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27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A08E54-7B41-E223-0E65-8DFCC0C65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0E7D337-8EEC-72D4-B987-83087E542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5A2CCFB-E1E7-7275-6088-B4782073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6DFE-9789-4399-8068-B508376FC05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C3AD4D5-AE91-7C57-CD3F-7DB0F7BE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DB3D216-C968-4B77-EF66-94D3C198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ABA-19D9-44E0-9EFE-DF73D296A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8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96250D-48AB-67D0-BE77-A42213E9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2DBE94A-7F20-3D13-8FCB-B2369C997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4FF4AAB-4049-1D09-751B-18258D74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6DFE-9789-4399-8068-B508376FC05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67F890-87C3-779A-592C-AD8BBBF7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0197166-6AD2-E3B3-F4D2-9ED763BE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ABA-19D9-44E0-9EFE-DF73D296A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2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3BE899E-C7C7-C876-D8D2-D41BDB057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D8D6BE3-A7F8-E97E-5641-88CE84651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7D8AE36-A297-0CCF-562E-1107975B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6DFE-9789-4399-8068-B508376FC05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C512C1-B981-727B-4A73-4F6E9B3F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FC852CA-3867-421D-CDE4-5B237DE1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ABA-19D9-44E0-9EFE-DF73D296A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6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B02909-37D9-BF97-4809-DE2ADCCB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E8E3F2-5CBD-9570-374D-246422CC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66DC22-7268-501C-FF5B-A0653AB7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6DFE-9789-4399-8068-B508376FC05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E7C407D-4CF9-7712-5D4E-3A340FAD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19E54EB-BF43-01D2-AA60-257876F0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ABA-19D9-44E0-9EFE-DF73D296A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A214C8-51F4-AB42-8304-9EAFD140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B8A6BC5-1CB5-2157-13CB-C55842153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AEE73C7-7309-1550-7672-CD9DAEA5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6DFE-9789-4399-8068-B508376FC05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B6217B-1AAC-05CE-2EAC-3C50FA67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BC125CF-9CD4-79D8-B4F7-87FE3F52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ABA-19D9-44E0-9EFE-DF73D296A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B64655-F956-D3FC-CCDA-9F74AE6E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3F00EC-D093-5FC2-BB1D-0EBF2081A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062B9E7-1F02-8DF8-6717-397C69576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117FBFF-070D-5E5A-F2B9-F8FDE2E5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6DFE-9789-4399-8068-B508376FC05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CE660A3-FF9F-8C1C-F4B1-F6419911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38817BA-7CD0-B9F9-282D-3B3204F4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ABA-19D9-44E0-9EFE-DF73D296A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2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9B3DB5-CECC-60B7-2DE5-41328D72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9DD97EB-BF12-FB8D-837B-7A08DBD2D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A04F3A0-2820-5C2B-9BF0-16C06E18D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A352C65-D91B-B483-8ED0-D9FF9335F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25D44D4-1911-9923-367B-9AC700B71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FC1FB91-278B-7849-416F-0EC6CA0C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6DFE-9789-4399-8068-B508376FC05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FC6F862-E868-FE6F-4765-CDB4ADAE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E06D9A0-ACBC-A806-DB2E-EDB63F64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ABA-19D9-44E0-9EFE-DF73D296A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3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5169BE-685D-0113-90CA-9D604264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E394594-7BAB-5581-EB2F-0F6D633F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6DFE-9789-4399-8068-B508376FC05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2B1B7B4-BBA0-922E-D695-C3C17E61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0CF6CA8-3997-EB43-66CD-601C78B7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ABA-19D9-44E0-9EFE-DF73D296A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0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8CCF248-317A-5CC7-534E-9EBE6851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6DFE-9789-4399-8068-B508376FC05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11E0B5C-5138-00D9-E117-923A7DF0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39F3137-3814-782F-4923-AEA24AD3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ABA-19D9-44E0-9EFE-DF73D296A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4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B2602C-3FCC-45C9-5BDC-E4C4D95D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AAC252-FAAA-938E-E427-0AEBC312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F8122B0-1587-CD2D-BBF3-274C84F49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A9EF8ED-D3E5-991B-6D0E-4FA56D58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6DFE-9789-4399-8068-B508376FC05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DBEB187-3E8B-7F2C-F3EC-6472FAB3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4E16B1D-C86C-2B2D-C40A-65F76E27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ABA-19D9-44E0-9EFE-DF73D296A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3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E3168E-3A48-D97D-83DE-C86C938E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BF7A529-710C-E988-5224-6A105E009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732C3A7-6A06-3F62-30B6-769DB834A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6610D53-D4A5-7BA9-4B24-711113A4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6DFE-9789-4399-8068-B508376FC05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A8ACE2A-3CC3-F0CF-BDDC-A281DC37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AA56C5B-6AC2-AC21-A170-D0BC064D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CABA-19D9-44E0-9EFE-DF73D296A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8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2536B6B-E20C-AD46-8FD3-E6A569CD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008537D-A697-84CA-D2EF-25B538039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0C59E73-BB2A-0329-FB51-CF8FD42E3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5D6DFE-9789-4399-8068-B508376FC05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AB5999-D0F3-0A63-D2F4-690575E6A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D8D39B8-239E-FBB4-5C0C-1BDB86581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B0CABA-19D9-44E0-9EFE-DF73D296A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9F0AFF-DD2A-13C1-8D53-49EA85DC6E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noProof="0" dirty="0"/>
              <a:t>YAP470</a:t>
            </a:r>
            <a:br>
              <a:rPr lang="tr-TR" noProof="0" dirty="0"/>
            </a:br>
            <a:r>
              <a:rPr lang="tr-TR" noProof="0" dirty="0"/>
              <a:t>Sahte Haber Tespiti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FE59304-7D3D-747A-4C9A-44DDFDBAE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noProof="0" dirty="0"/>
              <a:t>Utku KAYA</a:t>
            </a:r>
          </a:p>
          <a:p>
            <a:r>
              <a:rPr lang="tr-TR" noProof="0" dirty="0"/>
              <a:t>221101022</a:t>
            </a:r>
          </a:p>
        </p:txBody>
      </p:sp>
    </p:spTree>
    <p:extLst>
      <p:ext uri="{BB962C8B-B14F-4D97-AF65-F5344CB8AC3E}">
        <p14:creationId xmlns:p14="http://schemas.microsoft.com/office/powerpoint/2010/main" val="2518401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FFC75F-9CCB-F405-FF44-E2EB9693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/>
              <a:t>Yöntem 1 - </a:t>
            </a:r>
            <a:r>
              <a:rPr lang="tr-TR" dirty="0"/>
              <a:t>Öznitelik Çıkarımı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EDFF03-90EC-F5E2-D898-0A6368B0A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Her iki </a:t>
            </a:r>
            <a:r>
              <a:rPr lang="tr-TR" dirty="0" err="1"/>
              <a:t>vektörizasyon</a:t>
            </a:r>
            <a:r>
              <a:rPr lang="tr-TR" dirty="0"/>
              <a:t> yöntemi kullanılarak metin:</a:t>
            </a:r>
          </a:p>
          <a:p>
            <a:r>
              <a:rPr lang="tr-TR" dirty="0" err="1"/>
              <a:t>unigram</a:t>
            </a:r>
            <a:r>
              <a:rPr lang="tr-TR" dirty="0"/>
              <a:t>, </a:t>
            </a:r>
            <a:r>
              <a:rPr lang="tr-TR" dirty="0" err="1"/>
              <a:t>bigram</a:t>
            </a:r>
            <a:r>
              <a:rPr lang="tr-TR" dirty="0"/>
              <a:t>, </a:t>
            </a:r>
            <a:r>
              <a:rPr lang="tr-TR" dirty="0" err="1"/>
              <a:t>trigram</a:t>
            </a:r>
            <a:r>
              <a:rPr lang="tr-TR" dirty="0"/>
              <a:t> ayrılmıştır.</a:t>
            </a:r>
          </a:p>
          <a:p>
            <a:r>
              <a:rPr lang="tr-TR" dirty="0" err="1"/>
              <a:t>min_df</a:t>
            </a:r>
            <a:r>
              <a:rPr lang="tr-TR" dirty="0"/>
              <a:t> (minimum frekans) değeri olarak 30 ve 40 denenmiştir.</a:t>
            </a:r>
          </a:p>
        </p:txBody>
      </p:sp>
    </p:spTree>
    <p:extLst>
      <p:ext uri="{BB962C8B-B14F-4D97-AF65-F5344CB8AC3E}">
        <p14:creationId xmlns:p14="http://schemas.microsoft.com/office/powerpoint/2010/main" val="414875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D2D8D5-29E0-C749-4756-C1D0532E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/>
              <a:t>Yöntem 1 - </a:t>
            </a:r>
            <a:r>
              <a:rPr lang="tr-TR" dirty="0"/>
              <a:t>Öznitelik Boyut Azaltma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F84B61-9AE2-CCE0-70BB-BA5F2037E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Truncated SVD</a:t>
            </a:r>
            <a:endParaRPr lang="tr-TR" dirty="0"/>
          </a:p>
          <a:p>
            <a:r>
              <a:rPr lang="en-US" dirty="0"/>
              <a:t>Chi-squared</a:t>
            </a:r>
            <a:r>
              <a:rPr lang="tr-TR" dirty="0"/>
              <a:t> Öznitelik Seçimi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59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5375D4-1239-9922-15E4-05E151F6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SVD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2AF13D-CEB7-0F4D-338A-F9449FF24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Orijinal</a:t>
            </a:r>
            <a:r>
              <a:rPr lang="tr-TR" dirty="0"/>
              <a:t> </a:t>
            </a:r>
            <a:r>
              <a:rPr lang="tr-TR" dirty="0" err="1"/>
              <a:t>sparse</a:t>
            </a:r>
            <a:r>
              <a:rPr lang="tr-TR" dirty="0"/>
              <a:t> </a:t>
            </a:r>
            <a:r>
              <a:rPr lang="en-US" dirty="0" err="1"/>
              <a:t>matrisi</a:t>
            </a:r>
            <a:r>
              <a:rPr lang="en-US" dirty="0"/>
              <a:t>,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boyutlu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uzayda</a:t>
            </a:r>
            <a:r>
              <a:rPr lang="en-US" dirty="0"/>
              <a:t> </a:t>
            </a:r>
            <a:r>
              <a:rPr lang="en-US" dirty="0" err="1"/>
              <a:t>yaklaşık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tr-TR" dirty="0"/>
              <a:t>.</a:t>
            </a:r>
          </a:p>
          <a:p>
            <a:r>
              <a:rPr lang="tr-TR" dirty="0"/>
              <a:t>Bu yöntemdeki k parametresi</a:t>
            </a:r>
            <a:r>
              <a:rPr lang="en-US" dirty="0"/>
              <a:t> </a:t>
            </a:r>
            <a:r>
              <a:rPr lang="en-US" dirty="0" err="1"/>
              <a:t>hedef</a:t>
            </a:r>
            <a:r>
              <a:rPr lang="en-US" dirty="0"/>
              <a:t> </a:t>
            </a:r>
            <a:r>
              <a:rPr lang="en-US" dirty="0" err="1"/>
              <a:t>boyut</a:t>
            </a:r>
            <a:r>
              <a:rPr lang="en-US" dirty="0"/>
              <a:t> </a:t>
            </a:r>
            <a:r>
              <a:rPr lang="en-US" dirty="0" err="1"/>
              <a:t>sayısı</a:t>
            </a:r>
            <a:r>
              <a:rPr lang="tr-TR" dirty="0"/>
              <a:t> olarak 300 ve 500 değerleri denenmiştir.</a:t>
            </a:r>
          </a:p>
        </p:txBody>
      </p:sp>
    </p:spTree>
    <p:extLst>
      <p:ext uri="{BB962C8B-B14F-4D97-AF65-F5344CB8AC3E}">
        <p14:creationId xmlns:p14="http://schemas.microsoft.com/office/powerpoint/2010/main" val="88857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939D4A-7472-154B-E41D-C0E36456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BE50E9-491C-59DE-AAD7-E2EC80A14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 </a:t>
            </a:r>
            <a:r>
              <a:rPr lang="en-US" dirty="0" err="1"/>
              <a:t>kelime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istatistiksel</a:t>
            </a:r>
            <a:r>
              <a:rPr lang="en-US" dirty="0"/>
              <a:t> test </a:t>
            </a:r>
            <a:r>
              <a:rPr lang="en-US" dirty="0" err="1"/>
              <a:t>uygulanır</a:t>
            </a:r>
            <a:r>
              <a:rPr lang="tr-TR" dirty="0"/>
              <a:t>.</a:t>
            </a:r>
          </a:p>
          <a:p>
            <a:r>
              <a:rPr lang="en-US" dirty="0" err="1"/>
              <a:t>Kelimenin</a:t>
            </a:r>
            <a:r>
              <a:rPr lang="en-US" dirty="0"/>
              <a:t> </a:t>
            </a:r>
            <a:r>
              <a:rPr lang="en-US" dirty="0" err="1"/>
              <a:t>varlığı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sınıfın</a:t>
            </a:r>
            <a:r>
              <a:rPr lang="en-US" dirty="0"/>
              <a:t> </a:t>
            </a:r>
            <a:r>
              <a:rPr lang="en-US" dirty="0" err="1"/>
              <a:t>ilişkisi</a:t>
            </a:r>
            <a:r>
              <a:rPr lang="en-US" dirty="0"/>
              <a:t> </a:t>
            </a:r>
            <a:r>
              <a:rPr lang="en-US" dirty="0" err="1"/>
              <a:t>hesaplanır</a:t>
            </a:r>
            <a:r>
              <a:rPr lang="tr-TR" dirty="0"/>
              <a:t>. Eğer k</a:t>
            </a:r>
            <a:r>
              <a:rPr lang="en-US" dirty="0" err="1"/>
              <a:t>elime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tr-TR" dirty="0"/>
              <a:t>t</a:t>
            </a:r>
            <a:r>
              <a:rPr lang="en-US" dirty="0"/>
              <a:t>a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görülüyorsa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tr-TR" dirty="0"/>
              <a:t> çıkar.</a:t>
            </a:r>
            <a:endParaRPr lang="en-US" dirty="0"/>
          </a:p>
          <a:p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bilgilendirici</a:t>
            </a:r>
            <a:r>
              <a:rPr lang="tr-TR" dirty="0"/>
              <a:t> olan n parametresiyle belirlenen bileşen seçilir. 500 ve 700 değerleri denenmiştir.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67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BE291C-59D8-52CA-04C5-A092147F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Yöntem 1 - Modeller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A7D294-B4A1-4084-786B-9E211A344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GBM </a:t>
            </a:r>
            <a:r>
              <a:rPr lang="en-US" dirty="0"/>
              <a:t>(Gradient Boosting Machine)</a:t>
            </a:r>
            <a:endParaRPr lang="tr-TR" dirty="0"/>
          </a:p>
          <a:p>
            <a:r>
              <a:rPr lang="tr-TR" dirty="0"/>
              <a:t>SVM </a:t>
            </a:r>
            <a:r>
              <a:rPr lang="en-US" dirty="0"/>
              <a:t>(Support Vector Machine)</a:t>
            </a:r>
            <a:endParaRPr lang="tr-TR" dirty="0"/>
          </a:p>
          <a:p>
            <a:r>
              <a:rPr lang="tr-TR" dirty="0"/>
              <a:t>MLP </a:t>
            </a:r>
            <a:r>
              <a:rPr lang="en-US" dirty="0"/>
              <a:t>(Multi-Layer Perceptron)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4529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38BC8A-089E-CC10-EE0C-02271368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GBM </a:t>
            </a:r>
            <a:r>
              <a:rPr lang="en-US" dirty="0"/>
              <a:t>(Gradient Boosting Machine)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7F4AE1-E441-5563-7BE4-A0835AE2B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Boosting </a:t>
            </a:r>
            <a:r>
              <a:rPr lang="en-US" dirty="0" err="1"/>
              <a:t>yöntemine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öğrenme</a:t>
            </a:r>
            <a:r>
              <a:rPr lang="en-US" dirty="0"/>
              <a:t> </a:t>
            </a:r>
            <a:r>
              <a:rPr lang="en-US" dirty="0" err="1"/>
              <a:t>algoritmasıdır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/>
              <a:t>G</a:t>
            </a:r>
            <a:r>
              <a:rPr lang="en-US" dirty="0" err="1"/>
              <a:t>enellikle</a:t>
            </a:r>
            <a:r>
              <a:rPr lang="en-US" dirty="0"/>
              <a:t> decision </a:t>
            </a:r>
            <a:r>
              <a:rPr lang="en-US" dirty="0" err="1"/>
              <a:t>tree’ler</a:t>
            </a:r>
            <a:r>
              <a:rPr lang="tr-TR" dirty="0"/>
              <a:t>i</a:t>
            </a:r>
            <a:r>
              <a:rPr lang="en-US" dirty="0"/>
              <a:t> </a:t>
            </a:r>
            <a:r>
              <a:rPr lang="en-US" dirty="0" err="1"/>
              <a:t>ardışık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eğitir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/>
              <a:t>Her yeni model, </a:t>
            </a:r>
            <a:r>
              <a:rPr lang="en-US" dirty="0" err="1"/>
              <a:t>önceki</a:t>
            </a:r>
            <a:r>
              <a:rPr lang="en-US" dirty="0"/>
              <a:t> </a:t>
            </a:r>
            <a:r>
              <a:rPr lang="en-US" dirty="0" err="1"/>
              <a:t>modellerin</a:t>
            </a:r>
            <a:r>
              <a:rPr lang="en-US" dirty="0"/>
              <a:t> </a:t>
            </a:r>
            <a:r>
              <a:rPr lang="en-US" dirty="0" err="1"/>
              <a:t>yaptığı</a:t>
            </a:r>
            <a:r>
              <a:rPr lang="en-US" dirty="0"/>
              <a:t> </a:t>
            </a:r>
            <a:r>
              <a:rPr lang="en-US" dirty="0" err="1"/>
              <a:t>hataları</a:t>
            </a:r>
            <a:r>
              <a:rPr lang="en-US" dirty="0"/>
              <a:t> </a:t>
            </a:r>
            <a:r>
              <a:rPr lang="en-US" dirty="0" err="1"/>
              <a:t>düzeltmeye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 err="1"/>
              <a:t>RandomizedSearchCV</a:t>
            </a:r>
            <a:r>
              <a:rPr lang="tr-TR" dirty="0"/>
              <a:t> ile </a:t>
            </a:r>
            <a:r>
              <a:rPr lang="tr-TR" dirty="0" err="1"/>
              <a:t>learning</a:t>
            </a:r>
            <a:r>
              <a:rPr lang="tr-TR" dirty="0"/>
              <a:t> rate ve </a:t>
            </a:r>
            <a:r>
              <a:rPr lang="tr-TR" dirty="0" err="1"/>
              <a:t>maximum</a:t>
            </a:r>
            <a:r>
              <a:rPr lang="tr-TR" dirty="0"/>
              <a:t> </a:t>
            </a:r>
            <a:r>
              <a:rPr lang="tr-TR" dirty="0" err="1"/>
              <a:t>depth</a:t>
            </a:r>
            <a:r>
              <a:rPr lang="tr-TR" dirty="0"/>
              <a:t> değerleri optimize edilmiştir.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806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14C254-D4AF-FABF-B0BE-291CF7FF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SVM </a:t>
            </a:r>
            <a:r>
              <a:rPr lang="en-US" dirty="0"/>
              <a:t>(Support Vector Machine)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84C717-A95B-376D-463A-C084300D9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boyutlu</a:t>
            </a:r>
            <a:r>
              <a:rPr lang="en-US" dirty="0"/>
              <a:t> </a:t>
            </a:r>
            <a:r>
              <a:rPr lang="en-US" dirty="0" err="1"/>
              <a:t>uzayda</a:t>
            </a:r>
            <a:r>
              <a:rPr lang="en-US" dirty="0"/>
              <a:t> </a:t>
            </a:r>
            <a:r>
              <a:rPr lang="en-US" dirty="0" err="1"/>
              <a:t>ayırmak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marjini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sınıflandırıcıdır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 err="1"/>
              <a:t>Lineer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veriler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kernel trick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 err="1"/>
              <a:t>RandomizedSearchCV</a:t>
            </a:r>
            <a:r>
              <a:rPr lang="tr-TR" dirty="0"/>
              <a:t> ile </a:t>
            </a:r>
            <a:r>
              <a:rPr lang="tr-TR" dirty="0" err="1"/>
              <a:t>error</a:t>
            </a:r>
            <a:r>
              <a:rPr lang="tr-TR" dirty="0"/>
              <a:t> </a:t>
            </a:r>
            <a:r>
              <a:rPr lang="tr-TR" dirty="0" err="1"/>
              <a:t>margin</a:t>
            </a:r>
            <a:r>
              <a:rPr lang="tr-TR" dirty="0"/>
              <a:t> değeri optimize edilmiştir.</a:t>
            </a:r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233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DE2187-E2FA-59B6-D4B6-80DC8545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MLP </a:t>
            </a:r>
            <a:r>
              <a:rPr lang="en-US" dirty="0"/>
              <a:t>(Multi-Layer Perceptron)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ACCCDB-345F-733E-0C37-02A9EDAA0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</a:t>
            </a:r>
            <a:r>
              <a:rPr lang="en-US" dirty="0" err="1"/>
              <a:t>ully</a:t>
            </a:r>
            <a:r>
              <a:rPr lang="en-US" dirty="0"/>
              <a:t> connected</a:t>
            </a:r>
            <a:r>
              <a:rPr lang="tr-TR" dirty="0"/>
              <a:t> bir</a:t>
            </a:r>
            <a:r>
              <a:rPr lang="en-US" dirty="0"/>
              <a:t> </a:t>
            </a:r>
            <a:r>
              <a:rPr lang="en-US" dirty="0" err="1"/>
              <a:t>yapay</a:t>
            </a:r>
            <a:r>
              <a:rPr lang="en-US" dirty="0"/>
              <a:t> </a:t>
            </a:r>
            <a:r>
              <a:rPr lang="en-US" dirty="0" err="1"/>
              <a:t>sinir</a:t>
            </a:r>
            <a:r>
              <a:rPr lang="en-US" dirty="0"/>
              <a:t> </a:t>
            </a:r>
            <a:r>
              <a:rPr lang="en-US" dirty="0" err="1"/>
              <a:t>ağıdır</a:t>
            </a:r>
            <a:r>
              <a:rPr lang="en-US" dirty="0"/>
              <a:t>.</a:t>
            </a:r>
            <a:r>
              <a:rPr lang="tr-TR" dirty="0"/>
              <a:t> </a:t>
            </a:r>
            <a:r>
              <a:rPr lang="en-US" dirty="0"/>
              <a:t>Non-</a:t>
            </a:r>
            <a:r>
              <a:rPr lang="en-US" dirty="0" err="1"/>
              <a:t>lineer</a:t>
            </a:r>
            <a:r>
              <a:rPr lang="en-US" dirty="0"/>
              <a:t> </a:t>
            </a:r>
            <a:r>
              <a:rPr lang="en-US" dirty="0" err="1"/>
              <a:t>örüntüleri</a:t>
            </a:r>
            <a:r>
              <a:rPr lang="en-US" dirty="0"/>
              <a:t> </a:t>
            </a:r>
            <a:r>
              <a:rPr lang="en-US" dirty="0" err="1"/>
              <a:t>öğrenebilir</a:t>
            </a:r>
            <a:r>
              <a:rPr lang="tr-TR" dirty="0"/>
              <a:t>.</a:t>
            </a:r>
          </a:p>
          <a:p>
            <a:r>
              <a:rPr lang="tr-TR" dirty="0"/>
              <a:t>Bu model &lt;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tr-TR" dirty="0"/>
              <a:t>-</a:t>
            </a:r>
            <a:r>
              <a:rPr lang="en-US" dirty="0"/>
              <a:t> 3 </a:t>
            </a:r>
            <a:r>
              <a:rPr lang="en-US" dirty="0" err="1"/>
              <a:t>gizli</a:t>
            </a:r>
            <a:r>
              <a:rPr lang="en-US" dirty="0"/>
              <a:t> </a:t>
            </a:r>
            <a:r>
              <a:rPr lang="en-US" dirty="0" err="1"/>
              <a:t>katman</a:t>
            </a:r>
            <a:r>
              <a:rPr lang="tr-TR" dirty="0"/>
              <a:t>(512, 256, 128)</a:t>
            </a:r>
            <a:r>
              <a:rPr lang="en-US" dirty="0"/>
              <a:t> </a:t>
            </a:r>
            <a:r>
              <a:rPr lang="tr-TR" dirty="0"/>
              <a:t>–</a:t>
            </a:r>
            <a:r>
              <a:rPr lang="en-US" dirty="0"/>
              <a:t> </a:t>
            </a:r>
            <a:r>
              <a:rPr lang="en-US" dirty="0" err="1"/>
              <a:t>Çıkış</a:t>
            </a:r>
            <a:r>
              <a:rPr lang="tr-TR" dirty="0"/>
              <a:t>&gt;</a:t>
            </a:r>
            <a:r>
              <a:rPr lang="en-US" dirty="0"/>
              <a:t> </a:t>
            </a:r>
            <a:r>
              <a:rPr lang="en-US" dirty="0" err="1"/>
              <a:t>şeklinde</a:t>
            </a:r>
            <a:r>
              <a:rPr lang="tr-TR" dirty="0"/>
              <a:t> kullanılmıştır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 err="1"/>
              <a:t>Aktivasyon</a:t>
            </a:r>
            <a:r>
              <a:rPr lang="en-US" dirty="0"/>
              <a:t> </a:t>
            </a:r>
            <a:r>
              <a:rPr lang="en-US" dirty="0" err="1"/>
              <a:t>fonksiyonu</a:t>
            </a:r>
            <a:r>
              <a:rPr lang="tr-TR" dirty="0"/>
              <a:t> olarak </a:t>
            </a:r>
            <a:r>
              <a:rPr lang="tr-TR" dirty="0" err="1"/>
              <a:t>ReLU</a:t>
            </a:r>
            <a:r>
              <a:rPr lang="tr-TR" dirty="0"/>
              <a:t> ve</a:t>
            </a:r>
            <a:r>
              <a:rPr lang="en-US" dirty="0"/>
              <a:t> </a:t>
            </a:r>
            <a:r>
              <a:rPr lang="en-US" dirty="0" err="1"/>
              <a:t>çıkışta</a:t>
            </a:r>
            <a:r>
              <a:rPr lang="en-US" dirty="0"/>
              <a:t> sigmoid </a:t>
            </a:r>
            <a:r>
              <a:rPr lang="en-US" dirty="0" err="1"/>
              <a:t>kullanıl</a:t>
            </a:r>
            <a:r>
              <a:rPr lang="tr-TR" dirty="0" err="1"/>
              <a:t>mıştır</a:t>
            </a:r>
            <a:r>
              <a:rPr lang="en-US" dirty="0"/>
              <a:t>.</a:t>
            </a:r>
            <a:endParaRPr lang="tr-T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106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D8E77F-E41F-6948-A0D6-AF154984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Yöntem 1 - Sonuçlar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6D2E017-40F1-AC9D-2F75-6B7D48951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070" y="1551781"/>
            <a:ext cx="6453730" cy="260677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70760D5-957E-6811-B128-DB21ED0AA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090" y="4297063"/>
            <a:ext cx="6344710" cy="2380262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0F0120DC-E0C4-3216-3A44-F91F11047B92}"/>
              </a:ext>
            </a:extLst>
          </p:cNvPr>
          <p:cNvSpPr txBox="1"/>
          <p:nvPr/>
        </p:nvSpPr>
        <p:spPr>
          <a:xfrm>
            <a:off x="1126060" y="1556544"/>
            <a:ext cx="34861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Her veri seti için en iyi F1 skoruna sahip 10 farklı model: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1514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E9BE9-1E66-7057-1EDE-F28DB8C6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Yöntem 2 – Öznitelik Çıkarımı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54A318-D770-6512-2843-8D5F2BD32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Word2Vec</a:t>
            </a:r>
          </a:p>
          <a:p>
            <a:r>
              <a:rPr lang="tr-TR" dirty="0"/>
              <a:t>Yöntem 1’deki veri setine özel en iyi başarımı sağlayan modeldeki öznitelik uzayı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1A96D8-D113-93DF-C8A6-32C19A15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/>
              <a:t>Projenin Amacı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F4F28F-8A07-A524-C9DD-2F1CF4ED5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noProof="0" dirty="0"/>
              <a:t>Haber başlığı ve içeriğine göre bir haberin sahte mi gerçek mi olduğunu sınıflandıran bir model geliştirmek.</a:t>
            </a:r>
          </a:p>
        </p:txBody>
      </p:sp>
    </p:spTree>
    <p:extLst>
      <p:ext uri="{BB962C8B-B14F-4D97-AF65-F5344CB8AC3E}">
        <p14:creationId xmlns:p14="http://schemas.microsoft.com/office/powerpoint/2010/main" val="3033074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72D1BC-6AD2-61D7-503F-5F372510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Word2Vec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3E567A-7D96-63B1-DFBE-BE53BD095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</a:t>
            </a:r>
            <a:r>
              <a:rPr lang="en-US" dirty="0" err="1"/>
              <a:t>elimeleri</a:t>
            </a:r>
            <a:r>
              <a:rPr lang="en-US" dirty="0"/>
              <a:t> </a:t>
            </a:r>
            <a:r>
              <a:rPr lang="en-US" dirty="0" err="1"/>
              <a:t>vektörlere</a:t>
            </a:r>
            <a:r>
              <a:rPr lang="en-US" dirty="0"/>
              <a:t> </a:t>
            </a:r>
            <a:r>
              <a:rPr lang="en-US" dirty="0" err="1"/>
              <a:t>dönüştüren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word embedding </a:t>
            </a:r>
            <a:r>
              <a:rPr lang="en-US" dirty="0" err="1"/>
              <a:t>yöntemidir</a:t>
            </a:r>
            <a:r>
              <a:rPr lang="en-US" dirty="0"/>
              <a:t>.</a:t>
            </a:r>
            <a:r>
              <a:rPr lang="tr-TR" dirty="0"/>
              <a:t>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kelimeler</a:t>
            </a:r>
            <a:r>
              <a:rPr lang="en-US" dirty="0"/>
              <a:t> </a:t>
            </a:r>
            <a:r>
              <a:rPr lang="en-US" dirty="0" err="1"/>
              <a:t>matematiksel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işlenebilir</a:t>
            </a:r>
            <a:r>
              <a:rPr lang="en-US" dirty="0"/>
              <a:t> hale </a:t>
            </a:r>
            <a:r>
              <a:rPr lang="en-US" dirty="0" err="1"/>
              <a:t>gelir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 err="1"/>
              <a:t>Komşu</a:t>
            </a:r>
            <a:r>
              <a:rPr lang="en-US" dirty="0"/>
              <a:t> </a:t>
            </a:r>
            <a:r>
              <a:rPr lang="en-US" dirty="0" err="1"/>
              <a:t>kelimelere</a:t>
            </a:r>
            <a:r>
              <a:rPr lang="en-US" dirty="0"/>
              <a:t> </a:t>
            </a:r>
            <a:r>
              <a:rPr lang="en-US" dirty="0" err="1"/>
              <a:t>bakarak</a:t>
            </a:r>
            <a:r>
              <a:rPr lang="en-US" dirty="0"/>
              <a:t> </a:t>
            </a:r>
            <a:r>
              <a:rPr lang="en-US" dirty="0" err="1"/>
              <a:t>hedef</a:t>
            </a:r>
            <a:r>
              <a:rPr lang="en-US" dirty="0"/>
              <a:t> </a:t>
            </a:r>
            <a:r>
              <a:rPr lang="en-US" dirty="0" err="1"/>
              <a:t>kelimeyi</a:t>
            </a:r>
            <a:r>
              <a:rPr lang="en-US" dirty="0"/>
              <a:t> </a:t>
            </a:r>
            <a:r>
              <a:rPr lang="en-US" dirty="0" err="1"/>
              <a:t>tahmin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tr-TR" dirty="0"/>
              <a:t> için CBOW </a:t>
            </a:r>
            <a:r>
              <a:rPr lang="en-US" dirty="0"/>
              <a:t>(Continuous Bag of Words)</a:t>
            </a:r>
            <a:r>
              <a:rPr lang="tr-TR" dirty="0"/>
              <a:t> kullanır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/>
              <a:t>Bir </a:t>
            </a:r>
            <a:r>
              <a:rPr lang="en-US" dirty="0" err="1"/>
              <a:t>kelime</a:t>
            </a:r>
            <a:r>
              <a:rPr lang="en-US" dirty="0"/>
              <a:t> </a:t>
            </a:r>
            <a:r>
              <a:rPr lang="en-US" dirty="0" err="1"/>
              <a:t>verildiğinde</a:t>
            </a:r>
            <a:r>
              <a:rPr lang="en-US" dirty="0"/>
              <a:t>, </a:t>
            </a:r>
            <a:r>
              <a:rPr lang="en-US" dirty="0" err="1"/>
              <a:t>etrafındaki</a:t>
            </a:r>
            <a:r>
              <a:rPr lang="en-US" dirty="0"/>
              <a:t> </a:t>
            </a:r>
            <a:r>
              <a:rPr lang="en-US" dirty="0" err="1"/>
              <a:t>kelimeleri</a:t>
            </a:r>
            <a:r>
              <a:rPr lang="en-US" dirty="0"/>
              <a:t> </a:t>
            </a:r>
            <a:r>
              <a:rPr lang="en-US" dirty="0" err="1"/>
              <a:t>tahmin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tr-TR" dirty="0"/>
              <a:t> için </a:t>
            </a:r>
            <a:r>
              <a:rPr lang="tr-TR" dirty="0" err="1"/>
              <a:t>skip</a:t>
            </a:r>
            <a:r>
              <a:rPr lang="tr-TR" dirty="0"/>
              <a:t>-gram kullanır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 err="1"/>
              <a:t>Vector</a:t>
            </a:r>
            <a:r>
              <a:rPr lang="tr-TR" dirty="0"/>
              <a:t> size parametresi 100 ve 200 olarak, </a:t>
            </a:r>
            <a:r>
              <a:rPr lang="tr-TR" dirty="0" err="1"/>
              <a:t>window</a:t>
            </a:r>
            <a:r>
              <a:rPr lang="tr-TR" dirty="0"/>
              <a:t> size parametresi 5 ve 8 olarak denenmiştir.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0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05FC02-CB14-30DA-D6D3-0323A5BA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Word2Vec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D274AE-2944-AC3C-C17E-12D7BF20E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 </a:t>
            </a:r>
            <a:r>
              <a:rPr lang="en-US" dirty="0" err="1"/>
              <a:t>kelime</a:t>
            </a:r>
            <a:r>
              <a:rPr lang="en-US" dirty="0"/>
              <a:t> </a:t>
            </a:r>
            <a:r>
              <a:rPr lang="en-US" dirty="0" err="1"/>
              <a:t>başlangıçta</a:t>
            </a:r>
            <a:r>
              <a:rPr lang="en-US" dirty="0"/>
              <a:t> </a:t>
            </a:r>
            <a:r>
              <a:rPr lang="en-US" dirty="0" err="1"/>
              <a:t>rasgele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vektörle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/>
              <a:t>Bir </a:t>
            </a:r>
            <a:r>
              <a:rPr lang="en-US" dirty="0"/>
              <a:t>neural network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kelime</a:t>
            </a:r>
            <a:r>
              <a:rPr lang="en-US" dirty="0"/>
              <a:t> </a:t>
            </a:r>
            <a:r>
              <a:rPr lang="en-US" dirty="0" err="1"/>
              <a:t>tahminleri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 err="1"/>
              <a:t>Hedef</a:t>
            </a:r>
            <a:r>
              <a:rPr lang="en-US" dirty="0"/>
              <a:t> </a:t>
            </a:r>
            <a:r>
              <a:rPr lang="en-US" dirty="0" err="1"/>
              <a:t>kelime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tahmin</a:t>
            </a:r>
            <a:r>
              <a:rPr lang="en-US" dirty="0"/>
              <a:t> </a:t>
            </a:r>
            <a:r>
              <a:rPr lang="en-US" dirty="0" err="1"/>
              <a:t>edildikçe</a:t>
            </a:r>
            <a:r>
              <a:rPr lang="en-US" dirty="0"/>
              <a:t>, </a:t>
            </a:r>
            <a:r>
              <a:rPr lang="en-US" dirty="0" err="1"/>
              <a:t>vektörler</a:t>
            </a:r>
            <a:r>
              <a:rPr lang="en-US" dirty="0"/>
              <a:t> backpropagation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güncellenir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 err="1"/>
              <a:t>Sonuçta</a:t>
            </a:r>
            <a:r>
              <a:rPr lang="en-US" dirty="0"/>
              <a:t> </a:t>
            </a:r>
            <a:r>
              <a:rPr lang="en-US" dirty="0" err="1"/>
              <a:t>anlamsal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benzer</a:t>
            </a:r>
            <a:r>
              <a:rPr lang="en-US" dirty="0"/>
              <a:t> </a:t>
            </a:r>
            <a:r>
              <a:rPr lang="en-US" dirty="0" err="1"/>
              <a:t>kelimeler</a:t>
            </a:r>
            <a:r>
              <a:rPr lang="en-US" dirty="0"/>
              <a:t>, </a:t>
            </a:r>
            <a:r>
              <a:rPr lang="en-US" dirty="0" err="1"/>
              <a:t>vektör</a:t>
            </a:r>
            <a:r>
              <a:rPr lang="en-US" dirty="0"/>
              <a:t> </a:t>
            </a:r>
            <a:r>
              <a:rPr lang="en-US" dirty="0" err="1"/>
              <a:t>uzayında</a:t>
            </a:r>
            <a:r>
              <a:rPr lang="en-US" dirty="0"/>
              <a:t> </a:t>
            </a:r>
            <a:r>
              <a:rPr lang="en-US" dirty="0" err="1"/>
              <a:t>birbirine</a:t>
            </a:r>
            <a:r>
              <a:rPr lang="en-US" dirty="0"/>
              <a:t> </a:t>
            </a:r>
            <a:r>
              <a:rPr lang="en-US" dirty="0" err="1"/>
              <a:t>yakın</a:t>
            </a:r>
            <a:r>
              <a:rPr lang="en-US" dirty="0"/>
              <a:t> </a:t>
            </a:r>
            <a:r>
              <a:rPr lang="en-US" dirty="0" err="1"/>
              <a:t>konumlanır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3966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93853F-F864-C915-6C04-45DA8217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Yöntem 2 - Model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BA837F-DC84-47A1-3CF5-0892A9DB0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Bi</a:t>
            </a:r>
            <a:r>
              <a:rPr lang="tr-TR" dirty="0"/>
              <a:t>-LSTM (</a:t>
            </a:r>
            <a:r>
              <a:rPr lang="en-US" dirty="0"/>
              <a:t>Bidirectional Long Short-Term Memory</a:t>
            </a:r>
            <a:r>
              <a:rPr lang="tr-T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57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6F6F16-0809-00A6-5C8E-75CC0F02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Bi</a:t>
            </a:r>
            <a:r>
              <a:rPr lang="tr-TR" dirty="0"/>
              <a:t>-LSTM (</a:t>
            </a:r>
            <a:r>
              <a:rPr lang="en-US" dirty="0"/>
              <a:t>Bidirectional Long Short-Term Memory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239CCC-B086-CDBF-B09F-E06634CAE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</a:t>
            </a:r>
            <a:r>
              <a:rPr lang="en-US" dirty="0" err="1"/>
              <a:t>ir</a:t>
            </a:r>
            <a:r>
              <a:rPr lang="en-US" dirty="0"/>
              <a:t> LSTM </a:t>
            </a:r>
            <a:r>
              <a:rPr lang="en-US" dirty="0" err="1"/>
              <a:t>katmanının</a:t>
            </a:r>
            <a:r>
              <a:rPr lang="en-US" dirty="0"/>
              <a:t> hem </a:t>
            </a:r>
            <a:r>
              <a:rPr lang="en-US" dirty="0" err="1"/>
              <a:t>geçmişten</a:t>
            </a:r>
            <a:r>
              <a:rPr lang="en-US" dirty="0"/>
              <a:t> </a:t>
            </a:r>
            <a:r>
              <a:rPr lang="en-US" dirty="0" err="1"/>
              <a:t>geleceğe</a:t>
            </a:r>
            <a:r>
              <a:rPr lang="en-US" dirty="0"/>
              <a:t> (forward), hem de </a:t>
            </a:r>
            <a:r>
              <a:rPr lang="en-US" dirty="0" err="1"/>
              <a:t>gelecekten</a:t>
            </a:r>
            <a:r>
              <a:rPr lang="en-US" dirty="0"/>
              <a:t> </a:t>
            </a:r>
            <a:r>
              <a:rPr lang="en-US" dirty="0" err="1"/>
              <a:t>geçmişe</a:t>
            </a:r>
            <a:r>
              <a:rPr lang="en-US" dirty="0"/>
              <a:t> (backward)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/>
              <a:t>Bu </a:t>
            </a:r>
            <a:r>
              <a:rPr lang="en-US" dirty="0" err="1"/>
              <a:t>sayede</a:t>
            </a:r>
            <a:r>
              <a:rPr lang="en-US" dirty="0"/>
              <a:t> model, hem </a:t>
            </a:r>
            <a:r>
              <a:rPr lang="en-US" dirty="0" err="1"/>
              <a:t>önceki</a:t>
            </a:r>
            <a:r>
              <a:rPr lang="en-US" dirty="0"/>
              <a:t> hem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kelimeler</a:t>
            </a:r>
            <a:r>
              <a:rPr lang="tr-TR" dirty="0"/>
              <a:t>in bağlamını işler.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262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E63DBA-AAC9-D5C5-3253-BA23B2BA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Bi</a:t>
            </a:r>
            <a:r>
              <a:rPr lang="tr-TR" dirty="0"/>
              <a:t>-LSTM (</a:t>
            </a:r>
            <a:r>
              <a:rPr lang="en-US" dirty="0"/>
              <a:t>Bidirectional Long Short-Term Memory</a:t>
            </a:r>
            <a:r>
              <a:rPr lang="tr-TR" dirty="0"/>
              <a:t>)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E7958B3-842A-776F-694F-9E0DABD4A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24282"/>
            <a:ext cx="4982358" cy="432255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B3E9354-32C0-C0A1-4424-AD2FEF79B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442" y="2123162"/>
            <a:ext cx="4982359" cy="432367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2F5145BA-A136-7356-82A7-D8CE73844641}"/>
              </a:ext>
            </a:extLst>
          </p:cNvPr>
          <p:cNvSpPr txBox="1"/>
          <p:nvPr/>
        </p:nvSpPr>
        <p:spPr>
          <a:xfrm>
            <a:off x="3006148" y="1688922"/>
            <a:ext cx="64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ISOT</a:t>
            </a:r>
            <a:endParaRPr lang="en-US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95DF31B-68E8-202E-825C-787254D4D4FE}"/>
              </a:ext>
            </a:extLst>
          </p:cNvPr>
          <p:cNvSpPr txBox="1"/>
          <p:nvPr/>
        </p:nvSpPr>
        <p:spPr>
          <a:xfrm>
            <a:off x="8545066" y="168892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LIAR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20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A0F6E8-48E5-4BE3-50B6-1EC3208E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Yöntem 2 - Sonuçlar</a:t>
            </a:r>
            <a:endParaRPr lang="en-US" dirty="0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12799294-0E55-D88F-9E4A-C4E2C04E1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915924"/>
              </p:ext>
            </p:extLst>
          </p:nvPr>
        </p:nvGraphicFramePr>
        <p:xfrm>
          <a:off x="2698750" y="2568892"/>
          <a:ext cx="6794500" cy="172021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408643952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66804753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284760367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3811266928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752968935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26661645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419037534"/>
                    </a:ext>
                  </a:extLst>
                </a:gridCol>
              </a:tblGrid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dataset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w2v_dim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w2v_win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f1_score_macro_avg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accuracy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precision_macro_avg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recall_macro_avg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3202386032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ISOT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0,9989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0,9989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0,9989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0,9989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3654136333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ISOT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0,9988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0,9988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0,9988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0,9988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109191234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ISOT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0,9984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0,9984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0,9985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0,9984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1308780346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ISOT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0,9984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0,9984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0,9985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0,9984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100672585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LIAR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0,6115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0,6288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0,6226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0,6126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2913510633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LIAR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0,6073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0,6237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0,6168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0,6082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1768536568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LIAR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0,607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0,6217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0,6145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0,6075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381190193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LIAR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0,5909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0,6166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0,6109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0,5956</a:t>
                      </a:r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13" marR="8313" marT="8313" marB="0" anchor="b"/>
                </a:tc>
                <a:extLst>
                  <a:ext uri="{0D108BD9-81ED-4DB2-BD59-A6C34878D82A}">
                    <a16:rowId xmlns:a16="http://schemas.microsoft.com/office/drawing/2014/main" val="2903100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35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17E57B-8FDD-167F-92D4-B2EE7163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/>
              <a:t>Veri Setleri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3DE57A-CC53-040F-3D6A-6207C2D89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noProof="0" dirty="0"/>
              <a:t>ISOT Veri Seti</a:t>
            </a:r>
          </a:p>
          <a:p>
            <a:r>
              <a:rPr lang="tr-TR" noProof="0" dirty="0"/>
              <a:t>LIAR Veri Seti</a:t>
            </a:r>
          </a:p>
        </p:txBody>
      </p:sp>
    </p:spTree>
    <p:extLst>
      <p:ext uri="{BB962C8B-B14F-4D97-AF65-F5344CB8AC3E}">
        <p14:creationId xmlns:p14="http://schemas.microsoft.com/office/powerpoint/2010/main" val="205515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A0D877-DAB4-8C9C-FF40-5D7EC82F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/>
              <a:t>ISOT Veri Seti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EC25AE6-B2B1-EA45-9938-BADDAC460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noProof="0" dirty="0"/>
              <a:t>Orijinal True ve </a:t>
            </a:r>
            <a:r>
              <a:rPr lang="tr-TR" noProof="0" dirty="0" err="1"/>
              <a:t>Fake</a:t>
            </a:r>
            <a:r>
              <a:rPr lang="tr-TR" noProof="0" dirty="0"/>
              <a:t> </a:t>
            </a:r>
            <a:r>
              <a:rPr lang="tr-TR" noProof="0" dirty="0" err="1"/>
              <a:t>csv</a:t>
            </a:r>
            <a:r>
              <a:rPr lang="tr-TR" noProof="0" dirty="0"/>
              <a:t> dosyaları birleştirilerek yalnızca </a:t>
            </a:r>
            <a:r>
              <a:rPr lang="tr-TR" noProof="0" dirty="0" err="1"/>
              <a:t>text</a:t>
            </a:r>
            <a:r>
              <a:rPr lang="tr-TR" noProof="0" dirty="0"/>
              <a:t> ve </a:t>
            </a:r>
            <a:r>
              <a:rPr lang="tr-TR" noProof="0" dirty="0" err="1"/>
              <a:t>label</a:t>
            </a:r>
            <a:r>
              <a:rPr lang="tr-TR" noProof="0" dirty="0"/>
              <a:t> alanları kullanıldı.</a:t>
            </a:r>
          </a:p>
          <a:p>
            <a:r>
              <a:rPr lang="tr-TR" noProof="0" dirty="0"/>
              <a:t>Etiketler ikili (</a:t>
            </a:r>
            <a:r>
              <a:rPr lang="tr-TR" noProof="0" dirty="0" err="1"/>
              <a:t>true</a:t>
            </a:r>
            <a:r>
              <a:rPr lang="tr-TR" noProof="0" dirty="0"/>
              <a:t>=1, </a:t>
            </a:r>
            <a:r>
              <a:rPr lang="tr-TR" noProof="0" dirty="0" err="1"/>
              <a:t>fake</a:t>
            </a:r>
            <a:r>
              <a:rPr lang="tr-TR" noProof="0" dirty="0"/>
              <a:t>=0).</a:t>
            </a:r>
          </a:p>
          <a:p>
            <a:r>
              <a:rPr lang="tr-TR" noProof="0" dirty="0"/>
              <a:t>Toplam 44.897 haberin %80’i eğitim, %20’si test verisi olarak ayrıldı.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BA84122-83FA-175E-98DE-17F9CE80D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357" y="4248150"/>
            <a:ext cx="6005285" cy="224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0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B289C1-C9E5-94C6-73AA-321CD839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/>
              <a:t>LIAR Veri Seti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83E9BE-B0BC-A6A2-2268-03F120916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noProof="0" dirty="0"/>
              <a:t>Orijinal </a:t>
            </a:r>
            <a:r>
              <a:rPr lang="tr-TR" noProof="0" dirty="0" err="1"/>
              <a:t>train</a:t>
            </a:r>
            <a:r>
              <a:rPr lang="tr-TR" noProof="0" dirty="0"/>
              <a:t>/</a:t>
            </a:r>
            <a:r>
              <a:rPr lang="tr-TR" noProof="0" dirty="0" err="1"/>
              <a:t>valid</a:t>
            </a:r>
            <a:r>
              <a:rPr lang="tr-TR" noProof="0" dirty="0"/>
              <a:t>/</a:t>
            </a:r>
            <a:r>
              <a:rPr lang="tr-TR" noProof="0" dirty="0" err="1"/>
              <a:t>test.tsv</a:t>
            </a:r>
            <a:r>
              <a:rPr lang="tr-TR" noProof="0" dirty="0"/>
              <a:t> dosyaları birleştirildi, sadece </a:t>
            </a:r>
            <a:r>
              <a:rPr lang="tr-TR" noProof="0" dirty="0" err="1"/>
              <a:t>statement</a:t>
            </a:r>
            <a:r>
              <a:rPr lang="tr-TR" noProof="0" dirty="0"/>
              <a:t> ve </a:t>
            </a:r>
            <a:r>
              <a:rPr lang="tr-TR" noProof="0" dirty="0" err="1"/>
              <a:t>label</a:t>
            </a:r>
            <a:r>
              <a:rPr lang="tr-TR" noProof="0" dirty="0"/>
              <a:t> sütunları alındı.</a:t>
            </a:r>
          </a:p>
          <a:p>
            <a:r>
              <a:rPr lang="tr-TR" noProof="0" dirty="0"/>
              <a:t>Altı sınıf, iki etikete indirgendi (</a:t>
            </a:r>
            <a:r>
              <a:rPr lang="tr-TR" noProof="0" dirty="0" err="1"/>
              <a:t>true</a:t>
            </a:r>
            <a:r>
              <a:rPr lang="tr-TR" noProof="0" dirty="0"/>
              <a:t> / </a:t>
            </a:r>
            <a:r>
              <a:rPr lang="tr-TR" noProof="0" dirty="0" err="1"/>
              <a:t>mostly-true</a:t>
            </a:r>
            <a:r>
              <a:rPr lang="tr-TR" noProof="0" dirty="0"/>
              <a:t> / </a:t>
            </a:r>
            <a:r>
              <a:rPr lang="tr-TR" noProof="0" dirty="0" err="1"/>
              <a:t>half-true</a:t>
            </a:r>
            <a:r>
              <a:rPr lang="tr-TR" noProof="0" dirty="0"/>
              <a:t>=1, </a:t>
            </a:r>
            <a:r>
              <a:rPr lang="tr-TR" noProof="0" dirty="0" err="1"/>
              <a:t>barely-true</a:t>
            </a:r>
            <a:r>
              <a:rPr lang="tr-TR" noProof="0" dirty="0"/>
              <a:t>/</a:t>
            </a:r>
            <a:r>
              <a:rPr lang="tr-TR" noProof="0" dirty="0" err="1"/>
              <a:t>false</a:t>
            </a:r>
            <a:r>
              <a:rPr lang="tr-TR" noProof="0" dirty="0"/>
              <a:t>/</a:t>
            </a:r>
            <a:r>
              <a:rPr lang="tr-TR" noProof="0" dirty="0" err="1"/>
              <a:t>pants</a:t>
            </a:r>
            <a:r>
              <a:rPr lang="tr-TR" noProof="0" dirty="0"/>
              <a:t>-fire=0).</a:t>
            </a:r>
          </a:p>
          <a:p>
            <a:r>
              <a:rPr lang="tr-TR" noProof="0" dirty="0"/>
              <a:t>Toplam 12.790 metnin %80’i eğitim, %20’si test olarak ayrıldı.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B881242-4D6A-AAA0-AA50-D3FB68F0A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57" y="4652931"/>
            <a:ext cx="8678486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5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831218-F379-231C-BB9F-6C67463D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/>
              <a:t>Metinleri Ön İşleme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A71C51-FBD4-86D8-8C58-27B0E77B5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noProof="0" dirty="0"/>
              <a:t>Küçük harfe çevirme</a:t>
            </a:r>
          </a:p>
          <a:p>
            <a:r>
              <a:rPr lang="tr-TR" noProof="0" dirty="0"/>
              <a:t>URL ve noktalama işaretlerinden arındırma</a:t>
            </a:r>
          </a:p>
          <a:p>
            <a:r>
              <a:rPr lang="tr-TR" noProof="0" dirty="0" err="1"/>
              <a:t>Lemmatize</a:t>
            </a:r>
            <a:r>
              <a:rPr lang="tr-TR" noProof="0" dirty="0"/>
              <a:t> etme</a:t>
            </a:r>
          </a:p>
          <a:p>
            <a:r>
              <a:rPr lang="tr-TR" noProof="0" dirty="0"/>
              <a:t>Stop-</a:t>
            </a:r>
            <a:r>
              <a:rPr lang="tr-TR" noProof="0" dirty="0" err="1"/>
              <a:t>word’lerden</a:t>
            </a:r>
            <a:r>
              <a:rPr lang="tr-TR" noProof="0" dirty="0"/>
              <a:t> arındırma</a:t>
            </a:r>
          </a:p>
        </p:txBody>
      </p:sp>
      <p:pic>
        <p:nvPicPr>
          <p:cNvPr id="1026" name="Picture 2" descr="Lemmatization: Key Componenets, Benefits &amp; Types| BotPenguin">
            <a:extLst>
              <a:ext uri="{FF2B5EF4-FFF2-40B4-BE49-F238E27FC236}">
                <a16:creationId xmlns:a16="http://schemas.microsoft.com/office/drawing/2014/main" id="{6803ADCF-31E9-124E-4523-E142B15EA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87" y="2696369"/>
            <a:ext cx="2924175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moving stop words with NLTK in Python - GeeksforGeeks">
            <a:extLst>
              <a:ext uri="{FF2B5EF4-FFF2-40B4-BE49-F238E27FC236}">
                <a16:creationId xmlns:a16="http://schemas.microsoft.com/office/drawing/2014/main" id="{A1EB5468-B0A4-6170-5B7D-6E960FD1B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4001294"/>
            <a:ext cx="52006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FE88989-92F5-2D3A-F6DC-92E8D1CFB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048" y="5967384"/>
            <a:ext cx="6115904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9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86AC90-A51D-307B-AAEE-19EDF14C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/>
              <a:t>Yöntem 1 - Öznitelik Çıkarımı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855AE92-1157-2029-2A03-118B3366B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noProof="0" dirty="0" err="1"/>
              <a:t>BoW</a:t>
            </a:r>
            <a:r>
              <a:rPr lang="tr-TR" noProof="0" dirty="0"/>
              <a:t> </a:t>
            </a:r>
            <a:r>
              <a:rPr lang="tr-TR" noProof="0" dirty="0" err="1"/>
              <a:t>Vektörizasyonu</a:t>
            </a:r>
            <a:r>
              <a:rPr lang="tr-TR" noProof="0" dirty="0"/>
              <a:t> </a:t>
            </a:r>
          </a:p>
          <a:p>
            <a:r>
              <a:rPr lang="tr-TR" noProof="0" dirty="0"/>
              <a:t>TF-IDF </a:t>
            </a:r>
            <a:r>
              <a:rPr lang="tr-TR" noProof="0" dirty="0" err="1"/>
              <a:t>Vektörizasyonu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3299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02CA72-1352-5037-C3F4-B6F162B6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 err="1"/>
              <a:t>BoW</a:t>
            </a:r>
            <a:r>
              <a:rPr lang="tr-TR" noProof="0" dirty="0"/>
              <a:t> </a:t>
            </a:r>
            <a:r>
              <a:rPr lang="tr-TR" noProof="0" dirty="0" err="1"/>
              <a:t>Vektörizasyonu</a:t>
            </a:r>
            <a:endParaRPr lang="tr-TR" noProof="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822838-DE88-A9A1-7550-81E18653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noProof="0" dirty="0"/>
              <a:t>Bir metni temsil etmek için sadece kelimelerin frekanslarını dikkate alan bir yöntemdir.</a:t>
            </a:r>
          </a:p>
          <a:p>
            <a:r>
              <a:rPr lang="tr-TR" noProof="0" dirty="0"/>
              <a:t>Metin içindeki kelimelerin sırası ve bağlamı göz ardı edilir, yalnızca her kelimenin kaç kez geçtiği önemlidir.</a:t>
            </a:r>
          </a:p>
          <a:p>
            <a:pPr marL="0" indent="0">
              <a:buNone/>
            </a:pPr>
            <a:endParaRPr lang="tr-TR" noProof="0" dirty="0"/>
          </a:p>
          <a:p>
            <a:pPr marL="0" indent="0">
              <a:buNone/>
            </a:pPr>
            <a:r>
              <a:rPr lang="tr-TR" sz="1600" noProof="0" dirty="0"/>
              <a:t>Adımları:</a:t>
            </a:r>
          </a:p>
          <a:p>
            <a:r>
              <a:rPr lang="tr-TR" sz="1600" noProof="0" dirty="0"/>
              <a:t>Tüm metinlerdeki kelimelerden oluşan bir sözlük oluşturulur.</a:t>
            </a:r>
          </a:p>
          <a:p>
            <a:r>
              <a:rPr lang="tr-TR" sz="1600" noProof="0" dirty="0"/>
              <a:t>Her metin için bu sözlükteki her kelimenin geçme sayısı hesaplanır.</a:t>
            </a:r>
          </a:p>
          <a:p>
            <a:r>
              <a:rPr lang="tr-TR" sz="1600" noProof="0" dirty="0"/>
              <a:t>Her metin, bu sayılarla oluşturulmuş bir </a:t>
            </a:r>
            <a:r>
              <a:rPr lang="tr-TR" sz="1600" noProof="0" dirty="0" err="1"/>
              <a:t>sparse</a:t>
            </a:r>
            <a:r>
              <a:rPr lang="tr-TR" sz="1600" noProof="0" dirty="0"/>
              <a:t> vektör ile temsil edilir.</a:t>
            </a:r>
          </a:p>
        </p:txBody>
      </p:sp>
    </p:spTree>
    <p:extLst>
      <p:ext uri="{BB962C8B-B14F-4D97-AF65-F5344CB8AC3E}">
        <p14:creationId xmlns:p14="http://schemas.microsoft.com/office/powerpoint/2010/main" val="34812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12598C-FFDA-4293-E973-3100FFD5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/>
              <a:t>TF-IDF </a:t>
            </a:r>
            <a:r>
              <a:rPr lang="tr-TR" noProof="0" dirty="0" err="1"/>
              <a:t>Vektörizasyonu</a:t>
            </a:r>
            <a:endParaRPr lang="tr-TR" noProof="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90991C-D5FC-21C5-D9A7-97B1185CC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</a:t>
            </a:r>
            <a:r>
              <a:rPr lang="en-US" dirty="0" err="1"/>
              <a:t>elimelerin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tr-TR" dirty="0"/>
              <a:t>metinde </a:t>
            </a:r>
            <a:r>
              <a:rPr lang="en-US" dirty="0"/>
              <a:t>ne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ölçmek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ağırlıklandırma</a:t>
            </a:r>
            <a:r>
              <a:rPr lang="en-US" dirty="0"/>
              <a:t> </a:t>
            </a:r>
            <a:r>
              <a:rPr lang="en-US" dirty="0" err="1"/>
              <a:t>yöntemidir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geçen</a:t>
            </a:r>
            <a:r>
              <a:rPr lang="en-US" dirty="0"/>
              <a:t> </a:t>
            </a:r>
            <a:r>
              <a:rPr lang="en-US" dirty="0" err="1"/>
              <a:t>kelimeler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 ama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tr-TR" dirty="0"/>
              <a:t>metinlerde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geçiyorsa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değeri</a:t>
            </a:r>
            <a:r>
              <a:rPr lang="en-US" dirty="0"/>
              <a:t> </a:t>
            </a:r>
            <a:r>
              <a:rPr lang="en-US" dirty="0" err="1"/>
              <a:t>düşer</a:t>
            </a:r>
            <a:r>
              <a:rPr lang="en-US" dirty="0"/>
              <a:t>.</a:t>
            </a:r>
            <a:endParaRPr lang="tr-TR" dirty="0"/>
          </a:p>
          <a:p>
            <a:endParaRPr lang="tr-TR" noProof="0" dirty="0"/>
          </a:p>
          <a:p>
            <a:pPr marL="0" indent="0">
              <a:buNone/>
            </a:pPr>
            <a:r>
              <a:rPr lang="tr-TR" sz="1600" noProof="0" dirty="0"/>
              <a:t>Adımları:</a:t>
            </a:r>
          </a:p>
          <a:p>
            <a:r>
              <a:rPr lang="en-US" sz="1600" dirty="0"/>
              <a:t>TF</a:t>
            </a:r>
            <a:r>
              <a:rPr lang="tr-TR" sz="1600" dirty="0"/>
              <a:t> = (Kelimelerin metin içindeki frekansı) / (Toplam kelime sayısı)</a:t>
            </a:r>
          </a:p>
          <a:p>
            <a:r>
              <a:rPr lang="tr-TR" sz="1600" noProof="0" dirty="0"/>
              <a:t>IDF </a:t>
            </a:r>
            <a:r>
              <a:rPr lang="tr-TR" sz="1600" dirty="0"/>
              <a:t>= log((Toplam metin sayısı) / (1 + Kelimenin geçtiği metin sayısı))</a:t>
            </a:r>
          </a:p>
          <a:p>
            <a:r>
              <a:rPr lang="tr-TR" sz="1600" noProof="0" dirty="0"/>
              <a:t>TF-IDF ağırlığı = TF * IDF</a:t>
            </a:r>
          </a:p>
        </p:txBody>
      </p:sp>
    </p:spTree>
    <p:extLst>
      <p:ext uri="{BB962C8B-B14F-4D97-AF65-F5344CB8AC3E}">
        <p14:creationId xmlns:p14="http://schemas.microsoft.com/office/powerpoint/2010/main" val="183800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851</Words>
  <Application>Microsoft Office PowerPoint</Application>
  <PresentationFormat>Geniş ekran</PresentationFormat>
  <Paragraphs>158</Paragraphs>
  <Slides>25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Office Teması</vt:lpstr>
      <vt:lpstr>YAP470 Sahte Haber Tespiti</vt:lpstr>
      <vt:lpstr>Projenin Amacı</vt:lpstr>
      <vt:lpstr>Veri Setleri</vt:lpstr>
      <vt:lpstr>ISOT Veri Seti</vt:lpstr>
      <vt:lpstr>LIAR Veri Seti</vt:lpstr>
      <vt:lpstr>Metinleri Ön İşleme</vt:lpstr>
      <vt:lpstr>Yöntem 1 - Öznitelik Çıkarımı</vt:lpstr>
      <vt:lpstr>BoW Vektörizasyonu</vt:lpstr>
      <vt:lpstr>TF-IDF Vektörizasyonu</vt:lpstr>
      <vt:lpstr>Yöntem 1 - Öznitelik Çıkarımı</vt:lpstr>
      <vt:lpstr>Yöntem 1 - Öznitelik Boyut Azaltma</vt:lpstr>
      <vt:lpstr>Truncated SVD</vt:lpstr>
      <vt:lpstr>Chi-squared</vt:lpstr>
      <vt:lpstr>Yöntem 1 - Modeller</vt:lpstr>
      <vt:lpstr>GBM (Gradient Boosting Machine)</vt:lpstr>
      <vt:lpstr>SVM (Support Vector Machine)</vt:lpstr>
      <vt:lpstr>MLP (Multi-Layer Perceptron)</vt:lpstr>
      <vt:lpstr>Yöntem 1 - Sonuçlar</vt:lpstr>
      <vt:lpstr>Yöntem 2 – Öznitelik Çıkarımı</vt:lpstr>
      <vt:lpstr>Word2Vec</vt:lpstr>
      <vt:lpstr>Word2Vec</vt:lpstr>
      <vt:lpstr>Yöntem 2 - Model</vt:lpstr>
      <vt:lpstr>Bi-LSTM (Bidirectional Long Short-Term Memory)</vt:lpstr>
      <vt:lpstr>Bi-LSTM (Bidirectional Long Short-Term Memory)</vt:lpstr>
      <vt:lpstr>Yöntem 2 - Sonuçlar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Utku Kaya</dc:creator>
  <cp:lastModifiedBy>Utku Kaya</cp:lastModifiedBy>
  <cp:revision>94</cp:revision>
  <dcterms:created xsi:type="dcterms:W3CDTF">2025-07-28T13:12:29Z</dcterms:created>
  <dcterms:modified xsi:type="dcterms:W3CDTF">2025-07-28T19:23:37Z</dcterms:modified>
</cp:coreProperties>
</file>