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69" r:id="rId16"/>
    <p:sldId id="270" r:id="rId17"/>
    <p:sldId id="276" r:id="rId18"/>
    <p:sldId id="277" r:id="rId19"/>
    <p:sldId id="271" r:id="rId20"/>
    <p:sldId id="272"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84"/>
  </p:normalViewPr>
  <p:slideViewPr>
    <p:cSldViewPr snapToGrid="0">
      <p:cViewPr varScale="1">
        <p:scale>
          <a:sx n="109" d="100"/>
          <a:sy n="109" d="100"/>
        </p:scale>
        <p:origin x="5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0441F5-4C39-7947-9861-01294338376F}" type="datetimeFigureOut">
              <a:rPr lang="en-TR" smtClean="0"/>
              <a:t>01/10/2025</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8718274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441F5-4C39-7947-9861-01294338376F}" type="datetimeFigureOut">
              <a:rPr lang="en-TR" smtClean="0"/>
              <a:t>01/10/2025</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29560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441F5-4C39-7947-9861-01294338376F}" type="datetimeFigureOut">
              <a:rPr lang="en-TR" smtClean="0"/>
              <a:t>01/10/2025</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51977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0441F5-4C39-7947-9861-01294338376F}" type="datetimeFigureOut">
              <a:rPr lang="en-TR" smtClean="0"/>
              <a:t>01/10/2025</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180046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0441F5-4C39-7947-9861-01294338376F}" type="datetimeFigureOut">
              <a:rPr lang="en-TR" smtClean="0"/>
              <a:t>01/10/2025</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6750543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0441F5-4C39-7947-9861-01294338376F}" type="datetimeFigureOut">
              <a:rPr lang="en-TR" smtClean="0"/>
              <a:t>01/10/2025</a:t>
            </a:fld>
            <a:endParaRPr lang="en-TR"/>
          </a:p>
        </p:txBody>
      </p:sp>
      <p:sp>
        <p:nvSpPr>
          <p:cNvPr id="9" name="Footer Placeholder 8"/>
          <p:cNvSpPr>
            <a:spLocks noGrp="1"/>
          </p:cNvSpPr>
          <p:nvPr>
            <p:ph type="ftr" sz="quarter" idx="11"/>
          </p:nvPr>
        </p:nvSpPr>
        <p:spPr/>
        <p:txBody>
          <a:bodyPr/>
          <a:lstStyle/>
          <a:p>
            <a:endParaRPr lang="en-TR"/>
          </a:p>
        </p:txBody>
      </p:sp>
      <p:sp>
        <p:nvSpPr>
          <p:cNvPr id="10" name="Slide Number Placeholder 9"/>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365921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60441F5-4C39-7947-9861-01294338376F}" type="datetimeFigureOut">
              <a:rPr lang="en-TR" smtClean="0"/>
              <a:t>01/10/2025</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A68AE08B-D6ED-FE44-BF29-EF46C2707E5C}" type="slidenum">
              <a:rPr lang="en-TR" smtClean="0"/>
              <a:t>‹#›</a:t>
            </a:fld>
            <a:endParaRPr lang="en-T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1119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0441F5-4C39-7947-9861-01294338376F}" type="datetimeFigureOut">
              <a:rPr lang="en-TR" smtClean="0"/>
              <a:t>01/10/2025</a:t>
            </a:fld>
            <a:endParaRPr lang="en-TR"/>
          </a:p>
        </p:txBody>
      </p:sp>
      <p:sp>
        <p:nvSpPr>
          <p:cNvPr id="4" name="Footer Placeholder 3"/>
          <p:cNvSpPr>
            <a:spLocks noGrp="1"/>
          </p:cNvSpPr>
          <p:nvPr>
            <p:ph type="ftr" sz="quarter" idx="11"/>
          </p:nvPr>
        </p:nvSpPr>
        <p:spPr/>
        <p:txBody>
          <a:bodyPr/>
          <a:lstStyle/>
          <a:p>
            <a:endParaRPr lang="en-TR"/>
          </a:p>
        </p:txBody>
      </p:sp>
      <p:sp>
        <p:nvSpPr>
          <p:cNvPr id="5" name="Slide Number Placeholder 4"/>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166381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441F5-4C39-7947-9861-01294338376F}" type="datetimeFigureOut">
              <a:rPr lang="en-TR" smtClean="0"/>
              <a:t>01/10/2025</a:t>
            </a:fld>
            <a:endParaRPr lang="en-TR"/>
          </a:p>
        </p:txBody>
      </p:sp>
      <p:sp>
        <p:nvSpPr>
          <p:cNvPr id="3" name="Footer Placeholder 2"/>
          <p:cNvSpPr>
            <a:spLocks noGrp="1"/>
          </p:cNvSpPr>
          <p:nvPr>
            <p:ph type="ftr" sz="quarter" idx="11"/>
          </p:nvPr>
        </p:nvSpPr>
        <p:spPr/>
        <p:txBody>
          <a:bodyPr/>
          <a:lstStyle/>
          <a:p>
            <a:endParaRPr lang="en-TR"/>
          </a:p>
        </p:txBody>
      </p:sp>
      <p:sp>
        <p:nvSpPr>
          <p:cNvPr id="4" name="Slide Number Placeholder 3"/>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368485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60441F5-4C39-7947-9861-01294338376F}" type="datetimeFigureOut">
              <a:rPr lang="en-TR" smtClean="0"/>
              <a:t>01/10/2025</a:t>
            </a:fld>
            <a:endParaRPr lang="en-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TR"/>
          </a:p>
        </p:txBody>
      </p:sp>
      <p:sp>
        <p:nvSpPr>
          <p:cNvPr id="11" name="Slide Number Placeholder 10"/>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108870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0441F5-4C39-7947-9861-01294338376F}" type="datetimeFigureOut">
              <a:rPr lang="en-TR" smtClean="0"/>
              <a:t>01/10/2025</a:t>
            </a:fld>
            <a:endParaRPr lang="en-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TR"/>
          </a:p>
        </p:txBody>
      </p:sp>
      <p:sp>
        <p:nvSpPr>
          <p:cNvPr id="10" name="Slide Number Placeholder 9"/>
          <p:cNvSpPr>
            <a:spLocks noGrp="1"/>
          </p:cNvSpPr>
          <p:nvPr>
            <p:ph type="sldNum" sz="quarter" idx="12"/>
          </p:nvPr>
        </p:nvSpPr>
        <p:spPr/>
        <p:txBody>
          <a:bodyPr/>
          <a:lstStyle/>
          <a:p>
            <a:fld id="{A68AE08B-D6ED-FE44-BF29-EF46C2707E5C}" type="slidenum">
              <a:rPr lang="en-TR" smtClean="0"/>
              <a:t>‹#›</a:t>
            </a:fld>
            <a:endParaRPr lang="en-TR"/>
          </a:p>
        </p:txBody>
      </p:sp>
    </p:spTree>
    <p:extLst>
      <p:ext uri="{BB962C8B-B14F-4D97-AF65-F5344CB8AC3E}">
        <p14:creationId xmlns:p14="http://schemas.microsoft.com/office/powerpoint/2010/main" val="52376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60441F5-4C39-7947-9861-01294338376F}" type="datetimeFigureOut">
              <a:rPr lang="en-TR" smtClean="0"/>
              <a:t>01/10/2025</a:t>
            </a:fld>
            <a:endParaRPr lang="en-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68AE08B-D6ED-FE44-BF29-EF46C2707E5C}" type="slidenum">
              <a:rPr lang="en-TR" smtClean="0"/>
              <a:t>‹#›</a:t>
            </a:fld>
            <a:endParaRPr lang="en-TR"/>
          </a:p>
        </p:txBody>
      </p:sp>
    </p:spTree>
    <p:extLst>
      <p:ext uri="{BB962C8B-B14F-4D97-AF65-F5344CB8AC3E}">
        <p14:creationId xmlns:p14="http://schemas.microsoft.com/office/powerpoint/2010/main" val="24890363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F203-3571-85CA-FD16-4B4F5B82D788}"/>
              </a:ext>
            </a:extLst>
          </p:cNvPr>
          <p:cNvSpPr>
            <a:spLocks noGrp="1"/>
          </p:cNvSpPr>
          <p:nvPr>
            <p:ph type="ctrTitle"/>
          </p:nvPr>
        </p:nvSpPr>
        <p:spPr/>
        <p:txBody>
          <a:bodyPr/>
          <a:lstStyle/>
          <a:p>
            <a:r>
              <a:rPr lang="tr-TR" dirty="0" smtClean="0"/>
              <a:t>Youtube </a:t>
            </a:r>
            <a:r>
              <a:rPr lang="tr-TR" dirty="0" err="1" smtClean="0"/>
              <a:t>watchıng</a:t>
            </a:r>
            <a:r>
              <a:rPr lang="tr-TR" dirty="0" smtClean="0"/>
              <a:t> </a:t>
            </a:r>
            <a:r>
              <a:rPr lang="tr-TR" dirty="0" err="1" smtClean="0"/>
              <a:t>patter</a:t>
            </a:r>
            <a:r>
              <a:rPr lang="tr-TR" dirty="0" err="1" smtClean="0"/>
              <a:t>n</a:t>
            </a:r>
            <a:r>
              <a:rPr lang="tr-TR" dirty="0" smtClean="0"/>
              <a:t> </a:t>
            </a:r>
            <a:r>
              <a:rPr lang="tr-TR" dirty="0" err="1" smtClean="0"/>
              <a:t>analysıs</a:t>
            </a:r>
            <a:endParaRPr lang="en-TR" dirty="0"/>
          </a:p>
        </p:txBody>
      </p:sp>
      <p:sp>
        <p:nvSpPr>
          <p:cNvPr id="3" name="Subtitle 2">
            <a:extLst>
              <a:ext uri="{FF2B5EF4-FFF2-40B4-BE49-F238E27FC236}">
                <a16:creationId xmlns:a16="http://schemas.microsoft.com/office/drawing/2014/main" id="{B776C0B5-C52F-5DBB-314C-8E5D3C04F1A1}"/>
              </a:ext>
            </a:extLst>
          </p:cNvPr>
          <p:cNvSpPr>
            <a:spLocks noGrp="1"/>
          </p:cNvSpPr>
          <p:nvPr>
            <p:ph type="subTitle" idx="1"/>
          </p:nvPr>
        </p:nvSpPr>
        <p:spPr/>
        <p:txBody>
          <a:bodyPr/>
          <a:lstStyle/>
          <a:p>
            <a:r>
              <a:rPr lang="tr-TR" dirty="0" smtClean="0"/>
              <a:t>İsa Utku Dursunoğlu 30881</a:t>
            </a:r>
            <a:endParaRPr lang="en-TR" dirty="0"/>
          </a:p>
        </p:txBody>
      </p:sp>
    </p:spTree>
    <p:extLst>
      <p:ext uri="{BB962C8B-B14F-4D97-AF65-F5344CB8AC3E}">
        <p14:creationId xmlns:p14="http://schemas.microsoft.com/office/powerpoint/2010/main" val="421667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B0F96-AD03-331B-FD78-0F1E200338B7}"/>
              </a:ext>
            </a:extLst>
          </p:cNvPr>
          <p:cNvSpPr>
            <a:spLocks noGrp="1"/>
          </p:cNvSpPr>
          <p:nvPr>
            <p:ph idx="1"/>
          </p:nvPr>
        </p:nvSpPr>
        <p:spPr>
          <a:xfrm>
            <a:off x="0" y="1825254"/>
            <a:ext cx="6594231" cy="3101983"/>
          </a:xfrm>
        </p:spPr>
        <p:txBody>
          <a:bodyPr>
            <a:normAutofit fontScale="92500" lnSpcReduction="10000"/>
          </a:bodyPr>
          <a:lstStyle/>
          <a:p>
            <a:r>
              <a:rPr lang="en-GB" dirty="0"/>
              <a:t>I flagged each record as </a:t>
            </a:r>
            <a:r>
              <a:rPr lang="en-GB" b="1" dirty="0"/>
              <a:t>weekend</a:t>
            </a:r>
            <a:r>
              <a:rPr lang="en-GB" dirty="0"/>
              <a:t> or </a:t>
            </a:r>
            <a:r>
              <a:rPr lang="en-GB" b="1" dirty="0"/>
              <a:t>weekday</a:t>
            </a:r>
            <a:r>
              <a:rPr lang="en-GB" dirty="0"/>
              <a:t> based on the day name. Then I calculated what percentage of my total videos fell on weekends vs. weekdays for each year.</a:t>
            </a:r>
          </a:p>
          <a:p>
            <a:r>
              <a:rPr lang="en-GB" b="1" dirty="0"/>
              <a:t>Pie Charts</a:t>
            </a:r>
            <a:r>
              <a:rPr lang="en-GB" dirty="0"/>
              <a:t>: I display these side by side:</a:t>
            </a:r>
          </a:p>
          <a:p>
            <a:r>
              <a:rPr lang="en-GB" dirty="0"/>
              <a:t>2023 might show something like 70% on weekdays, 30% on weekends.</a:t>
            </a:r>
          </a:p>
          <a:p>
            <a:r>
              <a:rPr lang="en-GB" dirty="0"/>
              <a:t>2024 might be slightly different, but in my data, it was roughly the same ratio.</a:t>
            </a:r>
          </a:p>
          <a:p>
            <a:r>
              <a:rPr lang="en-GB" dirty="0"/>
              <a:t>This implies that while my overall usage decreased, the </a:t>
            </a:r>
            <a:r>
              <a:rPr lang="en-GB" b="1" dirty="0"/>
              <a:t>structure</a:t>
            </a:r>
            <a:r>
              <a:rPr lang="en-GB" dirty="0"/>
              <a:t> of how I use YouTube across weekdays vs. weekends remained quite stable.</a:t>
            </a:r>
          </a:p>
        </p:txBody>
      </p:sp>
      <p:pic>
        <p:nvPicPr>
          <p:cNvPr id="4" name="Picture 1" descr="weekend_weekday_pie_white.png"/>
          <p:cNvPicPr>
            <a:picLocks noChangeAspect="1"/>
          </p:cNvPicPr>
          <p:nvPr/>
        </p:nvPicPr>
        <p:blipFill>
          <a:blip r:embed="rId2"/>
          <a:stretch>
            <a:fillRect/>
          </a:stretch>
        </p:blipFill>
        <p:spPr>
          <a:xfrm>
            <a:off x="7005712" y="263770"/>
            <a:ext cx="4979962" cy="3112476"/>
          </a:xfrm>
          <a:prstGeom prst="rect">
            <a:avLst/>
          </a:prstGeom>
        </p:spPr>
      </p:pic>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712" y="3626214"/>
            <a:ext cx="4979962" cy="3161448"/>
          </a:xfrm>
          <a:prstGeom prst="rect">
            <a:avLst/>
          </a:prstGeom>
        </p:spPr>
      </p:pic>
    </p:spTree>
    <p:extLst>
      <p:ext uri="{BB962C8B-B14F-4D97-AF65-F5344CB8AC3E}">
        <p14:creationId xmlns:p14="http://schemas.microsoft.com/office/powerpoint/2010/main" val="156918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60" y="237391"/>
            <a:ext cx="5635870" cy="6383216"/>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64" y="5539154"/>
            <a:ext cx="3124589" cy="1081453"/>
          </a:xfrm>
          <a:prstGeom prst="rect">
            <a:avLst/>
          </a:prstGeom>
        </p:spPr>
      </p:pic>
      <p:sp>
        <p:nvSpPr>
          <p:cNvPr id="6" name="Rectangle 1"/>
          <p:cNvSpPr>
            <a:spLocks noChangeArrowheads="1"/>
          </p:cNvSpPr>
          <p:nvPr/>
        </p:nvSpPr>
        <p:spPr bwMode="auto">
          <a:xfrm>
            <a:off x="124824" y="0"/>
            <a:ext cx="501362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I define “binge-watching” as </a:t>
            </a:r>
            <a:r>
              <a:rPr kumimoji="0" lang="en-US" altLang="en-US" b="1" i="0" u="none" strike="noStrike" cap="none" normalizeH="0" baseline="0" dirty="0" smtClean="0">
                <a:ln>
                  <a:noFill/>
                </a:ln>
                <a:solidFill>
                  <a:schemeClr val="tx1"/>
                </a:solidFill>
                <a:effectLst/>
                <a:latin typeface="+mj-lt"/>
              </a:rPr>
              <a:t>watching at least 3 videos within a 60-minute window</a:t>
            </a:r>
            <a:r>
              <a:rPr kumimoji="0" lang="en-US" altLang="en-US" b="0" i="0" u="none" strike="noStrike" cap="none" normalizeH="0" baseline="0" dirty="0" smtClean="0">
                <a:ln>
                  <a:noFill/>
                </a:ln>
                <a:solidFill>
                  <a:schemeClr val="tx1"/>
                </a:solidFill>
                <a:effectLst/>
                <a:latin typeface="+mj-lt"/>
              </a:rPr>
              <a:t>. This function loops through each timestamp in chronological order and groups them if they happen close together in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mj-lt"/>
              </a:rPr>
              <a:t>total_sessions</a:t>
            </a:r>
            <a:r>
              <a:rPr kumimoji="0" lang="en-US" altLang="en-US" b="0" i="0" u="none" strike="noStrike" cap="none" normalizeH="0" baseline="0" dirty="0" smtClean="0">
                <a:ln>
                  <a:noFill/>
                </a:ln>
                <a:solidFill>
                  <a:schemeClr val="tx1"/>
                </a:solidFill>
                <a:effectLst/>
                <a:latin typeface="+mj-lt"/>
              </a:rPr>
              <a:t>: How many binge sessions I had.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mj-lt"/>
              </a:rPr>
              <a:t>session_lengths</a:t>
            </a:r>
            <a:r>
              <a:rPr kumimoji="0" lang="en-US" altLang="en-US" b="0" i="0" u="none" strike="noStrike" cap="none" normalizeH="0" baseline="0" dirty="0" smtClean="0">
                <a:ln>
                  <a:noFill/>
                </a:ln>
                <a:solidFill>
                  <a:schemeClr val="tx1"/>
                </a:solidFill>
                <a:effectLst/>
                <a:latin typeface="+mj-lt"/>
              </a:rPr>
              <a:t>: How many videos each session included.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mj-lt"/>
              </a:rPr>
              <a:t>average_session_length</a:t>
            </a:r>
            <a:r>
              <a:rPr kumimoji="0" lang="en-US" altLang="en-US" b="0" i="0" u="none" strike="noStrike" cap="none" normalizeH="0" baseline="0" dirty="0" smtClean="0">
                <a:ln>
                  <a:noFill/>
                </a:ln>
                <a:solidFill>
                  <a:schemeClr val="tx1"/>
                </a:solidFill>
                <a:effectLst/>
                <a:latin typeface="+mj-lt"/>
              </a:rPr>
              <a:t>: The average number of videos per binge session.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Looking at the stats: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mj-lt"/>
              </a:rPr>
              <a:t>2023 might have ~1,058 binge sessions with an average of ~28 videos per session.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mj-lt"/>
              </a:rPr>
              <a:t>2024 might have fewer sessions (~925) with a shorter average (~18 videos).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This drop shows I was less prone to long, uninterrupted YouTube marathons in 2024—perhaps I was busier or replaced some of my watch time with Spotify or other platforms.</a:t>
            </a:r>
          </a:p>
        </p:txBody>
      </p:sp>
    </p:spTree>
    <p:extLst>
      <p:ext uri="{BB962C8B-B14F-4D97-AF65-F5344CB8AC3E}">
        <p14:creationId xmlns:p14="http://schemas.microsoft.com/office/powerpoint/2010/main" val="358951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B5018-A678-7704-2EFF-F3CF7B555BC2}"/>
              </a:ext>
            </a:extLst>
          </p:cNvPr>
          <p:cNvSpPr>
            <a:spLocks noGrp="1"/>
          </p:cNvSpPr>
          <p:nvPr>
            <p:ph idx="1"/>
          </p:nvPr>
        </p:nvSpPr>
        <p:spPr>
          <a:xfrm>
            <a:off x="120982" y="1552397"/>
            <a:ext cx="5822618" cy="3292165"/>
          </a:xfrm>
        </p:spPr>
        <p:txBody>
          <a:bodyPr>
            <a:normAutofit fontScale="92500" lnSpcReduction="20000"/>
          </a:bodyPr>
          <a:lstStyle/>
          <a:p>
            <a:r>
              <a:rPr lang="en-GB" dirty="0"/>
              <a:t>Here, I create a combined dataset of all binge-session lengths from both years. Then I plot:</a:t>
            </a:r>
          </a:p>
          <a:p>
            <a:r>
              <a:rPr lang="en-GB" dirty="0"/>
              <a:t>A </a:t>
            </a:r>
            <a:r>
              <a:rPr lang="en-GB" b="1" dirty="0"/>
              <a:t>histogram</a:t>
            </a:r>
            <a:r>
              <a:rPr lang="en-GB" dirty="0"/>
              <a:t> with bins for session length, color-coded by year.</a:t>
            </a:r>
          </a:p>
          <a:p>
            <a:r>
              <a:rPr lang="en-GB" dirty="0"/>
              <a:t>A </a:t>
            </a:r>
            <a:r>
              <a:rPr lang="en-GB" b="1" dirty="0"/>
              <a:t>KDE curve</a:t>
            </a:r>
            <a:r>
              <a:rPr lang="en-GB" dirty="0"/>
              <a:t> (dashed line) for each year, smoothing out the distribution.</a:t>
            </a:r>
          </a:p>
          <a:p>
            <a:r>
              <a:rPr lang="en-GB" dirty="0"/>
              <a:t>The </a:t>
            </a:r>
            <a:r>
              <a:rPr lang="en-GB" b="1" dirty="0"/>
              <a:t>vertical lines</a:t>
            </a:r>
            <a:r>
              <a:rPr lang="en-GB" dirty="0"/>
              <a:t> mark the mean session length for each year. So if 2023’s line is at ~28 and 2024’s line is at ~18, it’s clear my average session was much higher in 2023.</a:t>
            </a:r>
          </a:p>
          <a:p>
            <a:r>
              <a:rPr lang="en-GB" b="1" dirty="0"/>
              <a:t>Insight</a:t>
            </a:r>
            <a:r>
              <a:rPr lang="en-GB" dirty="0"/>
              <a:t>: 2023’s distribution has a “long tail,” meaning I had more extreme long sessions. Meanwhile, 2024’s curve peaks earlier, showing I rarely went over 30 videos in one session.</a:t>
            </a:r>
          </a:p>
        </p:txBody>
      </p:sp>
      <p:pic>
        <p:nvPicPr>
          <p:cNvPr id="6" name="Picture 1" descr="enhanced_binge_watching_comparison.png"/>
          <p:cNvPicPr>
            <a:picLocks noChangeAspect="1"/>
          </p:cNvPicPr>
          <p:nvPr/>
        </p:nvPicPr>
        <p:blipFill>
          <a:blip r:embed="rId2"/>
          <a:stretch>
            <a:fillRect/>
          </a:stretch>
        </p:blipFill>
        <p:spPr>
          <a:xfrm>
            <a:off x="6330462" y="0"/>
            <a:ext cx="5781792" cy="3613620"/>
          </a:xfrm>
          <a:prstGeom prst="rect">
            <a:avLst/>
          </a:prstGeom>
        </p:spPr>
      </p:pic>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462" y="3721092"/>
            <a:ext cx="5781792" cy="2512653"/>
          </a:xfrm>
          <a:prstGeom prst="rect">
            <a:avLst/>
          </a:prstGeom>
        </p:spPr>
      </p:pic>
    </p:spTree>
    <p:extLst>
      <p:ext uri="{BB962C8B-B14F-4D97-AF65-F5344CB8AC3E}">
        <p14:creationId xmlns:p14="http://schemas.microsoft.com/office/powerpoint/2010/main" val="526424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top_channels_fixed.png"/>
          <p:cNvPicPr>
            <a:picLocks noChangeAspect="1"/>
          </p:cNvPicPr>
          <p:nvPr/>
        </p:nvPicPr>
        <p:blipFill>
          <a:blip r:embed="rId2"/>
          <a:stretch>
            <a:fillRect/>
          </a:stretch>
        </p:blipFill>
        <p:spPr>
          <a:xfrm>
            <a:off x="4867835" y="286180"/>
            <a:ext cx="7206250" cy="6240126"/>
          </a:xfrm>
          <a:prstGeom prst="rect">
            <a:avLst/>
          </a:prstGeom>
        </p:spPr>
      </p:pic>
      <p:sp>
        <p:nvSpPr>
          <p:cNvPr id="6" name="Metin kutusu 5"/>
          <p:cNvSpPr txBox="1"/>
          <p:nvPr/>
        </p:nvSpPr>
        <p:spPr>
          <a:xfrm>
            <a:off x="161366" y="728587"/>
            <a:ext cx="4294093" cy="5355312"/>
          </a:xfrm>
          <a:prstGeom prst="rect">
            <a:avLst/>
          </a:prstGeom>
          <a:noFill/>
        </p:spPr>
        <p:txBody>
          <a:bodyPr wrap="square" rtlCol="0">
            <a:spAutoFit/>
          </a:bodyPr>
          <a:lstStyle/>
          <a:p>
            <a:r>
              <a:rPr lang="en-GB" dirty="0"/>
              <a:t>This code determines which channels I watched the most in 2023 vs. 2024. I filter out “Unknown Channel” entries, then group by channel name, count the videos, and sort to get the top 10.</a:t>
            </a:r>
          </a:p>
          <a:p>
            <a:r>
              <a:rPr lang="en-GB" b="1" dirty="0"/>
              <a:t>Left Bar Chart</a:t>
            </a:r>
            <a:r>
              <a:rPr lang="en-GB" dirty="0"/>
              <a:t>: My top 10 channels in 2023 (blue bars).</a:t>
            </a:r>
          </a:p>
          <a:p>
            <a:r>
              <a:rPr lang="en-GB" b="1" dirty="0"/>
              <a:t>Right Bar Chart</a:t>
            </a:r>
            <a:r>
              <a:rPr lang="en-GB" dirty="0"/>
              <a:t>: My top 10 channels in 2024 (red bars).</a:t>
            </a:r>
          </a:p>
          <a:p>
            <a:r>
              <a:rPr lang="en-GB" dirty="0"/>
              <a:t>I also print how many times “Unknown Channel” appeared each year, indicating missing metadata.</a:t>
            </a:r>
          </a:p>
          <a:p>
            <a:r>
              <a:rPr lang="en-GB" b="1" dirty="0"/>
              <a:t>Observations</a:t>
            </a:r>
            <a:r>
              <a:rPr lang="en-GB" dirty="0"/>
              <a:t>: In 2023, I see more music-related channels like “</a:t>
            </a:r>
            <a:r>
              <a:rPr lang="en-GB" dirty="0" err="1"/>
              <a:t>Netd</a:t>
            </a:r>
            <a:r>
              <a:rPr lang="en-GB" dirty="0"/>
              <a:t> </a:t>
            </a:r>
            <a:r>
              <a:rPr lang="en-GB" dirty="0" err="1"/>
              <a:t>Müzik</a:t>
            </a:r>
            <a:r>
              <a:rPr lang="en-GB" dirty="0"/>
              <a:t>” dominating. In 2024, I notice channels like “UFC” or “Fight </a:t>
            </a:r>
            <a:r>
              <a:rPr lang="en-GB" dirty="0" err="1"/>
              <a:t>Digitale</a:t>
            </a:r>
            <a:r>
              <a:rPr lang="en-GB" dirty="0"/>
              <a:t>,” suggesting I’ve started watching more sports/fight content and less music on YouTube.</a:t>
            </a:r>
          </a:p>
          <a:p>
            <a:endParaRPr lang="en-GB" dirty="0"/>
          </a:p>
        </p:txBody>
      </p:sp>
    </p:spTree>
    <p:extLst>
      <p:ext uri="{BB962C8B-B14F-4D97-AF65-F5344CB8AC3E}">
        <p14:creationId xmlns:p14="http://schemas.microsoft.com/office/powerpoint/2010/main" val="357878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A665-CE0E-B5F2-118D-4A9246FE6340}"/>
              </a:ext>
            </a:extLst>
          </p:cNvPr>
          <p:cNvSpPr>
            <a:spLocks noGrp="1"/>
          </p:cNvSpPr>
          <p:nvPr>
            <p:ph type="title"/>
          </p:nvPr>
        </p:nvSpPr>
        <p:spPr>
          <a:xfrm>
            <a:off x="2231136" y="2503346"/>
            <a:ext cx="7729728" cy="1188720"/>
          </a:xfrm>
        </p:spPr>
        <p:txBody>
          <a:bodyPr/>
          <a:lstStyle/>
          <a:p>
            <a:r>
              <a:rPr lang="tr-TR" dirty="0" err="1" smtClean="0"/>
              <a:t>Statıstıcal</a:t>
            </a:r>
            <a:r>
              <a:rPr lang="tr-TR" dirty="0" smtClean="0"/>
              <a:t> </a:t>
            </a:r>
            <a:r>
              <a:rPr lang="tr-TR" dirty="0" err="1" smtClean="0"/>
              <a:t>analysıs</a:t>
            </a:r>
            <a:endParaRPr lang="en-TR" dirty="0"/>
          </a:p>
        </p:txBody>
      </p:sp>
    </p:spTree>
    <p:extLst>
      <p:ext uri="{BB962C8B-B14F-4D97-AF65-F5344CB8AC3E}">
        <p14:creationId xmlns:p14="http://schemas.microsoft.com/office/powerpoint/2010/main" val="345745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t_test_boxplot.png"/>
          <p:cNvPicPr>
            <a:picLocks noChangeAspect="1"/>
          </p:cNvPicPr>
          <p:nvPr/>
        </p:nvPicPr>
        <p:blipFill>
          <a:blip r:embed="rId2"/>
          <a:stretch>
            <a:fillRect/>
          </a:stretch>
        </p:blipFill>
        <p:spPr>
          <a:xfrm>
            <a:off x="7069016" y="123092"/>
            <a:ext cx="5020407" cy="3137754"/>
          </a:xfrm>
          <a:prstGeom prst="rect">
            <a:avLst/>
          </a:prstGeom>
        </p:spPr>
      </p:pic>
      <p:sp>
        <p:nvSpPr>
          <p:cNvPr id="2" name="Rectangle 1"/>
          <p:cNvSpPr>
            <a:spLocks noChangeArrowheads="1"/>
          </p:cNvSpPr>
          <p:nvPr/>
        </p:nvSpPr>
        <p:spPr bwMode="auto">
          <a:xfrm>
            <a:off x="128265" y="656302"/>
            <a:ext cx="425909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endParaRPr lang="en-US" altLang="en-US" sz="1200" dirty="0">
              <a:latin typeface="+mj-lt"/>
            </a:endParaRPr>
          </a:p>
          <a:p>
            <a:pPr lvl="0" defTabSz="914400" eaLnBrk="0" fontAlgn="base" hangingPunct="0">
              <a:spcBef>
                <a:spcPct val="0"/>
              </a:spcBef>
              <a:spcAft>
                <a:spcPct val="0"/>
              </a:spcAft>
              <a:buFontTx/>
              <a:buAutoNum type="arabicPeriod"/>
            </a:pPr>
            <a:r>
              <a:rPr lang="en-US" altLang="en-US" sz="1200" b="1" dirty="0">
                <a:latin typeface="+mj-lt"/>
              </a:rPr>
              <a:t>What I’m Testing</a:t>
            </a:r>
            <a:r>
              <a:rPr lang="en-US" altLang="en-US" sz="1200" dirty="0">
                <a:latin typeface="+mj-lt"/>
              </a:rPr>
              <a:t>: I wanted to see if there’s a </a:t>
            </a:r>
            <a:r>
              <a:rPr lang="en-US" altLang="en-US" sz="1200" b="1" dirty="0">
                <a:latin typeface="+mj-lt"/>
              </a:rPr>
              <a:t>significant difference</a:t>
            </a:r>
            <a:r>
              <a:rPr lang="en-US" altLang="en-US" sz="1200" dirty="0">
                <a:latin typeface="+mj-lt"/>
              </a:rPr>
              <a:t> in my </a:t>
            </a:r>
            <a:r>
              <a:rPr lang="en-US" altLang="en-US" sz="1200" b="1" dirty="0">
                <a:latin typeface="+mj-lt"/>
              </a:rPr>
              <a:t>daily watch counts</a:t>
            </a:r>
            <a:r>
              <a:rPr lang="en-US" altLang="en-US" sz="1200" dirty="0">
                <a:latin typeface="+mj-lt"/>
              </a:rPr>
              <a:t> between 2023 and 2024.</a:t>
            </a:r>
          </a:p>
          <a:p>
            <a:pPr lvl="0" defTabSz="914400" eaLnBrk="0" fontAlgn="base" hangingPunct="0">
              <a:spcBef>
                <a:spcPct val="0"/>
              </a:spcBef>
              <a:spcAft>
                <a:spcPct val="0"/>
              </a:spcAft>
              <a:buFontTx/>
              <a:buAutoNum type="arabicPeriod" startAt="2"/>
            </a:pPr>
            <a:r>
              <a:rPr lang="en-US" altLang="en-US" sz="1200" b="1" dirty="0">
                <a:latin typeface="+mj-lt"/>
              </a:rPr>
              <a:t>Null Hypothesis (H₀)</a:t>
            </a:r>
            <a:r>
              <a:rPr lang="en-US" altLang="en-US" sz="1200" dirty="0">
                <a:latin typeface="+mj-lt"/>
              </a:rPr>
              <a:t>: The average number of videos I watch per day is the same in both years.</a:t>
            </a:r>
          </a:p>
          <a:p>
            <a:pPr lvl="0" defTabSz="914400" eaLnBrk="0" fontAlgn="base" hangingPunct="0">
              <a:spcBef>
                <a:spcPct val="0"/>
              </a:spcBef>
              <a:spcAft>
                <a:spcPct val="0"/>
              </a:spcAft>
              <a:buFontTx/>
              <a:buAutoNum type="arabicPeriod" startAt="3"/>
            </a:pPr>
            <a:r>
              <a:rPr lang="en-US" altLang="en-US" sz="1200" b="1" dirty="0">
                <a:latin typeface="+mj-lt"/>
              </a:rPr>
              <a:t>Alternative Hypothesis (H₁)</a:t>
            </a:r>
            <a:r>
              <a:rPr lang="en-US" altLang="en-US" sz="1200" dirty="0">
                <a:latin typeface="+mj-lt"/>
              </a:rPr>
              <a:t>: The average daily watch count is different between 2023 and 2024.</a:t>
            </a:r>
          </a:p>
          <a:p>
            <a:pPr lvl="0" defTabSz="914400" eaLnBrk="0" fontAlgn="base" hangingPunct="0">
              <a:spcBef>
                <a:spcPct val="0"/>
              </a:spcBef>
              <a:spcAft>
                <a:spcPct val="0"/>
              </a:spcAft>
              <a:buFontTx/>
              <a:buAutoNum type="arabicPeriod" startAt="4"/>
            </a:pPr>
            <a:r>
              <a:rPr lang="en-US" altLang="en-US" sz="1200" b="1" dirty="0">
                <a:latin typeface="+mj-lt"/>
              </a:rPr>
              <a:t>T-Test Details</a:t>
            </a:r>
            <a:r>
              <a:rPr lang="en-US" altLang="en-US" sz="1200" dirty="0">
                <a:latin typeface="+mj-lt"/>
              </a:rPr>
              <a:t>:</a:t>
            </a:r>
          </a:p>
          <a:p>
            <a:pPr lvl="1" defTabSz="914400" eaLnBrk="0" fontAlgn="base" hangingPunct="0">
              <a:spcBef>
                <a:spcPct val="0"/>
              </a:spcBef>
              <a:spcAft>
                <a:spcPct val="0"/>
              </a:spcAft>
              <a:buFontTx/>
              <a:buChar char="•"/>
            </a:pPr>
            <a:r>
              <a:rPr lang="en-US" altLang="en-US" sz="1200" dirty="0">
                <a:latin typeface="+mj-lt"/>
              </a:rPr>
              <a:t>I grouped my data by </a:t>
            </a:r>
            <a:r>
              <a:rPr lang="en-US" altLang="en-US" sz="1200" b="1" dirty="0">
                <a:latin typeface="+mj-lt"/>
              </a:rPr>
              <a:t>(Year, Date)</a:t>
            </a:r>
            <a:r>
              <a:rPr lang="en-US" altLang="en-US" sz="1200" dirty="0">
                <a:latin typeface="+mj-lt"/>
              </a:rPr>
              <a:t> to get how many videos I watched each day in each year.</a:t>
            </a:r>
          </a:p>
          <a:p>
            <a:pPr lvl="1" defTabSz="914400" eaLnBrk="0" fontAlgn="base" hangingPunct="0">
              <a:spcBef>
                <a:spcPct val="0"/>
              </a:spcBef>
              <a:spcAft>
                <a:spcPct val="0"/>
              </a:spcAft>
              <a:buFontTx/>
              <a:buChar char="•"/>
            </a:pPr>
            <a:r>
              <a:rPr lang="en-US" altLang="en-US" sz="1200" dirty="0">
                <a:latin typeface="+mj-lt"/>
              </a:rPr>
              <a:t>Then I ran a </a:t>
            </a:r>
            <a:r>
              <a:rPr lang="en-US" altLang="en-US" sz="1200" b="1" dirty="0">
                <a:latin typeface="+mj-lt"/>
              </a:rPr>
              <a:t>two-sample T-test</a:t>
            </a:r>
            <a:r>
              <a:rPr lang="en-US" altLang="en-US" sz="1200" dirty="0">
                <a:latin typeface="+mj-lt"/>
              </a:rPr>
              <a:t> (</a:t>
            </a:r>
            <a:r>
              <a:rPr lang="en-US" altLang="en-US" sz="1200" dirty="0" err="1">
                <a:latin typeface="+mj-lt"/>
              </a:rPr>
              <a:t>ttest_ind</a:t>
            </a:r>
            <a:r>
              <a:rPr lang="en-US" altLang="en-US" sz="1200" dirty="0">
                <a:latin typeface="+mj-lt"/>
              </a:rPr>
              <a:t>) to compare the means of daily_2023 vs. daily_2024.</a:t>
            </a:r>
          </a:p>
          <a:p>
            <a:pPr lvl="1" defTabSz="914400" eaLnBrk="0" fontAlgn="base" hangingPunct="0">
              <a:spcBef>
                <a:spcPct val="0"/>
              </a:spcBef>
              <a:spcAft>
                <a:spcPct val="0"/>
              </a:spcAft>
              <a:buFontTx/>
              <a:buChar char="•"/>
            </a:pPr>
            <a:r>
              <a:rPr lang="en-US" altLang="en-US" sz="1200" dirty="0" err="1">
                <a:latin typeface="+mj-lt"/>
              </a:rPr>
              <a:t>equal_var</a:t>
            </a:r>
            <a:r>
              <a:rPr lang="en-US" altLang="en-US" sz="1200" dirty="0">
                <a:latin typeface="+mj-lt"/>
              </a:rPr>
              <a:t>=False because I’m not sure if the variances are equal.</a:t>
            </a:r>
          </a:p>
          <a:p>
            <a:pPr lvl="0" defTabSz="914400" eaLnBrk="0" fontAlgn="base" hangingPunct="0">
              <a:spcBef>
                <a:spcPct val="0"/>
              </a:spcBef>
              <a:spcAft>
                <a:spcPct val="0"/>
              </a:spcAft>
              <a:buFontTx/>
              <a:buAutoNum type="arabicPeriod" startAt="5"/>
            </a:pPr>
            <a:r>
              <a:rPr lang="en-US" altLang="en-US" sz="1200" b="1" dirty="0">
                <a:latin typeface="+mj-lt"/>
              </a:rPr>
              <a:t>Interpretation</a:t>
            </a:r>
            <a:r>
              <a:rPr lang="en-US" altLang="en-US" sz="1200" dirty="0">
                <a:latin typeface="+mj-lt"/>
              </a:rPr>
              <a:t>:</a:t>
            </a:r>
          </a:p>
          <a:p>
            <a:pPr lvl="1" defTabSz="914400" eaLnBrk="0" fontAlgn="base" hangingPunct="0">
              <a:spcBef>
                <a:spcPct val="0"/>
              </a:spcBef>
              <a:spcAft>
                <a:spcPct val="0"/>
              </a:spcAft>
              <a:buFontTx/>
              <a:buChar char="•"/>
            </a:pPr>
            <a:r>
              <a:rPr lang="en-US" altLang="en-US" sz="1200" dirty="0">
                <a:latin typeface="+mj-lt"/>
              </a:rPr>
              <a:t>If the </a:t>
            </a:r>
            <a:r>
              <a:rPr lang="en-US" altLang="en-US" sz="1200" b="1" dirty="0">
                <a:latin typeface="+mj-lt"/>
              </a:rPr>
              <a:t>p-value</a:t>
            </a:r>
            <a:r>
              <a:rPr lang="en-US" altLang="en-US" sz="1200" dirty="0">
                <a:latin typeface="+mj-lt"/>
              </a:rPr>
              <a:t> is below 0.05, I </a:t>
            </a:r>
            <a:r>
              <a:rPr lang="en-US" altLang="en-US" sz="1200" b="1" dirty="0">
                <a:latin typeface="+mj-lt"/>
              </a:rPr>
              <a:t>reject</a:t>
            </a:r>
            <a:r>
              <a:rPr lang="en-US" altLang="en-US" sz="1200" dirty="0">
                <a:latin typeface="+mj-lt"/>
              </a:rPr>
              <a:t> the null hypothesis and conclude there is a </a:t>
            </a:r>
            <a:r>
              <a:rPr lang="en-US" altLang="en-US" sz="1200" b="1" dirty="0">
                <a:latin typeface="+mj-lt"/>
              </a:rPr>
              <a:t>significant</a:t>
            </a:r>
            <a:r>
              <a:rPr lang="en-US" altLang="en-US" sz="1200" dirty="0">
                <a:latin typeface="+mj-lt"/>
              </a:rPr>
              <a:t> difference in daily watch counts.</a:t>
            </a:r>
          </a:p>
          <a:p>
            <a:pPr lvl="1" defTabSz="914400" eaLnBrk="0" fontAlgn="base" hangingPunct="0">
              <a:spcBef>
                <a:spcPct val="0"/>
              </a:spcBef>
              <a:spcAft>
                <a:spcPct val="0"/>
              </a:spcAft>
              <a:buFontTx/>
              <a:buChar char="•"/>
            </a:pPr>
            <a:r>
              <a:rPr lang="en-US" altLang="en-US" sz="1200" dirty="0">
                <a:latin typeface="+mj-lt"/>
              </a:rPr>
              <a:t>The </a:t>
            </a:r>
            <a:r>
              <a:rPr lang="en-US" altLang="en-US" sz="1200" b="1" dirty="0">
                <a:latin typeface="+mj-lt"/>
              </a:rPr>
              <a:t>boxplot</a:t>
            </a:r>
            <a:r>
              <a:rPr lang="en-US" altLang="en-US" sz="1200" dirty="0">
                <a:latin typeface="+mj-lt"/>
              </a:rPr>
              <a:t> visually shows the spread of daily counts for each year. If 2023’s median is higher and the statistical test confirms it, then 2023’s daily usage was indeed significantly greater.</a:t>
            </a:r>
          </a:p>
          <a:p>
            <a:pPr lvl="0" defTabSz="914400" eaLnBrk="0" fontAlgn="base" hangingPunct="0">
              <a:spcBef>
                <a:spcPct val="0"/>
              </a:spcBef>
              <a:spcAft>
                <a:spcPct val="0"/>
              </a:spcAft>
            </a:pPr>
            <a:endParaRPr lang="tr-TR" sz="1200" dirty="0" smtClean="0">
              <a:latin typeface="+mj-lt"/>
            </a:endParaRPr>
          </a:p>
          <a:p>
            <a:pPr lvl="0" defTabSz="914400" eaLnBrk="0" fontAlgn="base" hangingPunct="0">
              <a:spcBef>
                <a:spcPct val="0"/>
              </a:spcBef>
              <a:spcAft>
                <a:spcPct val="0"/>
              </a:spcAft>
            </a:pPr>
            <a:r>
              <a:rPr lang="en-GB" sz="1200" dirty="0" smtClean="0">
                <a:latin typeface="+mj-lt"/>
              </a:rPr>
              <a:t>This </a:t>
            </a:r>
            <a:r>
              <a:rPr lang="en-GB" sz="1200" dirty="0">
                <a:latin typeface="+mj-lt"/>
              </a:rPr>
              <a:t>tells me that the decline I noticed in my 2024 usage wasn’t just a coincidence. The test indicates a </a:t>
            </a:r>
            <a:r>
              <a:rPr lang="en-GB" sz="1200" b="1" dirty="0">
                <a:latin typeface="+mj-lt"/>
              </a:rPr>
              <a:t>real, statistically significant drop</a:t>
            </a:r>
            <a:r>
              <a:rPr lang="en-GB" sz="1200" dirty="0">
                <a:latin typeface="+mj-lt"/>
              </a:rPr>
              <a:t> in how many videos I watched per day. Given that my T-statistic is fairly large (10.167) and the p-value is extremely small (1.81e-22), there’s practically no chance this difference is due to random fluctuations.</a:t>
            </a:r>
            <a:endParaRPr lang="en-US" altLang="en-US" sz="12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mj-lt"/>
            </a:endParaRPr>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401" y="3402622"/>
            <a:ext cx="6075022" cy="3064821"/>
          </a:xfrm>
          <a:prstGeom prst="rect">
            <a:avLst/>
          </a:prstGeom>
        </p:spPr>
      </p:pic>
      <p:sp>
        <p:nvSpPr>
          <p:cNvPr id="9" name="Rectangle 2"/>
          <p:cNvSpPr>
            <a:spLocks noChangeArrowheads="1"/>
          </p:cNvSpPr>
          <p:nvPr/>
        </p:nvSpPr>
        <p:spPr bwMode="auto">
          <a:xfrm>
            <a:off x="128265" y="356220"/>
            <a:ext cx="270144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chemeClr val="tx1"/>
                </a:solidFill>
                <a:effectLst/>
                <a:latin typeface="+mj-lt"/>
              </a:rPr>
              <a:t>T-Test: Daily Viewing Counts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8793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7B07E-D768-DCB6-F380-ABD79D51276F}"/>
              </a:ext>
            </a:extLst>
          </p:cNvPr>
          <p:cNvSpPr>
            <a:spLocks noGrp="1"/>
          </p:cNvSpPr>
          <p:nvPr>
            <p:ph idx="1"/>
          </p:nvPr>
        </p:nvSpPr>
        <p:spPr>
          <a:xfrm>
            <a:off x="176130" y="1165506"/>
            <a:ext cx="5468533" cy="4452778"/>
          </a:xfrm>
        </p:spPr>
        <p:txBody>
          <a:bodyPr anchor="ctr">
            <a:normAutofit/>
          </a:bodyPr>
          <a:lstStyle/>
          <a:p>
            <a:r>
              <a:rPr lang="en-GB" sz="1600" b="1" dirty="0"/>
              <a:t>ANOVA Test: Hourly Viewing Trends</a:t>
            </a:r>
            <a:r>
              <a:rPr lang="en-GB" sz="1600" dirty="0"/>
              <a:t/>
            </a:r>
            <a:br>
              <a:rPr lang="en-GB" sz="1600" dirty="0"/>
            </a:br>
            <a:r>
              <a:rPr lang="en-GB" sz="1600" dirty="0"/>
              <a:t>I ran an ANOVA to determine if my </a:t>
            </a:r>
            <a:r>
              <a:rPr lang="en-GB" sz="1600" b="1" dirty="0"/>
              <a:t>hourly YouTube viewing patterns</a:t>
            </a:r>
            <a:r>
              <a:rPr lang="en-GB" sz="1600" dirty="0"/>
              <a:t> differed significantly between 2023 and 2024, and the test produced an </a:t>
            </a:r>
            <a:r>
              <a:rPr lang="en-GB" sz="1600" b="1" dirty="0"/>
              <a:t>F-statistic of 10.062</a:t>
            </a:r>
            <a:r>
              <a:rPr lang="en-GB" sz="1600" dirty="0"/>
              <a:t> with a </a:t>
            </a:r>
            <a:r>
              <a:rPr lang="en-GB" sz="1600" b="1" dirty="0"/>
              <a:t>p-value of 2.70 × 10⁻³</a:t>
            </a:r>
            <a:r>
              <a:rPr lang="en-GB" sz="1600" dirty="0"/>
              <a:t>, which is well below the 0.05 threshold for significance, meaning I </a:t>
            </a:r>
            <a:r>
              <a:rPr lang="en-GB" sz="1600" b="1" dirty="0"/>
              <a:t>reject</a:t>
            </a:r>
            <a:r>
              <a:rPr lang="en-GB" sz="1600" dirty="0"/>
              <a:t> the null hypothesis that hourly viewing patterns stayed the same. </a:t>
            </a:r>
            <a:endParaRPr lang="tr-TR" sz="1600" dirty="0" smtClean="0"/>
          </a:p>
          <a:p>
            <a:r>
              <a:rPr lang="en-GB" sz="1600" dirty="0" smtClean="0"/>
              <a:t>In </a:t>
            </a:r>
            <a:r>
              <a:rPr lang="en-GB" sz="1600" dirty="0"/>
              <a:t>practical terms, this indicates that certain hours—especially during peak periods—exhibited notably different watch counts between the two years. </a:t>
            </a:r>
            <a:endParaRPr lang="tr-TR" sz="1600" dirty="0" smtClean="0"/>
          </a:p>
          <a:p>
            <a:r>
              <a:rPr lang="en-GB" sz="1600" dirty="0" smtClean="0"/>
              <a:t>The </a:t>
            </a:r>
            <a:r>
              <a:rPr lang="en-GB" sz="1600" b="1" dirty="0" err="1"/>
              <a:t>heatmap</a:t>
            </a:r>
            <a:r>
              <a:rPr lang="en-GB" sz="1600" dirty="0"/>
              <a:t> visualization clearly shows these variations in </a:t>
            </a:r>
            <a:r>
              <a:rPr lang="en-GB" sz="1600" dirty="0" err="1"/>
              <a:t>color</a:t>
            </a:r>
            <a:r>
              <a:rPr lang="en-GB" sz="1600" dirty="0"/>
              <a:t> intensity: darker cells represent higher viewing activity, and the differences between 2023 and 2024 stand out most in the evening hours, confirming a statistically significant shift in when I tend to watch YouTube.</a:t>
            </a:r>
            <a:endParaRPr lang="en-TR" sz="1500" dirty="0"/>
          </a:p>
        </p:txBody>
      </p:sp>
      <p:pic>
        <p:nvPicPr>
          <p:cNvPr id="5" name="Picture 1" descr="hourly_trends_heatmap.png"/>
          <p:cNvPicPr>
            <a:picLocks noChangeAspect="1"/>
          </p:cNvPicPr>
          <p:nvPr/>
        </p:nvPicPr>
        <p:blipFill>
          <a:blip r:embed="rId2"/>
          <a:stretch>
            <a:fillRect/>
          </a:stretch>
        </p:blipFill>
        <p:spPr>
          <a:xfrm>
            <a:off x="7409847" y="3856043"/>
            <a:ext cx="4404228" cy="3001957"/>
          </a:xfrm>
          <a:prstGeom prst="rect">
            <a:avLst/>
          </a:prstGeom>
        </p:spPr>
      </p:pic>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989" y="101637"/>
            <a:ext cx="4986910" cy="3701501"/>
          </a:xfrm>
          <a:prstGeom prst="rect">
            <a:avLst/>
          </a:prstGeom>
        </p:spPr>
      </p:pic>
    </p:spTree>
    <p:extLst>
      <p:ext uri="{BB962C8B-B14F-4D97-AF65-F5344CB8AC3E}">
        <p14:creationId xmlns:p14="http://schemas.microsoft.com/office/powerpoint/2010/main" val="180976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64123" y="672378"/>
            <a:ext cx="3906715" cy="5355312"/>
          </a:xfrm>
          <a:prstGeom prst="rect">
            <a:avLst/>
          </a:prstGeom>
        </p:spPr>
        <p:txBody>
          <a:bodyPr wrap="square" anchor="ctr">
            <a:spAutoFit/>
          </a:bodyPr>
          <a:lstStyle/>
          <a:p>
            <a:r>
              <a:rPr lang="en-GB" b="1" dirty="0"/>
              <a:t>Chi-Square Test: Weekend vs. Weekday Proportions</a:t>
            </a:r>
            <a:r>
              <a:rPr lang="en-GB" dirty="0"/>
              <a:t/>
            </a:r>
            <a:br>
              <a:rPr lang="en-GB" dirty="0"/>
            </a:br>
            <a:r>
              <a:rPr lang="en-GB" dirty="0"/>
              <a:t>I conducted a Chi-Square test to check if my </a:t>
            </a:r>
            <a:r>
              <a:rPr lang="en-GB" b="1" dirty="0"/>
              <a:t>weekend vs. weekday viewing proportions</a:t>
            </a:r>
            <a:r>
              <a:rPr lang="en-GB" dirty="0"/>
              <a:t> changed significantly between 2023 and 2024; the </a:t>
            </a:r>
            <a:r>
              <a:rPr lang="en-GB" b="1" dirty="0"/>
              <a:t>Chi² statistic of 1.618</a:t>
            </a:r>
            <a:r>
              <a:rPr lang="en-GB" dirty="0"/>
              <a:t> and </a:t>
            </a:r>
            <a:r>
              <a:rPr lang="en-GB" b="1" dirty="0"/>
              <a:t>p-value of 0.2034</a:t>
            </a:r>
            <a:r>
              <a:rPr lang="en-GB" dirty="0"/>
              <a:t> both suggest no significant difference, leading me to </a:t>
            </a:r>
            <a:r>
              <a:rPr lang="en-GB" b="1" dirty="0"/>
              <a:t>fail to reject</a:t>
            </a:r>
            <a:r>
              <a:rPr lang="en-GB" dirty="0"/>
              <a:t> the null hypothesis that the proportions remain the same. </a:t>
            </a:r>
            <a:endParaRPr lang="tr-TR" dirty="0" smtClean="0"/>
          </a:p>
          <a:p>
            <a:endParaRPr lang="tr-TR" dirty="0"/>
          </a:p>
          <a:p>
            <a:r>
              <a:rPr lang="en-GB" dirty="0" smtClean="0"/>
              <a:t>The </a:t>
            </a:r>
            <a:r>
              <a:rPr lang="en-GB" b="1" dirty="0"/>
              <a:t>pie charts</a:t>
            </a:r>
            <a:r>
              <a:rPr lang="en-GB" dirty="0"/>
              <a:t> comparing 2023 and 2024 support this conclusion by showing similar weekend–weekday splits in both years, confirming that even though my overall usage may have shifted, the ratio of weekend to weekday viewing stayed consistent.</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685" y="293179"/>
            <a:ext cx="6072633" cy="6113710"/>
          </a:xfrm>
          <a:prstGeom prst="rect">
            <a:avLst/>
          </a:prstGeom>
        </p:spPr>
      </p:pic>
    </p:spTree>
    <p:extLst>
      <p:ext uri="{BB962C8B-B14F-4D97-AF65-F5344CB8AC3E}">
        <p14:creationId xmlns:p14="http://schemas.microsoft.com/office/powerpoint/2010/main" val="129150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16636" y="73269"/>
            <a:ext cx="3290433" cy="3815510"/>
          </a:xfrm>
        </p:spPr>
        <p:txBody>
          <a:bodyPr>
            <a:noAutofit/>
          </a:bodyPr>
          <a:lstStyle/>
          <a:p>
            <a:r>
              <a:rPr lang="en-GB" sz="1400" b="1" dirty="0"/>
              <a:t>Statistical Test: Binge-Watching Sessions</a:t>
            </a:r>
            <a:r>
              <a:rPr lang="en-GB" sz="1400" dirty="0"/>
              <a:t/>
            </a:r>
            <a:br>
              <a:rPr lang="en-GB" sz="1400" dirty="0"/>
            </a:br>
            <a:r>
              <a:rPr lang="en-GB" sz="1400" dirty="0"/>
              <a:t>I conducted a two-sample T-test to determine whether my </a:t>
            </a:r>
            <a:r>
              <a:rPr lang="en-GB" sz="1400" b="1" dirty="0"/>
              <a:t>binge-watching </a:t>
            </a:r>
            <a:r>
              <a:rPr lang="en-GB" sz="1400" b="1" dirty="0" err="1"/>
              <a:t>behavior</a:t>
            </a:r>
            <a:r>
              <a:rPr lang="en-GB" sz="1400" dirty="0"/>
              <a:t>, defined as sessions with three or more videos within an hour, differed significantly between 2023 and 2024. The test yielded a </a:t>
            </a:r>
            <a:r>
              <a:rPr lang="en-GB" sz="1400" b="1" dirty="0"/>
              <a:t>T-statistic of 7.905</a:t>
            </a:r>
            <a:r>
              <a:rPr lang="en-GB" sz="1400" dirty="0"/>
              <a:t> and a </a:t>
            </a:r>
            <a:r>
              <a:rPr lang="en-GB" sz="1400" b="1" dirty="0"/>
              <a:t>p-value of 4.511e-15</a:t>
            </a:r>
            <a:r>
              <a:rPr lang="en-GB" sz="1400" dirty="0"/>
              <a:t>, far below the 0.05 threshold, so I </a:t>
            </a:r>
            <a:r>
              <a:rPr lang="en-GB" sz="1400" b="1" dirty="0"/>
              <a:t>reject the null hypothesis</a:t>
            </a:r>
            <a:r>
              <a:rPr lang="en-GB" sz="1400" dirty="0"/>
              <a:t> and conclude that my binge-watching sessions in 2024 were significantly shorter on average. </a:t>
            </a:r>
            <a:endParaRPr lang="tr-TR" sz="1400" dirty="0" smtClean="0"/>
          </a:p>
          <a:p>
            <a:r>
              <a:rPr lang="en-GB" sz="1400" dirty="0" smtClean="0"/>
              <a:t>The </a:t>
            </a:r>
            <a:r>
              <a:rPr lang="en-GB" sz="1400" dirty="0"/>
              <a:t>mean session length dropped from </a:t>
            </a:r>
            <a:r>
              <a:rPr lang="en-GB" sz="1400" b="1" dirty="0"/>
              <a:t>27.9 videos</a:t>
            </a:r>
            <a:r>
              <a:rPr lang="en-GB" sz="1400" dirty="0"/>
              <a:t> in 2023 to </a:t>
            </a:r>
            <a:r>
              <a:rPr lang="en-GB" sz="1400" b="1" dirty="0"/>
              <a:t>18.4 videos</a:t>
            </a:r>
            <a:r>
              <a:rPr lang="en-GB" sz="1400" dirty="0"/>
              <a:t> in 2024, indicating a noticeable </a:t>
            </a:r>
            <a:r>
              <a:rPr lang="en-GB" sz="1400" dirty="0" err="1"/>
              <a:t>behavioral</a:t>
            </a:r>
            <a:r>
              <a:rPr lang="en-GB" sz="1400" dirty="0"/>
              <a:t> shift. The </a:t>
            </a:r>
            <a:r>
              <a:rPr lang="en-GB" sz="1400" b="1" dirty="0"/>
              <a:t>histogram</a:t>
            </a:r>
            <a:r>
              <a:rPr lang="en-GB" sz="1400" dirty="0"/>
              <a:t> with overlaid </a:t>
            </a:r>
            <a:r>
              <a:rPr lang="en-GB" sz="1400" b="1" dirty="0"/>
              <a:t>KDE plots</a:t>
            </a:r>
            <a:r>
              <a:rPr lang="en-GB" sz="1400" dirty="0"/>
              <a:t> visually supports this, showing that 2023 had a longer-tail distribution of session lengths (indicating more extended binges), while 2024’s distribution peaks at shorter session lengths. </a:t>
            </a:r>
            <a:endParaRPr lang="tr-TR" sz="1400" dirty="0" smtClean="0"/>
          </a:p>
          <a:p>
            <a:r>
              <a:rPr lang="en-GB" sz="1400" dirty="0" smtClean="0"/>
              <a:t>This </a:t>
            </a:r>
            <a:r>
              <a:rPr lang="en-GB" sz="1400" dirty="0"/>
              <a:t>reduction likely reflects changes in my viewing habits, such as spending less time on extended YouTube marathons or diversifying my media consumption with other platforms.</a:t>
            </a:r>
          </a:p>
        </p:txBody>
      </p:sp>
      <p:pic>
        <p:nvPicPr>
          <p:cNvPr id="4" name="Resim 3"/>
          <p:cNvPicPr>
            <a:picLocks noChangeAspect="1"/>
          </p:cNvPicPr>
          <p:nvPr/>
        </p:nvPicPr>
        <p:blipFill>
          <a:blip r:embed="rId2"/>
          <a:stretch>
            <a:fillRect/>
          </a:stretch>
        </p:blipFill>
        <p:spPr>
          <a:xfrm>
            <a:off x="6493140" y="73269"/>
            <a:ext cx="5613868" cy="318867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331" y="3355559"/>
            <a:ext cx="5474677" cy="3302267"/>
          </a:xfrm>
          <a:prstGeom prst="rect">
            <a:avLst/>
          </a:prstGeom>
        </p:spPr>
      </p:pic>
    </p:spTree>
    <p:extLst>
      <p:ext uri="{BB962C8B-B14F-4D97-AF65-F5344CB8AC3E}">
        <p14:creationId xmlns:p14="http://schemas.microsoft.com/office/powerpoint/2010/main" val="10877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7487-2EA9-F3EE-B181-02F63246A867}"/>
              </a:ext>
            </a:extLst>
          </p:cNvPr>
          <p:cNvSpPr>
            <a:spLocks noGrp="1"/>
          </p:cNvSpPr>
          <p:nvPr>
            <p:ph type="title"/>
          </p:nvPr>
        </p:nvSpPr>
        <p:spPr>
          <a:xfrm>
            <a:off x="2222172" y="561280"/>
            <a:ext cx="7729728" cy="1188720"/>
          </a:xfrm>
        </p:spPr>
        <p:txBody>
          <a:bodyPr/>
          <a:lstStyle/>
          <a:p>
            <a:r>
              <a:rPr lang="tr-TR" dirty="0" err="1" smtClean="0"/>
              <a:t>Conclusıons</a:t>
            </a:r>
            <a:endParaRPr lang="en-TR" dirty="0"/>
          </a:p>
        </p:txBody>
      </p:sp>
      <p:sp>
        <p:nvSpPr>
          <p:cNvPr id="6" name="Rectangle 3"/>
          <p:cNvSpPr>
            <a:spLocks noChangeArrowheads="1"/>
          </p:cNvSpPr>
          <p:nvPr/>
        </p:nvSpPr>
        <p:spPr bwMode="auto">
          <a:xfrm>
            <a:off x="2222172" y="2338159"/>
            <a:ext cx="720434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mj-lt"/>
              </a:rPr>
              <a:t>Hypotheses</a:t>
            </a:r>
            <a:endParaRPr kumimoji="0" lang="tr-TR" altLang="en-US" sz="16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6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mj-lt"/>
              </a:rPr>
              <a:t>General Hypothesis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mj-lt"/>
              </a:rPr>
              <a:t>H₀</a:t>
            </a:r>
            <a:r>
              <a:rPr kumimoji="0" lang="en-US" altLang="en-US" sz="1600" b="0" i="0" u="none" strike="noStrike" cap="none" normalizeH="0" baseline="0" dirty="0" smtClean="0">
                <a:ln>
                  <a:noFill/>
                </a:ln>
                <a:solidFill>
                  <a:schemeClr val="tx1"/>
                </a:solidFill>
                <a:effectLst/>
                <a:latin typeface="+mj-lt"/>
              </a:rPr>
              <a:t>: There is no overall difference in my YouTube viewing patterns between 2023 and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mj-lt"/>
              </a:rPr>
              <a:t>H₁</a:t>
            </a:r>
            <a:r>
              <a:rPr kumimoji="0" lang="en-US" altLang="en-US" sz="1600" b="0" i="0" u="none" strike="noStrike" cap="none" normalizeH="0" baseline="0" dirty="0" smtClean="0">
                <a:ln>
                  <a:noFill/>
                </a:ln>
                <a:solidFill>
                  <a:schemeClr val="tx1"/>
                </a:solidFill>
                <a:effectLst/>
                <a:latin typeface="+mj-lt"/>
              </a:rPr>
              <a:t>: There is a significant difference in my YouTube viewing patterns between the two years.</a:t>
            </a:r>
          </a:p>
        </p:txBody>
      </p:sp>
    </p:spTree>
    <p:extLst>
      <p:ext uri="{BB962C8B-B14F-4D97-AF65-F5344CB8AC3E}">
        <p14:creationId xmlns:p14="http://schemas.microsoft.com/office/powerpoint/2010/main" val="283811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EDB3-4F8D-0E42-57CD-8235E8F87369}"/>
              </a:ext>
            </a:extLst>
          </p:cNvPr>
          <p:cNvSpPr>
            <a:spLocks noGrp="1"/>
          </p:cNvSpPr>
          <p:nvPr>
            <p:ph type="title"/>
          </p:nvPr>
        </p:nvSpPr>
        <p:spPr/>
        <p:txBody>
          <a:bodyPr/>
          <a:lstStyle/>
          <a:p>
            <a:r>
              <a:rPr lang="en-TR" dirty="0"/>
              <a:t>My dataset</a:t>
            </a:r>
          </a:p>
        </p:txBody>
      </p:sp>
      <p:sp>
        <p:nvSpPr>
          <p:cNvPr id="11" name="Rectangle 6"/>
          <p:cNvSpPr>
            <a:spLocks noChangeArrowheads="1"/>
          </p:cNvSpPr>
          <p:nvPr/>
        </p:nvSpPr>
        <p:spPr bwMode="auto">
          <a:xfrm>
            <a:off x="2133602" y="2153412"/>
            <a:ext cx="782726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400" b="1" dirty="0">
                <a:latin typeface="+mj-lt"/>
              </a:rPr>
              <a:t>Source and Description</a:t>
            </a:r>
            <a:r>
              <a:rPr lang="en-US" altLang="en-US" sz="1400" dirty="0">
                <a:latin typeface="+mj-lt"/>
              </a:rPr>
              <a:t>:</a:t>
            </a:r>
            <a:br>
              <a:rPr lang="en-US" altLang="en-US" sz="1400" dirty="0">
                <a:latin typeface="+mj-lt"/>
              </a:rPr>
            </a:br>
            <a:r>
              <a:rPr lang="en-US" altLang="en-US" sz="1400" dirty="0">
                <a:latin typeface="+mj-lt"/>
              </a:rPr>
              <a:t>The dataset used in this analysis comes from my </a:t>
            </a:r>
            <a:r>
              <a:rPr lang="en-US" altLang="en-US" sz="1400" b="1" dirty="0">
                <a:latin typeface="+mj-lt"/>
              </a:rPr>
              <a:t>personal YouTube watch history</a:t>
            </a:r>
            <a:r>
              <a:rPr lang="en-US" altLang="en-US" sz="1400" dirty="0">
                <a:latin typeface="+mj-lt"/>
              </a:rPr>
              <a:t>, exported using </a:t>
            </a:r>
            <a:r>
              <a:rPr lang="en-US" altLang="en-US" sz="1400" b="1" dirty="0">
                <a:latin typeface="+mj-lt"/>
              </a:rPr>
              <a:t>Google Takeout</a:t>
            </a:r>
            <a:r>
              <a:rPr lang="en-US" altLang="en-US" sz="1400" dirty="0">
                <a:latin typeface="+mj-lt"/>
              </a:rPr>
              <a:t>. It contains detailed information about every video I watched from </a:t>
            </a:r>
            <a:r>
              <a:rPr lang="en-US" altLang="en-US" sz="1400" b="1" dirty="0">
                <a:latin typeface="+mj-lt"/>
              </a:rPr>
              <a:t>February 14, 2023</a:t>
            </a:r>
            <a:r>
              <a:rPr lang="en-US" altLang="en-US" sz="1400" dirty="0">
                <a:latin typeface="+mj-lt"/>
              </a:rPr>
              <a:t>, to the present. The raw data was provided in JSON format and includes fields like timestamps, video titles, channel names, and video URLs.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mj-lt"/>
              </a:rPr>
              <a:t>Key Details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smtClean="0">
                <a:ln>
                  <a:noFill/>
                </a:ln>
                <a:solidFill>
                  <a:schemeClr val="tx1"/>
                </a:solidFill>
                <a:effectLst/>
                <a:latin typeface="+mj-lt"/>
              </a:rPr>
              <a:t>Time Range</a:t>
            </a:r>
            <a:r>
              <a:rPr kumimoji="0" lang="en-US" altLang="en-US" sz="1400" b="0" i="0" u="none" strike="noStrike" cap="none" normalizeH="0" baseline="0" dirty="0" smtClean="0">
                <a:ln>
                  <a:noFill/>
                </a:ln>
                <a:solidFill>
                  <a:schemeClr val="tx1"/>
                </a:solidFill>
                <a:effectLst/>
                <a:latin typeface="+mj-lt"/>
              </a:rPr>
              <a:t>: The dataset spans from </a:t>
            </a:r>
            <a:r>
              <a:rPr kumimoji="0" lang="en-US" altLang="en-US" sz="1400" b="1" i="0" u="none" strike="noStrike" cap="none" normalizeH="0" baseline="0" dirty="0" smtClean="0">
                <a:ln>
                  <a:noFill/>
                </a:ln>
                <a:solidFill>
                  <a:schemeClr val="tx1"/>
                </a:solidFill>
                <a:effectLst/>
                <a:latin typeface="+mj-lt"/>
              </a:rPr>
              <a:t>February 14, 2023</a:t>
            </a:r>
            <a:r>
              <a:rPr kumimoji="0" lang="en-US" altLang="en-US" sz="1400" b="0" i="0" u="none" strike="noStrike" cap="none" normalizeH="0" baseline="0" dirty="0" smtClean="0">
                <a:ln>
                  <a:noFill/>
                </a:ln>
                <a:solidFill>
                  <a:schemeClr val="tx1"/>
                </a:solidFill>
                <a:effectLst/>
                <a:latin typeface="+mj-lt"/>
              </a:rPr>
              <a:t>, to December 2024, capturing my viewing habits for almost two full years.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smtClean="0">
                <a:ln>
                  <a:noFill/>
                </a:ln>
                <a:solidFill>
                  <a:schemeClr val="tx1"/>
                </a:solidFill>
                <a:effectLst/>
                <a:latin typeface="+mj-lt"/>
              </a:rPr>
              <a:t>Fields Extracted</a:t>
            </a:r>
            <a:r>
              <a:rPr kumimoji="0" lang="en-US" altLang="en-US" sz="1400" b="0" i="0" u="none" strike="noStrike" cap="none" normalizeH="0" baseline="0" dirty="0" smtClean="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mj-lt"/>
              </a:rPr>
              <a:t>Timestamp</a:t>
            </a:r>
            <a:r>
              <a:rPr kumimoji="0" lang="en-US" altLang="en-US" sz="1400" b="0" i="0" u="none" strike="noStrike" cap="none" normalizeH="0" baseline="0" dirty="0" smtClean="0">
                <a:ln>
                  <a:noFill/>
                </a:ln>
                <a:solidFill>
                  <a:schemeClr val="tx1"/>
                </a:solidFill>
                <a:effectLst/>
                <a:latin typeface="+mj-lt"/>
              </a:rPr>
              <a:t>: When the video was watched (e.g., date and time).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mj-lt"/>
              </a:rPr>
              <a:t>Title</a:t>
            </a:r>
            <a:r>
              <a:rPr kumimoji="0" lang="en-US" altLang="en-US" sz="1400" b="0" i="0" u="none" strike="noStrike" cap="none" normalizeH="0" baseline="0" dirty="0" smtClean="0">
                <a:ln>
                  <a:noFill/>
                </a:ln>
                <a:solidFill>
                  <a:schemeClr val="tx1"/>
                </a:solidFill>
                <a:effectLst/>
                <a:latin typeface="+mj-lt"/>
              </a:rPr>
              <a:t>: The name of the video, with "Unknown Title" for entries where this information was missing.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mj-lt"/>
              </a:rPr>
              <a:t>Channel Name</a:t>
            </a:r>
            <a:r>
              <a:rPr kumimoji="0" lang="en-US" altLang="en-US" sz="1400" b="0" i="0" u="none" strike="noStrike" cap="none" normalizeH="0" baseline="0" dirty="0" smtClean="0">
                <a:ln>
                  <a:noFill/>
                </a:ln>
                <a:solidFill>
                  <a:schemeClr val="tx1"/>
                </a:solidFill>
                <a:effectLst/>
                <a:latin typeface="+mj-lt"/>
              </a:rPr>
              <a:t>: The content creator’s channel name, defaulting to "Unknown Channel" when metadata was unavailable.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mj-lt"/>
              </a:rPr>
              <a:t>URL</a:t>
            </a:r>
            <a:r>
              <a:rPr kumimoji="0" lang="en-US" altLang="en-US" sz="1400" b="0" i="0" u="none" strike="noStrike" cap="none" normalizeH="0" baseline="0" dirty="0" smtClean="0">
                <a:ln>
                  <a:noFill/>
                </a:ln>
                <a:solidFill>
                  <a:schemeClr val="tx1"/>
                </a:solidFill>
                <a:effectLst/>
                <a:latin typeface="+mj-lt"/>
              </a:rPr>
              <a:t>: The link to the video, used for identifying unique entries.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smtClean="0">
                <a:ln>
                  <a:noFill/>
                </a:ln>
                <a:solidFill>
                  <a:schemeClr val="tx1"/>
                </a:solidFill>
                <a:effectLst/>
                <a:latin typeface="+mj-lt"/>
              </a:rPr>
              <a:t>Limitations</a:t>
            </a:r>
            <a:r>
              <a:rPr kumimoji="0" lang="en-US" altLang="en-US" sz="1400" b="0" i="0" u="none" strike="noStrike" cap="none" normalizeH="0" baseline="0" dirty="0" smtClean="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mj-lt"/>
              </a:rPr>
              <a:t>The dataset excludes any activity prior to February 2023, as this data wasn’t available due to account settings.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mj-lt"/>
              </a:rPr>
              <a:t>Videos that were deleted or made private appear as "Unknown Title" or "Unknown Channel," which slightly impacts the completeness of the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332560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6D7487-2EA9-F3EE-B181-02F63246A867}"/>
              </a:ext>
            </a:extLst>
          </p:cNvPr>
          <p:cNvSpPr>
            <a:spLocks noGrp="1"/>
          </p:cNvSpPr>
          <p:nvPr>
            <p:ph type="title"/>
          </p:nvPr>
        </p:nvSpPr>
        <p:spPr>
          <a:xfrm>
            <a:off x="2222172" y="561280"/>
            <a:ext cx="7729728" cy="1188720"/>
          </a:xfrm>
        </p:spPr>
        <p:txBody>
          <a:bodyPr/>
          <a:lstStyle/>
          <a:p>
            <a:r>
              <a:rPr lang="tr-TR" dirty="0" err="1" smtClean="0"/>
              <a:t>Temporal</a:t>
            </a:r>
            <a:r>
              <a:rPr lang="tr-TR" dirty="0" smtClean="0"/>
              <a:t> </a:t>
            </a:r>
            <a:r>
              <a:rPr lang="tr-TR" dirty="0" err="1" smtClean="0"/>
              <a:t>patterns</a:t>
            </a:r>
            <a:endParaRPr lang="en-TR" dirty="0"/>
          </a:p>
        </p:txBody>
      </p:sp>
      <p:sp>
        <p:nvSpPr>
          <p:cNvPr id="7" name="Rectangle 3"/>
          <p:cNvSpPr>
            <a:spLocks noChangeArrowheads="1"/>
          </p:cNvSpPr>
          <p:nvPr/>
        </p:nvSpPr>
        <p:spPr bwMode="auto">
          <a:xfrm>
            <a:off x="2222172" y="1889568"/>
            <a:ext cx="720434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b="1" dirty="0" smtClean="0"/>
              <a:t>Daily </a:t>
            </a:r>
            <a:r>
              <a:rPr lang="en-GB" sz="1600" b="1" dirty="0"/>
              <a:t>Viewing Trends</a:t>
            </a:r>
          </a:p>
          <a:p>
            <a:r>
              <a:rPr lang="en-GB" sz="1600" b="1" dirty="0"/>
              <a:t>Sub-Hypothesis (H₀)</a:t>
            </a:r>
            <a:r>
              <a:rPr lang="en-GB" sz="1600" dirty="0"/>
              <a:t>: My average daily video counts are the same for 2023 and 2024.</a:t>
            </a:r>
          </a:p>
          <a:p>
            <a:r>
              <a:rPr lang="en-GB" sz="1600" b="1" dirty="0"/>
              <a:t>Sub-Hypothesis (H₁)</a:t>
            </a:r>
            <a:r>
              <a:rPr lang="en-GB" sz="1600" dirty="0"/>
              <a:t>: My average daily video counts differ significantly between the two years.</a:t>
            </a:r>
          </a:p>
          <a:p>
            <a:r>
              <a:rPr lang="en-GB" sz="1600" b="1" dirty="0"/>
              <a:t>Result</a:t>
            </a:r>
            <a:r>
              <a:rPr lang="en-GB" sz="1600" dirty="0"/>
              <a:t>: A two-sample T-test (</a:t>
            </a:r>
            <a:r>
              <a:rPr lang="en-GB" sz="1600" b="1" dirty="0"/>
              <a:t>T = 10.167, p &lt; 0.001</a:t>
            </a:r>
            <a:r>
              <a:rPr lang="en-GB" sz="1600" dirty="0"/>
              <a:t>) confirms a significant decrease in daily video counts in 2024 compared to 2023. This reduction is likely due to shifts in platform preferences, such as using Spotify for music consumption, and lifestyle changes like increased responsibilities</a:t>
            </a:r>
            <a:r>
              <a:rPr lang="en-GB" sz="1600" dirty="0" smtClean="0"/>
              <a:t>.</a:t>
            </a:r>
            <a:endParaRPr lang="tr-TR" sz="1600" dirty="0" smtClean="0"/>
          </a:p>
          <a:p>
            <a:endParaRPr lang="en-GB" sz="1600" dirty="0"/>
          </a:p>
          <a:p>
            <a:r>
              <a:rPr lang="en-GB" sz="1600" b="1" dirty="0"/>
              <a:t>Hourly Trends</a:t>
            </a:r>
          </a:p>
          <a:p>
            <a:r>
              <a:rPr lang="en-GB" sz="1600" b="1" dirty="0"/>
              <a:t>Sub-Hypothesis (H₀)</a:t>
            </a:r>
            <a:r>
              <a:rPr lang="en-GB" sz="1600" dirty="0"/>
              <a:t>: My hourly viewing patterns are the same for 2023 and 2024.</a:t>
            </a:r>
          </a:p>
          <a:p>
            <a:r>
              <a:rPr lang="en-GB" sz="1600" b="1" dirty="0"/>
              <a:t>Sub-Hypothesis (H₁)</a:t>
            </a:r>
            <a:r>
              <a:rPr lang="en-GB" sz="1600" dirty="0"/>
              <a:t>: My hourly viewing patterns differ significantly between the two years.</a:t>
            </a:r>
          </a:p>
          <a:p>
            <a:r>
              <a:rPr lang="en-GB" sz="1600" b="1" dirty="0"/>
              <a:t>Result</a:t>
            </a:r>
            <a:r>
              <a:rPr lang="en-GB" sz="1600" dirty="0"/>
              <a:t>: An ANOVA test (</a:t>
            </a:r>
            <a:r>
              <a:rPr lang="en-GB" sz="1600" b="1" dirty="0"/>
              <a:t>F = 10.062, p = 0.0027</a:t>
            </a:r>
            <a:r>
              <a:rPr lang="en-GB" sz="1600" dirty="0"/>
              <a:t>) highlights significant differences in hourly viewing </a:t>
            </a:r>
            <a:r>
              <a:rPr lang="en-GB" sz="1600" dirty="0" err="1"/>
              <a:t>behavior</a:t>
            </a:r>
            <a:r>
              <a:rPr lang="en-GB" sz="1600" dirty="0"/>
              <a:t>, with reduced evening and late-night activity in 2024. </a:t>
            </a:r>
            <a:r>
              <a:rPr lang="en-GB" sz="1600" dirty="0" err="1"/>
              <a:t>Heatmaps</a:t>
            </a:r>
            <a:r>
              <a:rPr lang="en-GB" sz="1600" dirty="0"/>
              <a:t> further reveal this decline, reflecting fewer long or late-hour sessions.</a:t>
            </a:r>
          </a:p>
        </p:txBody>
      </p:sp>
    </p:spTree>
    <p:extLst>
      <p:ext uri="{BB962C8B-B14F-4D97-AF65-F5344CB8AC3E}">
        <p14:creationId xmlns:p14="http://schemas.microsoft.com/office/powerpoint/2010/main" val="190793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6D7487-2EA9-F3EE-B181-02F63246A867}"/>
              </a:ext>
            </a:extLst>
          </p:cNvPr>
          <p:cNvSpPr>
            <a:spLocks noGrp="1"/>
          </p:cNvSpPr>
          <p:nvPr>
            <p:ph type="title"/>
          </p:nvPr>
        </p:nvSpPr>
        <p:spPr>
          <a:xfrm>
            <a:off x="2222172" y="561280"/>
            <a:ext cx="7729728" cy="1188720"/>
          </a:xfrm>
        </p:spPr>
        <p:txBody>
          <a:bodyPr/>
          <a:lstStyle/>
          <a:p>
            <a:r>
              <a:rPr lang="tr-TR" dirty="0" err="1" smtClean="0"/>
              <a:t>BehavIoral</a:t>
            </a:r>
            <a:r>
              <a:rPr lang="tr-TR" dirty="0" smtClean="0"/>
              <a:t> </a:t>
            </a:r>
            <a:r>
              <a:rPr lang="tr-TR" dirty="0" err="1" smtClean="0"/>
              <a:t>InsIghts</a:t>
            </a:r>
            <a:endParaRPr lang="en-TR" dirty="0"/>
          </a:p>
        </p:txBody>
      </p:sp>
      <p:sp>
        <p:nvSpPr>
          <p:cNvPr id="5" name="Rectangle 3"/>
          <p:cNvSpPr>
            <a:spLocks noChangeArrowheads="1"/>
          </p:cNvSpPr>
          <p:nvPr/>
        </p:nvSpPr>
        <p:spPr bwMode="auto">
          <a:xfrm>
            <a:off x="2222172" y="1750000"/>
            <a:ext cx="720434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b="1" dirty="0"/>
              <a:t>Binge-Watching </a:t>
            </a:r>
            <a:r>
              <a:rPr lang="en-GB" sz="1600" b="1" dirty="0" err="1"/>
              <a:t>Behavior</a:t>
            </a:r>
            <a:endParaRPr lang="en-GB" sz="1600" b="1" dirty="0"/>
          </a:p>
          <a:p>
            <a:r>
              <a:rPr lang="en-GB" sz="1600" b="1" dirty="0"/>
              <a:t>Sub-Hypothesis (H₀)</a:t>
            </a:r>
            <a:r>
              <a:rPr lang="en-GB" sz="1600" dirty="0"/>
              <a:t>: There is no significant difference in my binge-watching session lengths between 2023 and 2024.</a:t>
            </a:r>
          </a:p>
          <a:p>
            <a:r>
              <a:rPr lang="en-GB" sz="1600" b="1" dirty="0"/>
              <a:t>Sub-Hypothesis (H₁)</a:t>
            </a:r>
            <a:r>
              <a:rPr lang="en-GB" sz="1600" dirty="0"/>
              <a:t>: My binge-watching session lengths differ significantly between the two years.</a:t>
            </a:r>
          </a:p>
          <a:p>
            <a:r>
              <a:rPr lang="en-GB" sz="1600" b="1" dirty="0"/>
              <a:t>Result</a:t>
            </a:r>
            <a:r>
              <a:rPr lang="en-GB" sz="1600" dirty="0"/>
              <a:t>: A T-test (</a:t>
            </a:r>
            <a:r>
              <a:rPr lang="en-GB" sz="1600" b="1" dirty="0"/>
              <a:t>T = 7.905, p &lt; 0.001</a:t>
            </a:r>
            <a:r>
              <a:rPr lang="en-GB" sz="1600" dirty="0"/>
              <a:t>) demonstrates a marked reduction in binge-watching session lengths, with an average of </a:t>
            </a:r>
            <a:r>
              <a:rPr lang="en-GB" sz="1600" b="1" dirty="0"/>
              <a:t>27.9 videos/session</a:t>
            </a:r>
            <a:r>
              <a:rPr lang="en-GB" sz="1600" dirty="0"/>
              <a:t> in 2023 dropping to </a:t>
            </a:r>
            <a:r>
              <a:rPr lang="en-GB" sz="1600" b="1" dirty="0"/>
              <a:t>18.4 videos/session</a:t>
            </a:r>
            <a:r>
              <a:rPr lang="en-GB" sz="1600" dirty="0"/>
              <a:t> in 2024. This change suggests a preference for shorter, more frequent sessions, reflecting possible shifts in content preferences or reduced available time</a:t>
            </a:r>
            <a:r>
              <a:rPr lang="en-GB" sz="1600" dirty="0" smtClean="0"/>
              <a:t>.</a:t>
            </a:r>
            <a:endParaRPr lang="tr-TR" sz="1600" dirty="0" smtClean="0"/>
          </a:p>
          <a:p>
            <a:endParaRPr lang="en-GB" sz="1600" dirty="0"/>
          </a:p>
          <a:p>
            <a:r>
              <a:rPr lang="en-GB" sz="1600" b="1" dirty="0"/>
              <a:t>Weekend vs. Weekday Patterns</a:t>
            </a:r>
          </a:p>
          <a:p>
            <a:r>
              <a:rPr lang="en-GB" sz="1600" b="1" dirty="0"/>
              <a:t>Sub-Hypothesis (H₀)</a:t>
            </a:r>
            <a:r>
              <a:rPr lang="en-GB" sz="1600" dirty="0"/>
              <a:t>: My weekend vs. weekday viewing proportions are the same for 2023 and 2024.</a:t>
            </a:r>
          </a:p>
          <a:p>
            <a:r>
              <a:rPr lang="en-GB" sz="1600" b="1" dirty="0"/>
              <a:t>Sub-Hypothesis (H₁)</a:t>
            </a:r>
            <a:r>
              <a:rPr lang="en-GB" sz="1600" dirty="0"/>
              <a:t>: My weekend vs. weekday viewing proportions differ significantly between the two years.</a:t>
            </a:r>
          </a:p>
          <a:p>
            <a:r>
              <a:rPr lang="en-GB" sz="1600" b="1" dirty="0"/>
              <a:t>Result</a:t>
            </a:r>
            <a:r>
              <a:rPr lang="en-GB" sz="1600" dirty="0"/>
              <a:t>: A Chi-Square test (</a:t>
            </a:r>
            <a:r>
              <a:rPr lang="en-GB" sz="1600" b="1" dirty="0"/>
              <a:t>χ² = 1.618, p = 0.203</a:t>
            </a:r>
            <a:r>
              <a:rPr lang="en-GB" sz="1600" dirty="0"/>
              <a:t>) shows no significant difference in weekend vs. weekday proportions. This indicates that while my overall usage declined, my weekly viewing structure (about 70% on weekdays and 30% on weekends) remained consistent.</a:t>
            </a:r>
          </a:p>
        </p:txBody>
      </p:sp>
    </p:spTree>
    <p:extLst>
      <p:ext uri="{BB962C8B-B14F-4D97-AF65-F5344CB8AC3E}">
        <p14:creationId xmlns:p14="http://schemas.microsoft.com/office/powerpoint/2010/main" val="375767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6D7487-2EA9-F3EE-B181-02F63246A867}"/>
              </a:ext>
            </a:extLst>
          </p:cNvPr>
          <p:cNvSpPr>
            <a:spLocks noGrp="1"/>
          </p:cNvSpPr>
          <p:nvPr>
            <p:ph type="title"/>
          </p:nvPr>
        </p:nvSpPr>
        <p:spPr>
          <a:xfrm>
            <a:off x="2222172" y="561280"/>
            <a:ext cx="7729728" cy="1188720"/>
          </a:xfrm>
        </p:spPr>
        <p:txBody>
          <a:bodyPr/>
          <a:lstStyle/>
          <a:p>
            <a:r>
              <a:rPr lang="tr-TR" dirty="0" smtClean="0"/>
              <a:t>Content </a:t>
            </a:r>
            <a:r>
              <a:rPr lang="tr-TR" dirty="0" err="1" smtClean="0"/>
              <a:t>preferences</a:t>
            </a:r>
            <a:endParaRPr lang="en-TR" dirty="0"/>
          </a:p>
        </p:txBody>
      </p:sp>
      <p:sp>
        <p:nvSpPr>
          <p:cNvPr id="6" name="Rectangle 3"/>
          <p:cNvSpPr>
            <a:spLocks noChangeArrowheads="1"/>
          </p:cNvSpPr>
          <p:nvPr/>
        </p:nvSpPr>
        <p:spPr bwMode="auto">
          <a:xfrm>
            <a:off x="2222172" y="2100729"/>
            <a:ext cx="72043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b="1" dirty="0" smtClean="0"/>
              <a:t>Top </a:t>
            </a:r>
            <a:r>
              <a:rPr lang="en-GB" sz="1600" b="1" dirty="0"/>
              <a:t>Channels</a:t>
            </a:r>
          </a:p>
          <a:p>
            <a:r>
              <a:rPr lang="en-GB" sz="1600" b="1" dirty="0"/>
              <a:t>Sub-Hypothesis (H₀)</a:t>
            </a:r>
            <a:r>
              <a:rPr lang="en-GB" sz="1600" dirty="0"/>
              <a:t>: My most-watched channels are the same for 2023 and 2024.</a:t>
            </a:r>
          </a:p>
          <a:p>
            <a:r>
              <a:rPr lang="en-GB" sz="1600" b="1" dirty="0"/>
              <a:t>Sub-Hypothesis (H₁)</a:t>
            </a:r>
            <a:r>
              <a:rPr lang="en-GB" sz="1600" dirty="0"/>
              <a:t>: My most-watched channels differ significantly between the two years.</a:t>
            </a:r>
          </a:p>
          <a:p>
            <a:r>
              <a:rPr lang="en-GB" sz="1600" b="1" dirty="0"/>
              <a:t>Result</a:t>
            </a:r>
            <a:r>
              <a:rPr lang="en-GB" sz="1600" dirty="0"/>
              <a:t>: A significant shift in my top channels occurred, with 2023 dominated by music-focused channels like "</a:t>
            </a:r>
            <a:r>
              <a:rPr lang="en-GB" sz="1600" dirty="0" err="1"/>
              <a:t>Netd</a:t>
            </a:r>
            <a:r>
              <a:rPr lang="en-GB" sz="1600" dirty="0"/>
              <a:t> </a:t>
            </a:r>
            <a:r>
              <a:rPr lang="en-GB" sz="1600" dirty="0" err="1"/>
              <a:t>Müzik</a:t>
            </a:r>
            <a:r>
              <a:rPr lang="en-GB" sz="1600" dirty="0"/>
              <a:t>," while 2024 saw a transition to channels like "UFC," reflecting a move away from YouTube for music consumption. This aligns with my use of Spotify and suggests a diversification in content preferences toward sports and other genres.</a:t>
            </a:r>
          </a:p>
        </p:txBody>
      </p:sp>
    </p:spTree>
    <p:extLst>
      <p:ext uri="{BB962C8B-B14F-4D97-AF65-F5344CB8AC3E}">
        <p14:creationId xmlns:p14="http://schemas.microsoft.com/office/powerpoint/2010/main" val="4230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6D7487-2EA9-F3EE-B181-02F63246A867}"/>
              </a:ext>
            </a:extLst>
          </p:cNvPr>
          <p:cNvSpPr>
            <a:spLocks noGrp="1"/>
          </p:cNvSpPr>
          <p:nvPr>
            <p:ph type="title"/>
          </p:nvPr>
        </p:nvSpPr>
        <p:spPr>
          <a:xfrm>
            <a:off x="2222172" y="561280"/>
            <a:ext cx="7729728" cy="1188720"/>
          </a:xfrm>
        </p:spPr>
        <p:txBody>
          <a:bodyPr/>
          <a:lstStyle/>
          <a:p>
            <a:r>
              <a:rPr lang="tr-TR" dirty="0" err="1" smtClean="0"/>
              <a:t>Fınal</a:t>
            </a:r>
            <a:r>
              <a:rPr lang="tr-TR" dirty="0" smtClean="0"/>
              <a:t> </a:t>
            </a:r>
            <a:r>
              <a:rPr lang="tr-TR" dirty="0" err="1" smtClean="0"/>
              <a:t>Conclusıons</a:t>
            </a:r>
            <a:endParaRPr lang="en-TR" dirty="0"/>
          </a:p>
        </p:txBody>
      </p:sp>
      <p:sp>
        <p:nvSpPr>
          <p:cNvPr id="5" name="Rectangle 3"/>
          <p:cNvSpPr>
            <a:spLocks noChangeArrowheads="1"/>
          </p:cNvSpPr>
          <p:nvPr/>
        </p:nvSpPr>
        <p:spPr bwMode="auto">
          <a:xfrm>
            <a:off x="2222172" y="1889660"/>
            <a:ext cx="720434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dirty="0"/>
              <a:t>The project’s findings support the rejection of the general null hypothesis: my YouTube viewing patterns changed significantly between 2023 and 2024. While overall engagement decreased—reflected in reduced daily counts, shorter binge sessions, and changes in hourly trends—my weekly structure remained stable, and I diversified my content preferences. This analysis underscores the </a:t>
            </a:r>
            <a:r>
              <a:rPr lang="en-GB" sz="1600" b="1" dirty="0"/>
              <a:t>dynamic nature of personal media habits</a:t>
            </a:r>
            <a:r>
              <a:rPr lang="en-GB" sz="1600" dirty="0"/>
              <a:t>, shaped by external factors such as new platforms, evolving routines, and shifting interests</a:t>
            </a:r>
            <a:r>
              <a:rPr lang="en-GB" sz="1600" dirty="0" smtClean="0"/>
              <a:t>.</a:t>
            </a:r>
            <a:endParaRPr lang="tr-TR" sz="1600" dirty="0" smtClean="0"/>
          </a:p>
          <a:p>
            <a:endParaRPr lang="en-GB" sz="1600" dirty="0"/>
          </a:p>
          <a:p>
            <a:r>
              <a:rPr lang="en-GB" sz="1600" dirty="0"/>
              <a:t>By applying data-driven insights, I now better understand how my digital </a:t>
            </a:r>
            <a:r>
              <a:rPr lang="en-GB" sz="1600" dirty="0" err="1"/>
              <a:t>behaviors</a:t>
            </a:r>
            <a:r>
              <a:rPr lang="en-GB" sz="1600" dirty="0"/>
              <a:t> adapt to changes in priorities and preferences. This reflective exercise highlights the value of combining descriptive analysis with hypothesis testing to uncover meaningful trends.</a:t>
            </a:r>
          </a:p>
        </p:txBody>
      </p:sp>
    </p:spTree>
    <p:extLst>
      <p:ext uri="{BB962C8B-B14F-4D97-AF65-F5344CB8AC3E}">
        <p14:creationId xmlns:p14="http://schemas.microsoft.com/office/powerpoint/2010/main" val="320011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B96C-86ED-F20B-26F2-4C034FD52527}"/>
              </a:ext>
            </a:extLst>
          </p:cNvPr>
          <p:cNvSpPr>
            <a:spLocks noGrp="1"/>
          </p:cNvSpPr>
          <p:nvPr>
            <p:ph type="title"/>
          </p:nvPr>
        </p:nvSpPr>
        <p:spPr/>
        <p:txBody>
          <a:bodyPr/>
          <a:lstStyle/>
          <a:p>
            <a:r>
              <a:rPr lang="en-TR" dirty="0"/>
              <a:t>My Hypothesıs</a:t>
            </a:r>
          </a:p>
        </p:txBody>
      </p:sp>
      <p:sp>
        <p:nvSpPr>
          <p:cNvPr id="3" name="Content Placeholder 2">
            <a:extLst>
              <a:ext uri="{FF2B5EF4-FFF2-40B4-BE49-F238E27FC236}">
                <a16:creationId xmlns:a16="http://schemas.microsoft.com/office/drawing/2014/main" id="{9F03E023-467B-0098-AEA3-88C7633EA5B3}"/>
              </a:ext>
            </a:extLst>
          </p:cNvPr>
          <p:cNvSpPr>
            <a:spLocks noGrp="1"/>
          </p:cNvSpPr>
          <p:nvPr>
            <p:ph idx="1"/>
          </p:nvPr>
        </p:nvSpPr>
        <p:spPr/>
        <p:txBody>
          <a:bodyPr/>
          <a:lstStyle/>
          <a:p>
            <a:r>
              <a:rPr lang="en-GB" b="1" dirty="0"/>
              <a:t>H₀ (Null)</a:t>
            </a:r>
            <a:r>
              <a:rPr lang="en-GB" dirty="0"/>
              <a:t>: </a:t>
            </a:r>
            <a:r>
              <a:rPr lang="en-GB" b="1" dirty="0"/>
              <a:t>There is no overall difference</a:t>
            </a:r>
            <a:r>
              <a:rPr lang="en-GB" dirty="0"/>
              <a:t> in my YouTube watching patterns between 2023 and 2024 in terms of daily counts, hourly trends, content preferences, and binge-watching </a:t>
            </a:r>
            <a:r>
              <a:rPr lang="en-GB" dirty="0" err="1" smtClean="0"/>
              <a:t>behavior</a:t>
            </a:r>
            <a:r>
              <a:rPr lang="en-TR" dirty="0" smtClean="0"/>
              <a:t>.</a:t>
            </a:r>
            <a:endParaRPr lang="en-TR" dirty="0"/>
          </a:p>
        </p:txBody>
      </p:sp>
    </p:spTree>
    <p:extLst>
      <p:ext uri="{BB962C8B-B14F-4D97-AF65-F5344CB8AC3E}">
        <p14:creationId xmlns:p14="http://schemas.microsoft.com/office/powerpoint/2010/main" val="66859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24118" y="1722097"/>
            <a:ext cx="670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I start by importing the core Python libraries I’ll need for this project: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mj-lt"/>
              </a:rPr>
              <a:t>pandas</a:t>
            </a:r>
            <a:r>
              <a:rPr kumimoji="0" lang="en-US" altLang="en-US" sz="1800" b="0" i="0" u="none" strike="noStrike" cap="none" normalizeH="0" baseline="0" dirty="0" smtClean="0">
                <a:ln>
                  <a:noFill/>
                </a:ln>
                <a:solidFill>
                  <a:schemeClr val="tx1"/>
                </a:solidFill>
                <a:effectLst/>
                <a:latin typeface="+mj-lt"/>
              </a:rPr>
              <a:t> and </a:t>
            </a:r>
            <a:r>
              <a:rPr kumimoji="0" lang="en-US" altLang="en-US" sz="1800" b="1" i="0" u="none" strike="noStrike" cap="none" normalizeH="0" baseline="0" dirty="0" err="1" smtClean="0">
                <a:ln>
                  <a:noFill/>
                </a:ln>
                <a:solidFill>
                  <a:schemeClr val="tx1"/>
                </a:solidFill>
                <a:effectLst/>
                <a:latin typeface="+mj-lt"/>
              </a:rPr>
              <a:t>numpy</a:t>
            </a:r>
            <a:r>
              <a:rPr kumimoji="0" lang="en-US" altLang="en-US" sz="1800" b="0" i="0" u="none" strike="noStrike" cap="none" normalizeH="0" baseline="0" dirty="0" smtClean="0">
                <a:ln>
                  <a:noFill/>
                </a:ln>
                <a:solidFill>
                  <a:schemeClr val="tx1"/>
                </a:solidFill>
                <a:effectLst/>
                <a:latin typeface="+mj-lt"/>
              </a:rPr>
              <a:t> for data manipulation and numerical operations.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mj-lt"/>
              </a:rPr>
              <a:t>matplotlib</a:t>
            </a:r>
            <a:r>
              <a:rPr kumimoji="0" lang="en-US" altLang="en-US" sz="1800" b="0" i="0" u="none" strike="noStrike" cap="none" normalizeH="0" baseline="0" dirty="0" smtClean="0">
                <a:ln>
                  <a:noFill/>
                </a:ln>
                <a:solidFill>
                  <a:schemeClr val="tx1"/>
                </a:solidFill>
                <a:effectLst/>
                <a:latin typeface="+mj-lt"/>
              </a:rPr>
              <a:t> and </a:t>
            </a:r>
            <a:r>
              <a:rPr kumimoji="0" lang="en-US" altLang="en-US" sz="1800" b="1" i="0" u="none" strike="noStrike" cap="none" normalizeH="0" baseline="0" dirty="0" err="1" smtClean="0">
                <a:ln>
                  <a:noFill/>
                </a:ln>
                <a:solidFill>
                  <a:schemeClr val="tx1"/>
                </a:solidFill>
                <a:effectLst/>
                <a:latin typeface="+mj-lt"/>
              </a:rPr>
              <a:t>seaborn</a:t>
            </a:r>
            <a:r>
              <a:rPr kumimoji="0" lang="en-US" altLang="en-US" sz="1800" b="0" i="0" u="none" strike="noStrike" cap="none" normalizeH="0" baseline="0" dirty="0" smtClean="0">
                <a:ln>
                  <a:noFill/>
                </a:ln>
                <a:solidFill>
                  <a:schemeClr val="tx1"/>
                </a:solidFill>
                <a:effectLst/>
                <a:latin typeface="+mj-lt"/>
              </a:rPr>
              <a:t> for visualization.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Next, I set my </a:t>
            </a:r>
            <a:r>
              <a:rPr kumimoji="0" lang="en-US" altLang="en-US" sz="1800" b="1" i="0" u="none" strike="noStrike" cap="none" normalizeH="0" baseline="0" dirty="0" smtClean="0">
                <a:ln>
                  <a:noFill/>
                </a:ln>
                <a:solidFill>
                  <a:schemeClr val="tx1"/>
                </a:solidFill>
                <a:effectLst/>
                <a:latin typeface="+mj-lt"/>
              </a:rPr>
              <a:t>project root directory</a:t>
            </a:r>
            <a:r>
              <a:rPr kumimoji="0" lang="en-US" altLang="en-US" sz="1800" b="0" i="0" u="none" strike="noStrike" cap="none" normalizeH="0" baseline="0" dirty="0" smtClean="0">
                <a:ln>
                  <a:noFill/>
                </a:ln>
                <a:solidFill>
                  <a:schemeClr val="tx1"/>
                </a:solidFill>
                <a:effectLst/>
                <a:latin typeface="+mj-lt"/>
              </a:rPr>
              <a:t> to </a:t>
            </a:r>
            <a:r>
              <a:rPr kumimoji="0" lang="en-US" altLang="en-US" b="0" i="0" u="none" strike="noStrike" cap="none" normalizeH="0" baseline="0" dirty="0" smtClean="0">
                <a:ln>
                  <a:noFill/>
                </a:ln>
                <a:solidFill>
                  <a:schemeClr val="tx1"/>
                </a:solidFill>
                <a:effectLst/>
                <a:latin typeface="+mj-lt"/>
              </a:rPr>
              <a:t>"D:/CS210-Project".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mj-lt"/>
              </a:rPr>
              <a:t>data/raw</a:t>
            </a:r>
            <a:r>
              <a:rPr kumimoji="0" lang="en-US" altLang="en-US" sz="1800" b="0" i="0" u="none" strike="noStrike" cap="none" normalizeH="0" baseline="0" dirty="0" smtClean="0">
                <a:ln>
                  <a:noFill/>
                </a:ln>
                <a:solidFill>
                  <a:schemeClr val="tx1"/>
                </a:solidFill>
                <a:effectLst/>
                <a:latin typeface="+mj-lt"/>
              </a:rPr>
              <a:t>: For the original JSON file from Google Takeout.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mj-lt"/>
              </a:rPr>
              <a:t>data/processed</a:t>
            </a:r>
            <a:r>
              <a:rPr kumimoji="0" lang="en-US" altLang="en-US" sz="1800" b="0" i="0" u="none" strike="noStrike" cap="none" normalizeH="0" baseline="0" dirty="0" smtClean="0">
                <a:ln>
                  <a:noFill/>
                </a:ln>
                <a:solidFill>
                  <a:schemeClr val="tx1"/>
                </a:solidFill>
                <a:effectLst/>
                <a:latin typeface="+mj-lt"/>
              </a:rPr>
              <a:t>: For any cleaned or transformed data (usually in CSVs).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mj-lt"/>
              </a:rPr>
              <a:t>notebook</a:t>
            </a:r>
            <a:r>
              <a:rPr kumimoji="0" lang="en-US" altLang="en-US" sz="1800" b="0" i="0" u="none" strike="noStrike" cap="none" normalizeH="0" baseline="0" dirty="0" smtClean="0">
                <a:ln>
                  <a:noFill/>
                </a:ln>
                <a:solidFill>
                  <a:schemeClr val="tx1"/>
                </a:solidFill>
                <a:effectLst/>
                <a:latin typeface="+mj-lt"/>
              </a:rPr>
              <a:t>: For </a:t>
            </a:r>
            <a:r>
              <a:rPr kumimoji="0" lang="en-US" altLang="en-US" sz="1800" b="0" i="0" u="none" strike="noStrike" cap="none" normalizeH="0" baseline="0" dirty="0" err="1" smtClean="0">
                <a:ln>
                  <a:noFill/>
                </a:ln>
                <a:solidFill>
                  <a:schemeClr val="tx1"/>
                </a:solidFill>
                <a:effectLst/>
                <a:latin typeface="+mj-lt"/>
              </a:rPr>
              <a:t>Jupyter</a:t>
            </a:r>
            <a:r>
              <a:rPr kumimoji="0" lang="en-US" altLang="en-US" sz="1800" b="0" i="0" u="none" strike="noStrike" cap="none" normalizeH="0" baseline="0" dirty="0" smtClean="0">
                <a:ln>
                  <a:noFill/>
                </a:ln>
                <a:solidFill>
                  <a:schemeClr val="tx1"/>
                </a:solidFill>
                <a:effectLst/>
                <a:latin typeface="+mj-lt"/>
              </a:rPr>
              <a:t> or </a:t>
            </a:r>
            <a:r>
              <a:rPr kumimoji="0" lang="en-US" altLang="en-US" sz="1800" b="0" i="0" u="none" strike="noStrike" cap="none" normalizeH="0" baseline="0" dirty="0" err="1" smtClean="0">
                <a:ln>
                  <a:noFill/>
                </a:ln>
                <a:solidFill>
                  <a:schemeClr val="tx1"/>
                </a:solidFill>
                <a:effectLst/>
                <a:latin typeface="+mj-lt"/>
              </a:rPr>
              <a:t>IPython</a:t>
            </a:r>
            <a:r>
              <a:rPr kumimoji="0" lang="en-US" altLang="en-US" sz="1800" b="0" i="0" u="none" strike="noStrike" cap="none" normalizeH="0" baseline="0" dirty="0" smtClean="0">
                <a:ln>
                  <a:noFill/>
                </a:ln>
                <a:solidFill>
                  <a:schemeClr val="tx1"/>
                </a:solidFill>
                <a:effectLst/>
                <a:latin typeface="+mj-lt"/>
              </a:rPr>
              <a:t> notebooks.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mj-lt"/>
              </a:rPr>
              <a:t>visualizations</a:t>
            </a:r>
            <a:r>
              <a:rPr kumimoji="0" lang="en-US" altLang="en-US" sz="1800" b="0" i="0" u="none" strike="noStrike" cap="none" normalizeH="0" baseline="0" dirty="0" smtClean="0">
                <a:ln>
                  <a:noFill/>
                </a:ln>
                <a:solidFill>
                  <a:schemeClr val="tx1"/>
                </a:solidFill>
                <a:effectLst/>
                <a:latin typeface="+mj-lt"/>
              </a:rPr>
              <a:t>: Where I save plots and charts.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j-lt"/>
              </a:rPr>
              <a:t>Finally, I print the current working directory to confirm everything is set up correctly. This helps me avoid confusion about file paths.</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718" y="646859"/>
            <a:ext cx="5029200" cy="5289796"/>
          </a:xfrm>
          <a:prstGeom prst="rect">
            <a:avLst/>
          </a:prstGeom>
        </p:spPr>
      </p:pic>
    </p:spTree>
    <p:extLst>
      <p:ext uri="{BB962C8B-B14F-4D97-AF65-F5344CB8AC3E}">
        <p14:creationId xmlns:p14="http://schemas.microsoft.com/office/powerpoint/2010/main" val="260094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776" y="421340"/>
            <a:ext cx="4866164" cy="6015317"/>
          </a:xfrm>
          <a:prstGeom prst="rect">
            <a:avLst/>
          </a:prstGeom>
        </p:spPr>
      </p:pic>
      <p:sp>
        <p:nvSpPr>
          <p:cNvPr id="4" name="Rectangle 1"/>
          <p:cNvSpPr>
            <a:spLocks noChangeArrowheads="1"/>
          </p:cNvSpPr>
          <p:nvPr/>
        </p:nvSpPr>
        <p:spPr bwMode="auto">
          <a:xfrm>
            <a:off x="114300" y="751343"/>
            <a:ext cx="638287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Here, I load the </a:t>
            </a:r>
            <a:r>
              <a:rPr kumimoji="0" lang="en-US" altLang="en-US" b="1" i="0" u="none" strike="noStrike" cap="none" normalizeH="0" baseline="0" dirty="0" smtClean="0">
                <a:ln>
                  <a:noFill/>
                </a:ln>
                <a:solidFill>
                  <a:schemeClr val="tx1"/>
                </a:solidFill>
                <a:effectLst/>
                <a:latin typeface="+mj-lt"/>
              </a:rPr>
              <a:t>JSON file</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izleme_gecmisi.json</a:t>
            </a:r>
            <a:r>
              <a:rPr kumimoji="0" lang="en-US" altLang="en-US" b="0" i="0" u="none" strike="noStrike" cap="none" normalizeH="0" baseline="0" dirty="0" smtClean="0">
                <a:ln>
                  <a:noFill/>
                </a:ln>
                <a:solidFill>
                  <a:schemeClr val="tx1"/>
                </a:solidFill>
                <a:effectLst/>
                <a:latin typeface="+mj-lt"/>
              </a:rPr>
              <a:t>) containing my YouTube watch history. I parse each entry to extract: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mj-lt"/>
              </a:rPr>
              <a:t>Timestamp</a:t>
            </a:r>
            <a:r>
              <a:rPr kumimoji="0" lang="en-US" altLang="en-US" b="0" i="0" u="none" strike="noStrike" cap="none" normalizeH="0" baseline="0" dirty="0" smtClean="0">
                <a:ln>
                  <a:noFill/>
                </a:ln>
                <a:solidFill>
                  <a:schemeClr val="tx1"/>
                </a:solidFill>
                <a:effectLst/>
                <a:latin typeface="+mj-lt"/>
              </a:rPr>
              <a:t>: When I watched the video.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mj-lt"/>
              </a:rPr>
              <a:t>Title</a:t>
            </a:r>
            <a:r>
              <a:rPr kumimoji="0" lang="en-US" altLang="en-US" b="0" i="0" u="none" strike="noStrike" cap="none" normalizeH="0" baseline="0" dirty="0" smtClean="0">
                <a:ln>
                  <a:noFill/>
                </a:ln>
                <a:solidFill>
                  <a:schemeClr val="tx1"/>
                </a:solidFill>
                <a:effectLst/>
                <a:latin typeface="+mj-lt"/>
              </a:rPr>
              <a:t>: The video’s title (default “Unknown Title” if missing).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mj-lt"/>
              </a:rPr>
              <a:t>Channel</a:t>
            </a:r>
            <a:r>
              <a:rPr kumimoji="0" lang="en-US" altLang="en-US" b="0" i="0" u="none" strike="noStrike" cap="none" normalizeH="0" baseline="0" dirty="0" smtClean="0">
                <a:ln>
                  <a:noFill/>
                </a:ln>
                <a:solidFill>
                  <a:schemeClr val="tx1"/>
                </a:solidFill>
                <a:effectLst/>
                <a:latin typeface="+mj-lt"/>
              </a:rPr>
              <a:t>: The name of the channel (default “Unknown Channel” if not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mj-lt"/>
              </a:rPr>
              <a:t>URL</a:t>
            </a:r>
            <a:r>
              <a:rPr kumimoji="0" lang="en-US" altLang="en-US" b="0" i="0" u="none" strike="noStrike" cap="none" normalizeH="0" baseline="0" dirty="0" smtClean="0">
                <a:ln>
                  <a:noFill/>
                </a:ln>
                <a:solidFill>
                  <a:schemeClr val="tx1"/>
                </a:solidFill>
                <a:effectLst/>
                <a:latin typeface="+mj-lt"/>
              </a:rPr>
              <a:t>: The video link, if it exists.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After creating a </a:t>
            </a:r>
            <a:r>
              <a:rPr kumimoji="0" lang="en-US" altLang="en-US" b="1" i="0" u="none" strike="noStrike" cap="none" normalizeH="0" baseline="0" dirty="0" err="1" smtClean="0">
                <a:ln>
                  <a:noFill/>
                </a:ln>
                <a:solidFill>
                  <a:schemeClr val="tx1"/>
                </a:solidFill>
                <a:effectLst/>
                <a:latin typeface="+mj-lt"/>
              </a:rPr>
              <a:t>DataFrame</a:t>
            </a:r>
            <a:r>
              <a:rPr kumimoji="0" lang="en-US" altLang="en-US" b="0" i="0" u="none" strike="noStrike" cap="none" normalizeH="0" baseline="0" dirty="0" smtClean="0">
                <a:ln>
                  <a:noFill/>
                </a:ln>
                <a:solidFill>
                  <a:schemeClr val="tx1"/>
                </a:solidFill>
                <a:effectLst/>
                <a:latin typeface="+mj-lt"/>
              </a:rPr>
              <a:t> called </a:t>
            </a:r>
            <a:r>
              <a:rPr kumimoji="0" lang="en-US" altLang="en-US" b="0" i="0" u="none" strike="noStrike" cap="none" normalizeH="0" baseline="0" dirty="0" err="1" smtClean="0">
                <a:ln>
                  <a:noFill/>
                </a:ln>
                <a:solidFill>
                  <a:schemeClr val="tx1"/>
                </a:solidFill>
                <a:effectLst/>
                <a:latin typeface="+mj-lt"/>
              </a:rPr>
              <a:t>youtube_df</a:t>
            </a:r>
            <a:r>
              <a:rPr kumimoji="0" lang="en-US" altLang="en-US" b="0" i="0" u="none" strike="noStrike" cap="none" normalizeH="0" baseline="0" dirty="0" smtClean="0">
                <a:ln>
                  <a:noFill/>
                </a:ln>
                <a:solidFill>
                  <a:schemeClr val="tx1"/>
                </a:solidFill>
                <a:effectLst/>
                <a:latin typeface="+mj-lt"/>
              </a:rPr>
              <a:t>, I generate extra columns like </a:t>
            </a:r>
            <a:r>
              <a:rPr kumimoji="0" lang="en-US" altLang="en-US" b="1" i="0" u="none" strike="noStrike" cap="none" normalizeH="0" baseline="0" dirty="0" smtClean="0">
                <a:ln>
                  <a:noFill/>
                </a:ln>
                <a:solidFill>
                  <a:schemeClr val="tx1"/>
                </a:solidFill>
                <a:effectLst/>
                <a:latin typeface="+mj-lt"/>
              </a:rPr>
              <a:t>Year</a:t>
            </a:r>
            <a:r>
              <a:rPr kumimoji="0" lang="en-US" altLang="en-US" b="0" i="0" u="none" strike="noStrike" cap="none" normalizeH="0" baseline="0" dirty="0" smtClean="0">
                <a:ln>
                  <a:noFill/>
                </a:ln>
                <a:solidFill>
                  <a:schemeClr val="tx1"/>
                </a:solidFill>
                <a:effectLst/>
                <a:latin typeface="+mj-lt"/>
              </a:rPr>
              <a:t>, </a:t>
            </a:r>
            <a:r>
              <a:rPr kumimoji="0" lang="en-US" altLang="en-US" b="1" i="0" u="none" strike="noStrike" cap="none" normalizeH="0" baseline="0" dirty="0" smtClean="0">
                <a:ln>
                  <a:noFill/>
                </a:ln>
                <a:solidFill>
                  <a:schemeClr val="tx1"/>
                </a:solidFill>
                <a:effectLst/>
                <a:latin typeface="+mj-lt"/>
              </a:rPr>
              <a:t>Month</a:t>
            </a:r>
            <a:r>
              <a:rPr kumimoji="0" lang="en-US" altLang="en-US" b="0" i="0" u="none" strike="noStrike" cap="none" normalizeH="0" baseline="0" dirty="0" smtClean="0">
                <a:ln>
                  <a:noFill/>
                </a:ln>
                <a:solidFill>
                  <a:schemeClr val="tx1"/>
                </a:solidFill>
                <a:effectLst/>
                <a:latin typeface="+mj-lt"/>
              </a:rPr>
              <a:t>, </a:t>
            </a:r>
            <a:r>
              <a:rPr kumimoji="0" lang="en-US" altLang="en-US" b="1" i="0" u="none" strike="noStrike" cap="none" normalizeH="0" baseline="0" dirty="0" smtClean="0">
                <a:ln>
                  <a:noFill/>
                </a:ln>
                <a:solidFill>
                  <a:schemeClr val="tx1"/>
                </a:solidFill>
                <a:effectLst/>
                <a:latin typeface="+mj-lt"/>
              </a:rPr>
              <a:t>Day</a:t>
            </a:r>
            <a:r>
              <a:rPr kumimoji="0" lang="en-US" altLang="en-US" b="0" i="0" u="none" strike="noStrike" cap="none" normalizeH="0" baseline="0" dirty="0" smtClean="0">
                <a:ln>
                  <a:noFill/>
                </a:ln>
                <a:solidFill>
                  <a:schemeClr val="tx1"/>
                </a:solidFill>
                <a:effectLst/>
                <a:latin typeface="+mj-lt"/>
              </a:rPr>
              <a:t>, and </a:t>
            </a:r>
            <a:r>
              <a:rPr kumimoji="0" lang="en-US" altLang="en-US" b="1" i="0" u="none" strike="noStrike" cap="none" normalizeH="0" baseline="0" dirty="0" smtClean="0">
                <a:ln>
                  <a:noFill/>
                </a:ln>
                <a:solidFill>
                  <a:schemeClr val="tx1"/>
                </a:solidFill>
                <a:effectLst/>
                <a:latin typeface="+mj-lt"/>
              </a:rPr>
              <a:t>Hour</a:t>
            </a:r>
            <a:r>
              <a:rPr kumimoji="0" lang="en-US" altLang="en-US" b="0" i="0" u="none" strike="noStrike" cap="none" normalizeH="0" baseline="0" dirty="0" smtClean="0">
                <a:ln>
                  <a:noFill/>
                </a:ln>
                <a:solidFill>
                  <a:schemeClr val="tx1"/>
                </a:solidFill>
                <a:effectLst/>
                <a:latin typeface="+mj-lt"/>
              </a:rPr>
              <a:t> for deeper analysis. </a:t>
            </a:r>
            <a:endParaRPr kumimoji="0" lang="tr-TR" altLang="en-US"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I also create a column </a:t>
            </a:r>
            <a:r>
              <a:rPr kumimoji="0" lang="en-US" altLang="en-US" b="1" i="0" u="none" strike="noStrike" cap="none" normalizeH="0" baseline="0" dirty="0" smtClean="0">
                <a:ln>
                  <a:noFill/>
                </a:ln>
                <a:solidFill>
                  <a:schemeClr val="tx1"/>
                </a:solidFill>
                <a:effectLst/>
                <a:latin typeface="+mj-lt"/>
              </a:rPr>
              <a:t>Is Weekend</a:t>
            </a:r>
            <a:r>
              <a:rPr kumimoji="0" lang="en-US" altLang="en-US" b="0" i="0" u="none" strike="noStrike" cap="none" normalizeH="0" baseline="0" dirty="0" smtClean="0">
                <a:ln>
                  <a:noFill/>
                </a:ln>
                <a:solidFill>
                  <a:schemeClr val="tx1"/>
                </a:solidFill>
                <a:effectLst/>
                <a:latin typeface="+mj-lt"/>
              </a:rPr>
              <a:t> to flag whether I watched a video on Saturday or Sunday.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I filter out any invalid timestamps, keep only rows from </a:t>
            </a:r>
            <a:r>
              <a:rPr kumimoji="0" lang="en-US" altLang="en-US" b="1" i="0" u="none" strike="noStrike" cap="none" normalizeH="0" baseline="0" dirty="0" smtClean="0">
                <a:ln>
                  <a:noFill/>
                </a:ln>
                <a:solidFill>
                  <a:schemeClr val="tx1"/>
                </a:solidFill>
                <a:effectLst/>
                <a:latin typeface="+mj-lt"/>
              </a:rPr>
              <a:t>2023 and 2024</a:t>
            </a:r>
            <a:r>
              <a:rPr kumimoji="0" lang="en-US" altLang="en-US" b="0" i="0" u="none" strike="noStrike" cap="none" normalizeH="0" baseline="0" dirty="0" smtClean="0">
                <a:ln>
                  <a:noFill/>
                </a:ln>
                <a:solidFill>
                  <a:schemeClr val="tx1"/>
                </a:solidFill>
                <a:effectLst/>
                <a:latin typeface="+mj-lt"/>
              </a:rPr>
              <a:t>, and remove duplicates so I don’t accidentally count the same watch multiple times.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Finally, I save the cleaned data to youtube_cleaned.csv. This ensures I have a neat dataset ready to explore.</a:t>
            </a:r>
          </a:p>
        </p:txBody>
      </p:sp>
    </p:spTree>
    <p:extLst>
      <p:ext uri="{BB962C8B-B14F-4D97-AF65-F5344CB8AC3E}">
        <p14:creationId xmlns:p14="http://schemas.microsoft.com/office/powerpoint/2010/main" val="260451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B611C-01B3-84AE-BF15-09214A359462}"/>
              </a:ext>
            </a:extLst>
          </p:cNvPr>
          <p:cNvSpPr>
            <a:spLocks noGrp="1"/>
          </p:cNvSpPr>
          <p:nvPr>
            <p:ph idx="1"/>
          </p:nvPr>
        </p:nvSpPr>
        <p:spPr>
          <a:xfrm>
            <a:off x="114247" y="1505414"/>
            <a:ext cx="5553296" cy="3101983"/>
          </a:xfrm>
        </p:spPr>
        <p:txBody>
          <a:bodyPr>
            <a:noAutofit/>
          </a:bodyPr>
          <a:lstStyle/>
          <a:p>
            <a:pPr marL="0" indent="0">
              <a:buNone/>
            </a:pPr>
            <a:r>
              <a:rPr lang="en-GB" dirty="0"/>
              <a:t>In this code, I </a:t>
            </a:r>
            <a:r>
              <a:rPr lang="en-GB" b="1" dirty="0"/>
              <a:t>group</a:t>
            </a:r>
            <a:r>
              <a:rPr lang="en-GB" dirty="0"/>
              <a:t> my </a:t>
            </a:r>
            <a:r>
              <a:rPr lang="en-GB" dirty="0" err="1"/>
              <a:t>DataFrame</a:t>
            </a:r>
            <a:r>
              <a:rPr lang="en-GB" dirty="0"/>
              <a:t> by </a:t>
            </a:r>
            <a:r>
              <a:rPr lang="en-GB" b="1" dirty="0"/>
              <a:t>Year</a:t>
            </a:r>
            <a:r>
              <a:rPr lang="en-GB" dirty="0"/>
              <a:t> and count how many videos I watched each year. Then I plot a </a:t>
            </a:r>
            <a:r>
              <a:rPr lang="en-GB" b="1" dirty="0"/>
              <a:t>bar chart</a:t>
            </a:r>
            <a:r>
              <a:rPr lang="en-GB" dirty="0"/>
              <a:t>:</a:t>
            </a:r>
          </a:p>
          <a:p>
            <a:pPr marL="0" indent="0">
              <a:buNone/>
            </a:pPr>
            <a:r>
              <a:rPr lang="en-GB" dirty="0"/>
              <a:t>The x-axis is the year (2023 or 2024),</a:t>
            </a:r>
          </a:p>
          <a:p>
            <a:pPr marL="0" indent="0">
              <a:buNone/>
            </a:pPr>
            <a:r>
              <a:rPr lang="en-GB" dirty="0"/>
              <a:t>The y-axis is the total count of videos watched.</a:t>
            </a:r>
          </a:p>
          <a:p>
            <a:pPr marL="0" indent="0">
              <a:buNone/>
            </a:pPr>
            <a:r>
              <a:rPr lang="en-GB" dirty="0"/>
              <a:t>I also </a:t>
            </a:r>
            <a:r>
              <a:rPr lang="en-GB" b="1" dirty="0"/>
              <a:t>annotate</a:t>
            </a:r>
            <a:r>
              <a:rPr lang="en-GB" dirty="0"/>
              <a:t> each bar with the actual number for clarity.</a:t>
            </a:r>
          </a:p>
          <a:p>
            <a:pPr marL="0" indent="0">
              <a:buNone/>
            </a:pPr>
            <a:r>
              <a:rPr lang="en-GB" b="1" dirty="0"/>
              <a:t>What I Learned</a:t>
            </a:r>
            <a:r>
              <a:rPr lang="en-GB" dirty="0"/>
              <a:t>: I saw a notable drop in 2024 compared to 2023. This confirms that I used YouTube less in 2024, likely due to switching to Spotify for music or having less spare time.</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607" y="699609"/>
            <a:ext cx="5005387" cy="2356797"/>
          </a:xfrm>
          <a:prstGeom prst="rect">
            <a:avLst/>
          </a:prstGeom>
        </p:spPr>
      </p:pic>
      <p:pic>
        <p:nvPicPr>
          <p:cNvPr id="6" name="Picture 1" descr="yearly_watch_counts.png"/>
          <p:cNvPicPr>
            <a:picLocks noChangeAspect="1"/>
          </p:cNvPicPr>
          <p:nvPr/>
        </p:nvPicPr>
        <p:blipFill>
          <a:blip r:embed="rId3"/>
          <a:stretch>
            <a:fillRect/>
          </a:stretch>
        </p:blipFill>
        <p:spPr>
          <a:xfrm>
            <a:off x="6620607" y="3363059"/>
            <a:ext cx="5099539" cy="3187212"/>
          </a:xfrm>
          <a:prstGeom prst="rect">
            <a:avLst/>
          </a:prstGeom>
        </p:spPr>
      </p:pic>
    </p:spTree>
    <p:extLst>
      <p:ext uri="{BB962C8B-B14F-4D97-AF65-F5344CB8AC3E}">
        <p14:creationId xmlns:p14="http://schemas.microsoft.com/office/powerpoint/2010/main" val="130735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996CF-ADF8-E04D-29B2-DCAEF7B389DB}"/>
              </a:ext>
            </a:extLst>
          </p:cNvPr>
          <p:cNvSpPr>
            <a:spLocks noGrp="1"/>
          </p:cNvSpPr>
          <p:nvPr>
            <p:ph idx="1"/>
          </p:nvPr>
        </p:nvSpPr>
        <p:spPr>
          <a:xfrm>
            <a:off x="105248" y="2004588"/>
            <a:ext cx="6374682" cy="3101983"/>
          </a:xfrm>
        </p:spPr>
        <p:txBody>
          <a:bodyPr>
            <a:normAutofit lnSpcReduction="10000"/>
          </a:bodyPr>
          <a:lstStyle/>
          <a:p>
            <a:r>
              <a:rPr lang="en-GB" dirty="0"/>
              <a:t>Here, I group by the </a:t>
            </a:r>
            <a:r>
              <a:rPr lang="en-GB" b="1" dirty="0"/>
              <a:t>date</a:t>
            </a:r>
            <a:r>
              <a:rPr lang="en-GB" dirty="0"/>
              <a:t> (year-month-day, ignoring the hour) and count how many videos I watched each day. Then I use a </a:t>
            </a:r>
            <a:r>
              <a:rPr lang="en-GB" b="1" dirty="0"/>
              <a:t>line plot</a:t>
            </a:r>
            <a:r>
              <a:rPr lang="en-GB" dirty="0"/>
              <a:t> to see daily fluctuations over time.</a:t>
            </a:r>
          </a:p>
          <a:p>
            <a:r>
              <a:rPr lang="en-GB" b="1" dirty="0"/>
              <a:t>Peaks</a:t>
            </a:r>
            <a:r>
              <a:rPr lang="en-GB" dirty="0"/>
              <a:t> in the chart might indicate days when I listened to music more, or discovered a binge-worthy channel.</a:t>
            </a:r>
          </a:p>
          <a:p>
            <a:r>
              <a:rPr lang="en-GB" b="1" dirty="0"/>
              <a:t>Troughs</a:t>
            </a:r>
            <a:r>
              <a:rPr lang="en-GB" dirty="0"/>
              <a:t> (low points) might correspond to busy days, finals, or breaks in my routine.</a:t>
            </a:r>
          </a:p>
          <a:p>
            <a:r>
              <a:rPr lang="en-GB" dirty="0"/>
              <a:t>This visual helps me pinpoint exactly when I had spikes of activity—like large peaks in mid-2023—and how they compare to fewer peaks in 2024.</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286" y="817627"/>
            <a:ext cx="5240214" cy="2611373"/>
          </a:xfrm>
          <a:prstGeom prst="rect">
            <a:avLst/>
          </a:prstGeom>
        </p:spPr>
      </p:pic>
      <p:pic>
        <p:nvPicPr>
          <p:cNvPr id="6" name="Picture 1" descr="daily_trends.png"/>
          <p:cNvPicPr>
            <a:picLocks noChangeAspect="1"/>
          </p:cNvPicPr>
          <p:nvPr/>
        </p:nvPicPr>
        <p:blipFill>
          <a:blip r:embed="rId3"/>
          <a:stretch>
            <a:fillRect/>
          </a:stretch>
        </p:blipFill>
        <p:spPr>
          <a:xfrm>
            <a:off x="6479930" y="3429000"/>
            <a:ext cx="5521570" cy="3200400"/>
          </a:xfrm>
          <a:prstGeom prst="rect">
            <a:avLst/>
          </a:prstGeom>
        </p:spPr>
      </p:pic>
    </p:spTree>
    <p:extLst>
      <p:ext uri="{BB962C8B-B14F-4D97-AF65-F5344CB8AC3E}">
        <p14:creationId xmlns:p14="http://schemas.microsoft.com/office/powerpoint/2010/main" val="142591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hourly_trends_yearly.png"/>
          <p:cNvPicPr>
            <a:picLocks noChangeAspect="1"/>
          </p:cNvPicPr>
          <p:nvPr/>
        </p:nvPicPr>
        <p:blipFill>
          <a:blip r:embed="rId2"/>
          <a:stretch>
            <a:fillRect/>
          </a:stretch>
        </p:blipFill>
        <p:spPr>
          <a:xfrm>
            <a:off x="6831623" y="553915"/>
            <a:ext cx="5205046" cy="3253154"/>
          </a:xfrm>
          <a:prstGeom prst="rect">
            <a:avLst/>
          </a:prstGeom>
        </p:spPr>
      </p:pic>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623" y="4106008"/>
            <a:ext cx="5205046" cy="1869671"/>
          </a:xfrm>
          <a:prstGeom prst="rect">
            <a:avLst/>
          </a:prstGeom>
        </p:spPr>
      </p:pic>
      <p:sp>
        <p:nvSpPr>
          <p:cNvPr id="6" name="Rectangle 1"/>
          <p:cNvSpPr>
            <a:spLocks noChangeArrowheads="1"/>
          </p:cNvSpPr>
          <p:nvPr/>
        </p:nvSpPr>
        <p:spPr bwMode="auto">
          <a:xfrm>
            <a:off x="0" y="1716485"/>
            <a:ext cx="683162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j-lt"/>
              </a:rPr>
              <a:t>In this chart, I compare how often I watch YouTube </a:t>
            </a:r>
            <a:r>
              <a:rPr kumimoji="0" lang="en-US" altLang="en-US" b="1" i="0" u="none" strike="noStrike" cap="none" normalizeH="0" baseline="0" dirty="0" smtClean="0">
                <a:ln>
                  <a:noFill/>
                </a:ln>
                <a:solidFill>
                  <a:schemeClr val="tx1"/>
                </a:solidFill>
                <a:effectLst/>
                <a:latin typeface="+mj-lt"/>
              </a:rPr>
              <a:t>at each hour of the day</a:t>
            </a:r>
            <a:r>
              <a:rPr kumimoji="0" lang="en-US" altLang="en-US" b="0" i="0" u="none" strike="noStrike" cap="none" normalizeH="0" baseline="0" dirty="0" smtClean="0">
                <a:ln>
                  <a:noFill/>
                </a:ln>
                <a:solidFill>
                  <a:schemeClr val="tx1"/>
                </a:solidFill>
                <a:effectLst/>
                <a:latin typeface="+mj-lt"/>
              </a:rPr>
              <a:t>, for both 2023 and 2024. The code groups by (Hour, Year) and 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mj-lt"/>
              </a:rPr>
              <a:t>The bar clusters along the x-axis represent hours from 0 (midnight) to 23 (11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mj-lt"/>
              </a:rPr>
              <a:t>Each cluster has two bars: one for 2023, one for 2024.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mj-lt"/>
              </a:rPr>
              <a:t>Key Insight</a:t>
            </a:r>
            <a:r>
              <a:rPr kumimoji="0" lang="en-US" altLang="en-US" b="0" i="0" u="none" strike="noStrike" cap="none" normalizeH="0" baseline="0" dirty="0" smtClean="0">
                <a:ln>
                  <a:noFill/>
                </a:ln>
                <a:solidFill>
                  <a:schemeClr val="tx1"/>
                </a:solidFill>
                <a:effectLst/>
                <a:latin typeface="+mj-lt"/>
              </a:rPr>
              <a:t>: This helps me see if my </a:t>
            </a:r>
            <a:r>
              <a:rPr kumimoji="0" lang="en-US" altLang="en-US" b="1" i="0" u="none" strike="noStrike" cap="none" normalizeH="0" baseline="0" dirty="0" smtClean="0">
                <a:ln>
                  <a:noFill/>
                </a:ln>
                <a:solidFill>
                  <a:schemeClr val="tx1"/>
                </a:solidFill>
                <a:effectLst/>
                <a:latin typeface="+mj-lt"/>
              </a:rPr>
              <a:t>peak hours</a:t>
            </a:r>
            <a:r>
              <a:rPr kumimoji="0" lang="en-US" altLang="en-US" b="0" i="0" u="none" strike="noStrike" cap="none" normalizeH="0" baseline="0" dirty="0" smtClean="0">
                <a:ln>
                  <a:noFill/>
                </a:ln>
                <a:solidFill>
                  <a:schemeClr val="tx1"/>
                </a:solidFill>
                <a:effectLst/>
                <a:latin typeface="+mj-lt"/>
              </a:rPr>
              <a:t> changed. Typically, I expected higher bars for the evening (like 7 PM to 10 PM). If 2024 bars are consistently lower, it reaffirms that I spent less time on YouTube overall.</a:t>
            </a:r>
          </a:p>
        </p:txBody>
      </p:sp>
    </p:spTree>
    <p:extLst>
      <p:ext uri="{BB962C8B-B14F-4D97-AF65-F5344CB8AC3E}">
        <p14:creationId xmlns:p14="http://schemas.microsoft.com/office/powerpoint/2010/main" val="336943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C30AE-3E26-E275-5EE0-D550B0A1E47C}"/>
              </a:ext>
            </a:extLst>
          </p:cNvPr>
          <p:cNvSpPr>
            <a:spLocks noGrp="1"/>
          </p:cNvSpPr>
          <p:nvPr>
            <p:ph idx="1"/>
          </p:nvPr>
        </p:nvSpPr>
        <p:spPr>
          <a:xfrm>
            <a:off x="0" y="1913836"/>
            <a:ext cx="5829300" cy="3101983"/>
          </a:xfrm>
        </p:spPr>
        <p:txBody>
          <a:bodyPr>
            <a:normAutofit fontScale="92500" lnSpcReduction="10000"/>
          </a:bodyPr>
          <a:lstStyle/>
          <a:p>
            <a:r>
              <a:rPr lang="en-GB" dirty="0"/>
              <a:t>This snippet shows how many videos I watched </a:t>
            </a:r>
            <a:r>
              <a:rPr lang="en-GB" b="1" dirty="0"/>
              <a:t>each month</a:t>
            </a:r>
            <a:r>
              <a:rPr lang="en-GB" dirty="0"/>
              <a:t> of 2023 vs. 2024. I </a:t>
            </a:r>
            <a:r>
              <a:rPr lang="en-GB" dirty="0" err="1"/>
              <a:t>reindex</a:t>
            </a:r>
            <a:r>
              <a:rPr lang="en-GB" dirty="0"/>
              <a:t> to ensure the months line up from January to December.</a:t>
            </a:r>
          </a:p>
          <a:p>
            <a:r>
              <a:rPr lang="en-GB" dirty="0"/>
              <a:t>Each month on the x-axis has two bars: </a:t>
            </a:r>
            <a:r>
              <a:rPr lang="en-GB" b="1" dirty="0"/>
              <a:t>blue for 2023</a:t>
            </a:r>
            <a:r>
              <a:rPr lang="en-GB" dirty="0"/>
              <a:t> and </a:t>
            </a:r>
            <a:r>
              <a:rPr lang="en-GB" b="1" dirty="0"/>
              <a:t>red for 2024</a:t>
            </a:r>
            <a:r>
              <a:rPr lang="en-GB" dirty="0"/>
              <a:t>.</a:t>
            </a:r>
          </a:p>
          <a:p>
            <a:r>
              <a:rPr lang="en-GB" dirty="0"/>
              <a:t>By </a:t>
            </a:r>
            <a:r>
              <a:rPr lang="en-GB" dirty="0" err="1"/>
              <a:t>labeling</a:t>
            </a:r>
            <a:r>
              <a:rPr lang="en-GB" dirty="0"/>
              <a:t> the bars with their counts, I can see exactly how big or small the difference is.</a:t>
            </a:r>
          </a:p>
          <a:p>
            <a:r>
              <a:rPr lang="en-GB" b="1" dirty="0"/>
              <a:t>Observations</a:t>
            </a:r>
            <a:r>
              <a:rPr lang="en-GB" dirty="0"/>
              <a:t>: I noticed that in August 2023, I watched a ton of videos, possibly due to summer vacation. But in August 2024, the number dipped significantly—maybe because of an internship or I started using Spotify for music.</a:t>
            </a:r>
          </a:p>
        </p:txBody>
      </p:sp>
      <p:pic>
        <p:nvPicPr>
          <p:cNvPr id="4" name="Picture 1" descr="monthly_trends_with_numbers.png"/>
          <p:cNvPicPr>
            <a:picLocks noChangeAspect="1"/>
          </p:cNvPicPr>
          <p:nvPr/>
        </p:nvPicPr>
        <p:blipFill>
          <a:blip r:embed="rId2"/>
          <a:stretch>
            <a:fillRect/>
          </a:stretch>
        </p:blipFill>
        <p:spPr>
          <a:xfrm>
            <a:off x="6427178" y="120205"/>
            <a:ext cx="5687966" cy="3554979"/>
          </a:xfrm>
          <a:prstGeom prst="rect">
            <a:avLst/>
          </a:prstGeom>
        </p:spPr>
      </p:pic>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178" y="3787826"/>
            <a:ext cx="5687966" cy="2781688"/>
          </a:xfrm>
          <a:prstGeom prst="rect">
            <a:avLst/>
          </a:prstGeom>
        </p:spPr>
      </p:pic>
    </p:spTree>
    <p:extLst>
      <p:ext uri="{BB962C8B-B14F-4D97-AF65-F5344CB8AC3E}">
        <p14:creationId xmlns:p14="http://schemas.microsoft.com/office/powerpoint/2010/main" val="183197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198</TotalTime>
  <Words>2732</Words>
  <Application>Microsoft Office PowerPoint</Application>
  <PresentationFormat>Geniş ekran</PresentationFormat>
  <Paragraphs>137</Paragraphs>
  <Slides>23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23</vt:i4>
      </vt:variant>
    </vt:vector>
  </HeadingPairs>
  <TitlesOfParts>
    <vt:vector size="26" baseType="lpstr">
      <vt:lpstr>Arial</vt:lpstr>
      <vt:lpstr>Gill Sans MT</vt:lpstr>
      <vt:lpstr>Parcel</vt:lpstr>
      <vt:lpstr>Youtube watchıng pattern analysıs</vt:lpstr>
      <vt:lpstr>My dataset</vt:lpstr>
      <vt:lpstr>My Hypothesıs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Statıstıcal analysıs</vt:lpstr>
      <vt:lpstr>PowerPoint Sunusu</vt:lpstr>
      <vt:lpstr>PowerPoint Sunusu</vt:lpstr>
      <vt:lpstr>PowerPoint Sunusu</vt:lpstr>
      <vt:lpstr>PowerPoint Sunusu</vt:lpstr>
      <vt:lpstr>Conclusıons</vt:lpstr>
      <vt:lpstr>Temporal patterns</vt:lpstr>
      <vt:lpstr>BehavIoral InsIghts</vt:lpstr>
      <vt:lpstr>Content preferences</vt:lpstr>
      <vt:lpstr>Fınal Conclusıons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Efect of exam weeks on vıewıng habbıts</dc:title>
  <dc:creator>Reşid Sağlam</dc:creator>
  <cp:lastModifiedBy>TSTM 2</cp:lastModifiedBy>
  <cp:revision>3</cp:revision>
  <dcterms:created xsi:type="dcterms:W3CDTF">2025-01-10T15:12:58Z</dcterms:created>
  <dcterms:modified xsi:type="dcterms:W3CDTF">2025-01-10T18:59:18Z</dcterms:modified>
</cp:coreProperties>
</file>