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3" r:id="rId3"/>
    <p:sldId id="260" r:id="rId4"/>
    <p:sldId id="257" r:id="rId5"/>
    <p:sldId id="258" r:id="rId6"/>
    <p:sldId id="264" r:id="rId7"/>
    <p:sldId id="259"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1FE1FFC-E475-4821-8D46-92DC2E3170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60E574-EE5C-41AA-A590-C2E3FD411F36}">
      <dgm:prSet/>
      <dgm:spPr/>
      <dgm:t>
        <a:bodyPr/>
        <a:lstStyle/>
        <a:p>
          <a:r>
            <a:rPr lang="tr-TR" b="0" i="0"/>
            <a:t>1- EDA Techniques.</a:t>
          </a:r>
          <a:endParaRPr lang="en-US"/>
        </a:p>
      </dgm:t>
    </dgm:pt>
    <dgm:pt modelId="{10AB41EC-08E9-44BE-870B-855334223CCE}" type="parTrans" cxnId="{18087F9B-B060-4D49-8856-C4BC76B6C898}">
      <dgm:prSet/>
      <dgm:spPr/>
      <dgm:t>
        <a:bodyPr/>
        <a:lstStyle/>
        <a:p>
          <a:endParaRPr lang="en-US"/>
        </a:p>
      </dgm:t>
    </dgm:pt>
    <dgm:pt modelId="{8EE71E50-962D-4C4B-A124-0CF3AC75AFD0}" type="sibTrans" cxnId="{18087F9B-B060-4D49-8856-C4BC76B6C898}">
      <dgm:prSet/>
      <dgm:spPr/>
      <dgm:t>
        <a:bodyPr/>
        <a:lstStyle/>
        <a:p>
          <a:endParaRPr lang="en-US"/>
        </a:p>
      </dgm:t>
    </dgm:pt>
    <dgm:pt modelId="{4BCA93B9-8B50-41F4-BA8B-1DCCD595E027}">
      <dgm:prSet/>
      <dgm:spPr/>
      <dgm:t>
        <a:bodyPr/>
        <a:lstStyle/>
        <a:p>
          <a:r>
            <a:rPr lang="tr-TR" b="0" i="0" dirty="0"/>
            <a:t>2- Data </a:t>
          </a:r>
          <a:r>
            <a:rPr lang="tr-TR" b="0" i="0" dirty="0" err="1"/>
            <a:t>Visualization</a:t>
          </a:r>
          <a:r>
            <a:rPr lang="tr-TR" b="0" i="0" dirty="0"/>
            <a:t> </a:t>
          </a:r>
          <a:r>
            <a:rPr lang="tr-TR" b="0" i="0" dirty="0" err="1"/>
            <a:t>techniques</a:t>
          </a:r>
          <a:r>
            <a:rPr lang="tr-TR" b="0" i="0" dirty="0"/>
            <a:t> </a:t>
          </a:r>
          <a:r>
            <a:rPr lang="tr-TR" b="0" i="0" dirty="0" err="1"/>
            <a:t>such</a:t>
          </a:r>
          <a:r>
            <a:rPr lang="tr-TR" b="0" i="0" dirty="0"/>
            <a:t> as bar </a:t>
          </a:r>
          <a:r>
            <a:rPr lang="tr-TR" b="0" i="0" dirty="0" err="1"/>
            <a:t>charts</a:t>
          </a:r>
          <a:r>
            <a:rPr lang="tr-TR" b="0" i="0" dirty="0"/>
            <a:t> </a:t>
          </a:r>
          <a:r>
            <a:rPr lang="tr-TR" b="0" i="0" dirty="0" err="1"/>
            <a:t>and</a:t>
          </a:r>
          <a:r>
            <a:rPr lang="tr-TR" b="0" i="0" dirty="0"/>
            <a:t> </a:t>
          </a:r>
          <a:r>
            <a:rPr lang="tr-TR" b="0" i="0" dirty="0" err="1"/>
            <a:t>pie</a:t>
          </a:r>
          <a:r>
            <a:rPr lang="tr-TR" b="0" i="0" dirty="0"/>
            <a:t> </a:t>
          </a:r>
          <a:r>
            <a:rPr lang="tr-TR" b="0" i="0" dirty="0" err="1"/>
            <a:t>charts</a:t>
          </a:r>
          <a:r>
            <a:rPr lang="tr-TR" b="0" i="0" dirty="0"/>
            <a:t> </a:t>
          </a:r>
          <a:r>
            <a:rPr lang="tr-TR" b="0" i="0" dirty="0" err="1"/>
            <a:t>mostly</a:t>
          </a:r>
          <a:r>
            <a:rPr lang="tr-TR" b="0" i="0" dirty="0"/>
            <a:t> </a:t>
          </a:r>
          <a:r>
            <a:rPr lang="tr-TR" b="0" i="0" dirty="0" err="1"/>
            <a:t>used</a:t>
          </a:r>
          <a:r>
            <a:rPr lang="tr-TR" b="0" i="0" dirty="0"/>
            <a:t> in </a:t>
          </a:r>
          <a:r>
            <a:rPr lang="tr-TR" b="0" i="0" dirty="0" err="1"/>
            <a:t>my</a:t>
          </a:r>
          <a:r>
            <a:rPr lang="tr-TR" b="0" i="0" dirty="0"/>
            <a:t> Project. </a:t>
          </a:r>
          <a:r>
            <a:rPr lang="tr-TR" b="0" i="0" dirty="0" err="1"/>
            <a:t>And</a:t>
          </a:r>
          <a:r>
            <a:rPr lang="tr-TR" b="0" i="0" dirty="0"/>
            <a:t> </a:t>
          </a:r>
          <a:r>
            <a:rPr lang="tr-TR" b="0" i="0" dirty="0" err="1"/>
            <a:t>some</a:t>
          </a:r>
          <a:r>
            <a:rPr lang="tr-TR" b="0" i="0" dirty="0"/>
            <a:t> </a:t>
          </a:r>
          <a:r>
            <a:rPr lang="tr-TR" b="0" i="0" dirty="0" err="1"/>
            <a:t>visualization</a:t>
          </a:r>
          <a:r>
            <a:rPr lang="tr-TR" b="0" i="0" dirty="0"/>
            <a:t> of </a:t>
          </a:r>
          <a:r>
            <a:rPr lang="tr-TR" b="0" i="0" dirty="0" err="1"/>
            <a:t>tables</a:t>
          </a:r>
          <a:r>
            <a:rPr lang="tr-TR" b="0" i="0" dirty="0"/>
            <a:t> </a:t>
          </a:r>
          <a:r>
            <a:rPr lang="tr-TR" b="0" i="0" dirty="0" err="1"/>
            <a:t>about</a:t>
          </a:r>
          <a:r>
            <a:rPr lang="tr-TR" b="0" i="0" dirty="0"/>
            <a:t> </a:t>
          </a:r>
          <a:r>
            <a:rPr lang="tr-TR" b="0" i="0" dirty="0" err="1"/>
            <a:t>my</a:t>
          </a:r>
          <a:r>
            <a:rPr lang="tr-TR" b="0" i="0" dirty="0"/>
            <a:t> </a:t>
          </a:r>
          <a:r>
            <a:rPr lang="tr-TR" b="0" i="0" dirty="0" err="1"/>
            <a:t>exam</a:t>
          </a:r>
          <a:r>
            <a:rPr lang="tr-TR" b="0" i="0" dirty="0"/>
            <a:t> </a:t>
          </a:r>
          <a:r>
            <a:rPr lang="tr-TR" b="0" i="0" dirty="0" err="1"/>
            <a:t>dates</a:t>
          </a:r>
          <a:r>
            <a:rPr lang="tr-TR" b="0" i="0" dirty="0"/>
            <a:t>.</a:t>
          </a:r>
          <a:endParaRPr lang="en-US" dirty="0"/>
        </a:p>
      </dgm:t>
    </dgm:pt>
    <dgm:pt modelId="{9EE07197-4F8C-4035-8E87-90E7F781F938}" type="parTrans" cxnId="{149F29FA-AFE7-4066-9DBD-18459DB3602C}">
      <dgm:prSet/>
      <dgm:spPr/>
      <dgm:t>
        <a:bodyPr/>
        <a:lstStyle/>
        <a:p>
          <a:endParaRPr lang="en-US"/>
        </a:p>
      </dgm:t>
    </dgm:pt>
    <dgm:pt modelId="{327A7AAE-0A8D-48EB-9F77-751B7E4B67B9}" type="sibTrans" cxnId="{149F29FA-AFE7-4066-9DBD-18459DB3602C}">
      <dgm:prSet/>
      <dgm:spPr/>
      <dgm:t>
        <a:bodyPr/>
        <a:lstStyle/>
        <a:p>
          <a:endParaRPr lang="en-US"/>
        </a:p>
      </dgm:t>
    </dgm:pt>
    <dgm:pt modelId="{C2F0646C-8C9C-4C3A-B659-1400CF24DB6D}">
      <dgm:prSet/>
      <dgm:spPr/>
      <dgm:t>
        <a:bodyPr/>
        <a:lstStyle/>
        <a:p>
          <a:r>
            <a:rPr lang="tr-TR" b="0" i="0"/>
            <a:t>3- Hyphothesis Testing is used to end up with a relevant claim.</a:t>
          </a:r>
          <a:endParaRPr lang="en-US"/>
        </a:p>
      </dgm:t>
    </dgm:pt>
    <dgm:pt modelId="{1557582E-C38E-47FA-AF3C-9328F4F2A046}" type="parTrans" cxnId="{A5044F15-750C-4E18-8525-6A59CAEEF0B2}">
      <dgm:prSet/>
      <dgm:spPr/>
      <dgm:t>
        <a:bodyPr/>
        <a:lstStyle/>
        <a:p>
          <a:endParaRPr lang="en-US"/>
        </a:p>
      </dgm:t>
    </dgm:pt>
    <dgm:pt modelId="{5EA819BA-5CB0-4986-BDFC-9B92ABD12C5D}" type="sibTrans" cxnId="{A5044F15-750C-4E18-8525-6A59CAEEF0B2}">
      <dgm:prSet/>
      <dgm:spPr/>
      <dgm:t>
        <a:bodyPr/>
        <a:lstStyle/>
        <a:p>
          <a:endParaRPr lang="en-US"/>
        </a:p>
      </dgm:t>
    </dgm:pt>
    <dgm:pt modelId="{59333389-E223-42E3-BB9E-E4EC2F3CCACA}" type="pres">
      <dgm:prSet presAssocID="{41FE1FFC-E475-4821-8D46-92DC2E317068}" presName="root" presStyleCnt="0">
        <dgm:presLayoutVars>
          <dgm:dir/>
          <dgm:resizeHandles val="exact"/>
        </dgm:presLayoutVars>
      </dgm:prSet>
      <dgm:spPr/>
    </dgm:pt>
    <dgm:pt modelId="{57FC5D41-9C37-4D8A-9BBB-CF2E9C4E4835}" type="pres">
      <dgm:prSet presAssocID="{6E60E574-EE5C-41AA-A590-C2E3FD411F36}" presName="compNode" presStyleCnt="0"/>
      <dgm:spPr/>
    </dgm:pt>
    <dgm:pt modelId="{DA7E015F-D53C-400D-B1F3-5C82D1E7A5E6}" type="pres">
      <dgm:prSet presAssocID="{6E60E574-EE5C-41AA-A590-C2E3FD411F36}" presName="bgRect" presStyleLbl="bgShp" presStyleIdx="0" presStyleCnt="3"/>
      <dgm:spPr/>
    </dgm:pt>
    <dgm:pt modelId="{0237486F-31B7-44E9-A614-04E094C2353F}" type="pres">
      <dgm:prSet presAssocID="{6E60E574-EE5C-41AA-A590-C2E3FD411F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def merkezi"/>
        </a:ext>
      </dgm:extLst>
    </dgm:pt>
    <dgm:pt modelId="{1A1938F0-D27A-44AD-86BE-97B19D26D5C3}" type="pres">
      <dgm:prSet presAssocID="{6E60E574-EE5C-41AA-A590-C2E3FD411F36}" presName="spaceRect" presStyleCnt="0"/>
      <dgm:spPr/>
    </dgm:pt>
    <dgm:pt modelId="{DB2EB955-3B5D-4512-9AA4-6966AF8FD358}" type="pres">
      <dgm:prSet presAssocID="{6E60E574-EE5C-41AA-A590-C2E3FD411F36}" presName="parTx" presStyleLbl="revTx" presStyleIdx="0" presStyleCnt="3">
        <dgm:presLayoutVars>
          <dgm:chMax val="0"/>
          <dgm:chPref val="0"/>
        </dgm:presLayoutVars>
      </dgm:prSet>
      <dgm:spPr/>
    </dgm:pt>
    <dgm:pt modelId="{95416D09-02E3-4FD2-A3E0-0CF41B16C224}" type="pres">
      <dgm:prSet presAssocID="{8EE71E50-962D-4C4B-A124-0CF3AC75AFD0}" presName="sibTrans" presStyleCnt="0"/>
      <dgm:spPr/>
    </dgm:pt>
    <dgm:pt modelId="{BA253906-B5BA-488C-8B14-B37CC9AD149D}" type="pres">
      <dgm:prSet presAssocID="{4BCA93B9-8B50-41F4-BA8B-1DCCD595E027}" presName="compNode" presStyleCnt="0"/>
      <dgm:spPr/>
    </dgm:pt>
    <dgm:pt modelId="{33D9F9A5-06D4-42E6-BC5F-22C77D195A78}" type="pres">
      <dgm:prSet presAssocID="{4BCA93B9-8B50-41F4-BA8B-1DCCD595E027}" presName="bgRect" presStyleLbl="bgShp" presStyleIdx="1" presStyleCnt="3"/>
      <dgm:spPr/>
    </dgm:pt>
    <dgm:pt modelId="{05F79650-8CA5-40A7-A85A-B57330C08404}" type="pres">
      <dgm:prSet presAssocID="{4BCA93B9-8B50-41F4-BA8B-1DCCD595E0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D654D1E3-7163-49F4-B229-B0715DFFBC50}" type="pres">
      <dgm:prSet presAssocID="{4BCA93B9-8B50-41F4-BA8B-1DCCD595E027}" presName="spaceRect" presStyleCnt="0"/>
      <dgm:spPr/>
    </dgm:pt>
    <dgm:pt modelId="{D5BF625F-FB92-4FB8-BD2D-6D006AFF1A7F}" type="pres">
      <dgm:prSet presAssocID="{4BCA93B9-8B50-41F4-BA8B-1DCCD595E027}" presName="parTx" presStyleLbl="revTx" presStyleIdx="1" presStyleCnt="3">
        <dgm:presLayoutVars>
          <dgm:chMax val="0"/>
          <dgm:chPref val="0"/>
        </dgm:presLayoutVars>
      </dgm:prSet>
      <dgm:spPr/>
    </dgm:pt>
    <dgm:pt modelId="{27C26BDC-5DFB-461A-AF2A-4D54BE7F520A}" type="pres">
      <dgm:prSet presAssocID="{327A7AAE-0A8D-48EB-9F77-751B7E4B67B9}" presName="sibTrans" presStyleCnt="0"/>
      <dgm:spPr/>
    </dgm:pt>
    <dgm:pt modelId="{99272EFE-99E4-45E6-9D8B-8BF10B77A007}" type="pres">
      <dgm:prSet presAssocID="{C2F0646C-8C9C-4C3A-B659-1400CF24DB6D}" presName="compNode" presStyleCnt="0"/>
      <dgm:spPr/>
    </dgm:pt>
    <dgm:pt modelId="{53BBD943-CC32-4D7E-AD77-7AAA77ED790A}" type="pres">
      <dgm:prSet presAssocID="{C2F0646C-8C9C-4C3A-B659-1400CF24DB6D}" presName="bgRect" presStyleLbl="bgShp" presStyleIdx="2" presStyleCnt="3"/>
      <dgm:spPr/>
    </dgm:pt>
    <dgm:pt modelId="{2A894584-3F58-4D46-B33D-2E7DF8267B55}" type="pres">
      <dgm:prSet presAssocID="{C2F0646C-8C9C-4C3A-B659-1400CF24DB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9100C6F8-7F03-4550-A99D-E4E59B5140D3}" type="pres">
      <dgm:prSet presAssocID="{C2F0646C-8C9C-4C3A-B659-1400CF24DB6D}" presName="spaceRect" presStyleCnt="0"/>
      <dgm:spPr/>
    </dgm:pt>
    <dgm:pt modelId="{C4D584EA-FA61-41FA-8C43-FFC86038F33D}" type="pres">
      <dgm:prSet presAssocID="{C2F0646C-8C9C-4C3A-B659-1400CF24DB6D}" presName="parTx" presStyleLbl="revTx" presStyleIdx="2" presStyleCnt="3">
        <dgm:presLayoutVars>
          <dgm:chMax val="0"/>
          <dgm:chPref val="0"/>
        </dgm:presLayoutVars>
      </dgm:prSet>
      <dgm:spPr/>
    </dgm:pt>
  </dgm:ptLst>
  <dgm:cxnLst>
    <dgm:cxn modelId="{A5044F15-750C-4E18-8525-6A59CAEEF0B2}" srcId="{41FE1FFC-E475-4821-8D46-92DC2E317068}" destId="{C2F0646C-8C9C-4C3A-B659-1400CF24DB6D}" srcOrd="2" destOrd="0" parTransId="{1557582E-C38E-47FA-AF3C-9328F4F2A046}" sibTransId="{5EA819BA-5CB0-4986-BDFC-9B92ABD12C5D}"/>
    <dgm:cxn modelId="{58BEB95D-FFA2-4DC3-BF01-9C8698C067AD}" type="presOf" srcId="{41FE1FFC-E475-4821-8D46-92DC2E317068}" destId="{59333389-E223-42E3-BB9E-E4EC2F3CCACA}" srcOrd="0" destOrd="0" presId="urn:microsoft.com/office/officeart/2018/2/layout/IconVerticalSolidList"/>
    <dgm:cxn modelId="{4229C054-91DC-4E58-97CE-0B57D1F51DBA}" type="presOf" srcId="{4BCA93B9-8B50-41F4-BA8B-1DCCD595E027}" destId="{D5BF625F-FB92-4FB8-BD2D-6D006AFF1A7F}" srcOrd="0" destOrd="0" presId="urn:microsoft.com/office/officeart/2018/2/layout/IconVerticalSolidList"/>
    <dgm:cxn modelId="{18087F9B-B060-4D49-8856-C4BC76B6C898}" srcId="{41FE1FFC-E475-4821-8D46-92DC2E317068}" destId="{6E60E574-EE5C-41AA-A590-C2E3FD411F36}" srcOrd="0" destOrd="0" parTransId="{10AB41EC-08E9-44BE-870B-855334223CCE}" sibTransId="{8EE71E50-962D-4C4B-A124-0CF3AC75AFD0}"/>
    <dgm:cxn modelId="{0FE4F5A3-124E-4425-B1B8-E94713AA6925}" type="presOf" srcId="{C2F0646C-8C9C-4C3A-B659-1400CF24DB6D}" destId="{C4D584EA-FA61-41FA-8C43-FFC86038F33D}" srcOrd="0" destOrd="0" presId="urn:microsoft.com/office/officeart/2018/2/layout/IconVerticalSolidList"/>
    <dgm:cxn modelId="{149F29FA-AFE7-4066-9DBD-18459DB3602C}" srcId="{41FE1FFC-E475-4821-8D46-92DC2E317068}" destId="{4BCA93B9-8B50-41F4-BA8B-1DCCD595E027}" srcOrd="1" destOrd="0" parTransId="{9EE07197-4F8C-4035-8E87-90E7F781F938}" sibTransId="{327A7AAE-0A8D-48EB-9F77-751B7E4B67B9}"/>
    <dgm:cxn modelId="{A05133FB-203D-4EF1-879F-8C2C0FC74FDF}" type="presOf" srcId="{6E60E574-EE5C-41AA-A590-C2E3FD411F36}" destId="{DB2EB955-3B5D-4512-9AA4-6966AF8FD358}" srcOrd="0" destOrd="0" presId="urn:microsoft.com/office/officeart/2018/2/layout/IconVerticalSolidList"/>
    <dgm:cxn modelId="{24C03AAC-DEF1-4EC3-AA2D-E18724F38D0F}" type="presParOf" srcId="{59333389-E223-42E3-BB9E-E4EC2F3CCACA}" destId="{57FC5D41-9C37-4D8A-9BBB-CF2E9C4E4835}" srcOrd="0" destOrd="0" presId="urn:microsoft.com/office/officeart/2018/2/layout/IconVerticalSolidList"/>
    <dgm:cxn modelId="{789A78DA-5822-4516-B954-462914FDE670}" type="presParOf" srcId="{57FC5D41-9C37-4D8A-9BBB-CF2E9C4E4835}" destId="{DA7E015F-D53C-400D-B1F3-5C82D1E7A5E6}" srcOrd="0" destOrd="0" presId="urn:microsoft.com/office/officeart/2018/2/layout/IconVerticalSolidList"/>
    <dgm:cxn modelId="{10107682-B00B-4DEF-A1A5-91D1B264B61E}" type="presParOf" srcId="{57FC5D41-9C37-4D8A-9BBB-CF2E9C4E4835}" destId="{0237486F-31B7-44E9-A614-04E094C2353F}" srcOrd="1" destOrd="0" presId="urn:microsoft.com/office/officeart/2018/2/layout/IconVerticalSolidList"/>
    <dgm:cxn modelId="{611111C2-4DC1-4735-A278-396AFB478AE9}" type="presParOf" srcId="{57FC5D41-9C37-4D8A-9BBB-CF2E9C4E4835}" destId="{1A1938F0-D27A-44AD-86BE-97B19D26D5C3}" srcOrd="2" destOrd="0" presId="urn:microsoft.com/office/officeart/2018/2/layout/IconVerticalSolidList"/>
    <dgm:cxn modelId="{8C73C6A1-6CF6-421C-9A49-3B56AEECD31E}" type="presParOf" srcId="{57FC5D41-9C37-4D8A-9BBB-CF2E9C4E4835}" destId="{DB2EB955-3B5D-4512-9AA4-6966AF8FD358}" srcOrd="3" destOrd="0" presId="urn:microsoft.com/office/officeart/2018/2/layout/IconVerticalSolidList"/>
    <dgm:cxn modelId="{702190E0-62D2-4DEC-920C-141F3509C240}" type="presParOf" srcId="{59333389-E223-42E3-BB9E-E4EC2F3CCACA}" destId="{95416D09-02E3-4FD2-A3E0-0CF41B16C224}" srcOrd="1" destOrd="0" presId="urn:microsoft.com/office/officeart/2018/2/layout/IconVerticalSolidList"/>
    <dgm:cxn modelId="{70BA8081-F943-405F-86F6-48E6A354E28F}" type="presParOf" srcId="{59333389-E223-42E3-BB9E-E4EC2F3CCACA}" destId="{BA253906-B5BA-488C-8B14-B37CC9AD149D}" srcOrd="2" destOrd="0" presId="urn:microsoft.com/office/officeart/2018/2/layout/IconVerticalSolidList"/>
    <dgm:cxn modelId="{B8E7158B-9344-438A-9A5C-BDD254D2EF2E}" type="presParOf" srcId="{BA253906-B5BA-488C-8B14-B37CC9AD149D}" destId="{33D9F9A5-06D4-42E6-BC5F-22C77D195A78}" srcOrd="0" destOrd="0" presId="urn:microsoft.com/office/officeart/2018/2/layout/IconVerticalSolidList"/>
    <dgm:cxn modelId="{DE949BEA-6D84-4909-BD42-C268B58D0923}" type="presParOf" srcId="{BA253906-B5BA-488C-8B14-B37CC9AD149D}" destId="{05F79650-8CA5-40A7-A85A-B57330C08404}" srcOrd="1" destOrd="0" presId="urn:microsoft.com/office/officeart/2018/2/layout/IconVerticalSolidList"/>
    <dgm:cxn modelId="{9D14E1BA-580E-4600-A631-B0DE40ABA3E5}" type="presParOf" srcId="{BA253906-B5BA-488C-8B14-B37CC9AD149D}" destId="{D654D1E3-7163-49F4-B229-B0715DFFBC50}" srcOrd="2" destOrd="0" presId="urn:microsoft.com/office/officeart/2018/2/layout/IconVerticalSolidList"/>
    <dgm:cxn modelId="{EC5FD5A5-3602-4202-BBAD-8B260D752049}" type="presParOf" srcId="{BA253906-B5BA-488C-8B14-B37CC9AD149D}" destId="{D5BF625F-FB92-4FB8-BD2D-6D006AFF1A7F}" srcOrd="3" destOrd="0" presId="urn:microsoft.com/office/officeart/2018/2/layout/IconVerticalSolidList"/>
    <dgm:cxn modelId="{6AB866C2-7EE3-4D18-ABE0-D0F7B30EF931}" type="presParOf" srcId="{59333389-E223-42E3-BB9E-E4EC2F3CCACA}" destId="{27C26BDC-5DFB-461A-AF2A-4D54BE7F520A}" srcOrd="3" destOrd="0" presId="urn:microsoft.com/office/officeart/2018/2/layout/IconVerticalSolidList"/>
    <dgm:cxn modelId="{B997568B-216E-4D9D-AC03-11A92ADFD6C4}" type="presParOf" srcId="{59333389-E223-42E3-BB9E-E4EC2F3CCACA}" destId="{99272EFE-99E4-45E6-9D8B-8BF10B77A007}" srcOrd="4" destOrd="0" presId="urn:microsoft.com/office/officeart/2018/2/layout/IconVerticalSolidList"/>
    <dgm:cxn modelId="{860149B2-22F6-4B38-9A47-B187BEF9D1E1}" type="presParOf" srcId="{99272EFE-99E4-45E6-9D8B-8BF10B77A007}" destId="{53BBD943-CC32-4D7E-AD77-7AAA77ED790A}" srcOrd="0" destOrd="0" presId="urn:microsoft.com/office/officeart/2018/2/layout/IconVerticalSolidList"/>
    <dgm:cxn modelId="{8074794C-7A55-4137-A8F5-D5459733AD53}" type="presParOf" srcId="{99272EFE-99E4-45E6-9D8B-8BF10B77A007}" destId="{2A894584-3F58-4D46-B33D-2E7DF8267B55}" srcOrd="1" destOrd="0" presId="urn:microsoft.com/office/officeart/2018/2/layout/IconVerticalSolidList"/>
    <dgm:cxn modelId="{36589A1E-8E39-4CF7-B83A-CF27BE0808CE}" type="presParOf" srcId="{99272EFE-99E4-45E6-9D8B-8BF10B77A007}" destId="{9100C6F8-7F03-4550-A99D-E4E59B5140D3}" srcOrd="2" destOrd="0" presId="urn:microsoft.com/office/officeart/2018/2/layout/IconVerticalSolidList"/>
    <dgm:cxn modelId="{74D64DE7-4319-4E62-90DD-AF27542A62E5}" type="presParOf" srcId="{99272EFE-99E4-45E6-9D8B-8BF10B77A007}" destId="{C4D584EA-FA61-41FA-8C43-FFC86038F3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E015F-D53C-400D-B1F3-5C82D1E7A5E6}">
      <dsp:nvSpPr>
        <dsp:cNvPr id="0" name=""/>
        <dsp:cNvSpPr/>
      </dsp:nvSpPr>
      <dsp:spPr>
        <a:xfrm>
          <a:off x="0" y="558"/>
          <a:ext cx="6496050" cy="13059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7486F-31B7-44E9-A614-04E094C2353F}">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2EB955-3B5D-4512-9AA4-6966AF8FD358}">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tr-TR" sz="1800" b="0" i="0" kern="1200"/>
            <a:t>1- EDA Techniques.</a:t>
          </a:r>
          <a:endParaRPr lang="en-US" sz="1800" kern="1200"/>
        </a:p>
      </dsp:txBody>
      <dsp:txXfrm>
        <a:off x="1508391" y="558"/>
        <a:ext cx="4987658" cy="1305966"/>
      </dsp:txXfrm>
    </dsp:sp>
    <dsp:sp modelId="{33D9F9A5-06D4-42E6-BC5F-22C77D195A78}">
      <dsp:nvSpPr>
        <dsp:cNvPr id="0" name=""/>
        <dsp:cNvSpPr/>
      </dsp:nvSpPr>
      <dsp:spPr>
        <a:xfrm>
          <a:off x="0" y="1633016"/>
          <a:ext cx="6496050" cy="13059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79650-8CA5-40A7-A85A-B57330C08404}">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BF625F-FB92-4FB8-BD2D-6D006AFF1A7F}">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tr-TR" sz="1800" b="0" i="0" kern="1200" dirty="0"/>
            <a:t>2- Data </a:t>
          </a:r>
          <a:r>
            <a:rPr lang="tr-TR" sz="1800" b="0" i="0" kern="1200" dirty="0" err="1"/>
            <a:t>Visualization</a:t>
          </a:r>
          <a:r>
            <a:rPr lang="tr-TR" sz="1800" b="0" i="0" kern="1200" dirty="0"/>
            <a:t> </a:t>
          </a:r>
          <a:r>
            <a:rPr lang="tr-TR" sz="1800" b="0" i="0" kern="1200" dirty="0" err="1"/>
            <a:t>techniques</a:t>
          </a:r>
          <a:r>
            <a:rPr lang="tr-TR" sz="1800" b="0" i="0" kern="1200" dirty="0"/>
            <a:t> </a:t>
          </a:r>
          <a:r>
            <a:rPr lang="tr-TR" sz="1800" b="0" i="0" kern="1200" dirty="0" err="1"/>
            <a:t>such</a:t>
          </a:r>
          <a:r>
            <a:rPr lang="tr-TR" sz="1800" b="0" i="0" kern="1200" dirty="0"/>
            <a:t> as bar </a:t>
          </a:r>
          <a:r>
            <a:rPr lang="tr-TR" sz="1800" b="0" i="0" kern="1200" dirty="0" err="1"/>
            <a:t>charts</a:t>
          </a:r>
          <a:r>
            <a:rPr lang="tr-TR" sz="1800" b="0" i="0" kern="1200" dirty="0"/>
            <a:t> </a:t>
          </a:r>
          <a:r>
            <a:rPr lang="tr-TR" sz="1800" b="0" i="0" kern="1200" dirty="0" err="1"/>
            <a:t>and</a:t>
          </a:r>
          <a:r>
            <a:rPr lang="tr-TR" sz="1800" b="0" i="0" kern="1200" dirty="0"/>
            <a:t> </a:t>
          </a:r>
          <a:r>
            <a:rPr lang="tr-TR" sz="1800" b="0" i="0" kern="1200" dirty="0" err="1"/>
            <a:t>pie</a:t>
          </a:r>
          <a:r>
            <a:rPr lang="tr-TR" sz="1800" b="0" i="0" kern="1200" dirty="0"/>
            <a:t> </a:t>
          </a:r>
          <a:r>
            <a:rPr lang="tr-TR" sz="1800" b="0" i="0" kern="1200" dirty="0" err="1"/>
            <a:t>charts</a:t>
          </a:r>
          <a:r>
            <a:rPr lang="tr-TR" sz="1800" b="0" i="0" kern="1200" dirty="0"/>
            <a:t> </a:t>
          </a:r>
          <a:r>
            <a:rPr lang="tr-TR" sz="1800" b="0" i="0" kern="1200" dirty="0" err="1"/>
            <a:t>mostly</a:t>
          </a:r>
          <a:r>
            <a:rPr lang="tr-TR" sz="1800" b="0" i="0" kern="1200" dirty="0"/>
            <a:t> </a:t>
          </a:r>
          <a:r>
            <a:rPr lang="tr-TR" sz="1800" b="0" i="0" kern="1200" dirty="0" err="1"/>
            <a:t>used</a:t>
          </a:r>
          <a:r>
            <a:rPr lang="tr-TR" sz="1800" b="0" i="0" kern="1200" dirty="0"/>
            <a:t> in </a:t>
          </a:r>
          <a:r>
            <a:rPr lang="tr-TR" sz="1800" b="0" i="0" kern="1200" dirty="0" err="1"/>
            <a:t>my</a:t>
          </a:r>
          <a:r>
            <a:rPr lang="tr-TR" sz="1800" b="0" i="0" kern="1200" dirty="0"/>
            <a:t> Project. </a:t>
          </a:r>
          <a:r>
            <a:rPr lang="tr-TR" sz="1800" b="0" i="0" kern="1200" dirty="0" err="1"/>
            <a:t>And</a:t>
          </a:r>
          <a:r>
            <a:rPr lang="tr-TR" sz="1800" b="0" i="0" kern="1200" dirty="0"/>
            <a:t> </a:t>
          </a:r>
          <a:r>
            <a:rPr lang="tr-TR" sz="1800" b="0" i="0" kern="1200" dirty="0" err="1"/>
            <a:t>some</a:t>
          </a:r>
          <a:r>
            <a:rPr lang="tr-TR" sz="1800" b="0" i="0" kern="1200" dirty="0"/>
            <a:t> </a:t>
          </a:r>
          <a:r>
            <a:rPr lang="tr-TR" sz="1800" b="0" i="0" kern="1200" dirty="0" err="1"/>
            <a:t>visualization</a:t>
          </a:r>
          <a:r>
            <a:rPr lang="tr-TR" sz="1800" b="0" i="0" kern="1200" dirty="0"/>
            <a:t> of </a:t>
          </a:r>
          <a:r>
            <a:rPr lang="tr-TR" sz="1800" b="0" i="0" kern="1200" dirty="0" err="1"/>
            <a:t>tables</a:t>
          </a:r>
          <a:r>
            <a:rPr lang="tr-TR" sz="1800" b="0" i="0" kern="1200" dirty="0"/>
            <a:t> </a:t>
          </a:r>
          <a:r>
            <a:rPr lang="tr-TR" sz="1800" b="0" i="0" kern="1200" dirty="0" err="1"/>
            <a:t>about</a:t>
          </a:r>
          <a:r>
            <a:rPr lang="tr-TR" sz="1800" b="0" i="0" kern="1200" dirty="0"/>
            <a:t> </a:t>
          </a:r>
          <a:r>
            <a:rPr lang="tr-TR" sz="1800" b="0" i="0" kern="1200" dirty="0" err="1"/>
            <a:t>my</a:t>
          </a:r>
          <a:r>
            <a:rPr lang="tr-TR" sz="1800" b="0" i="0" kern="1200" dirty="0"/>
            <a:t> </a:t>
          </a:r>
          <a:r>
            <a:rPr lang="tr-TR" sz="1800" b="0" i="0" kern="1200" dirty="0" err="1"/>
            <a:t>exam</a:t>
          </a:r>
          <a:r>
            <a:rPr lang="tr-TR" sz="1800" b="0" i="0" kern="1200" dirty="0"/>
            <a:t> </a:t>
          </a:r>
          <a:r>
            <a:rPr lang="tr-TR" sz="1800" b="0" i="0" kern="1200" dirty="0" err="1"/>
            <a:t>dates</a:t>
          </a:r>
          <a:r>
            <a:rPr lang="tr-TR" sz="1800" b="0" i="0" kern="1200" dirty="0"/>
            <a:t>.</a:t>
          </a:r>
          <a:endParaRPr lang="en-US" sz="1800" kern="1200" dirty="0"/>
        </a:p>
      </dsp:txBody>
      <dsp:txXfrm>
        <a:off x="1508391" y="1633016"/>
        <a:ext cx="4987658" cy="1305966"/>
      </dsp:txXfrm>
    </dsp:sp>
    <dsp:sp modelId="{53BBD943-CC32-4D7E-AD77-7AAA77ED790A}">
      <dsp:nvSpPr>
        <dsp:cNvPr id="0" name=""/>
        <dsp:cNvSpPr/>
      </dsp:nvSpPr>
      <dsp:spPr>
        <a:xfrm>
          <a:off x="0" y="3265475"/>
          <a:ext cx="6496050" cy="13059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94584-3F58-4D46-B33D-2E7DF8267B55}">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584EA-FA61-41FA-8C43-FFC86038F33D}">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tr-TR" sz="1800" b="0" i="0" kern="1200"/>
            <a:t>3- Hyphothesis Testing is used to end up with a relevant claim.</a:t>
          </a:r>
          <a:endParaRPr lang="en-US" sz="1800" kern="1200"/>
        </a:p>
      </dsp:txBody>
      <dsp:txXfrm>
        <a:off x="1508391" y="3265475"/>
        <a:ext cx="498765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128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1EAACC7-3B3F-47D1-959A-EF58926E955E}"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079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1553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90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3771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432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0668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45586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0379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297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272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717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6215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2845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6480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11EAACC7-3B3F-47D1-959A-EF58926E955E}" type="datetimeFigureOut">
              <a:rPr lang="en-US" smtClean="0"/>
              <a:t>1/9/2025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781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1EAACC7-3B3F-47D1-959A-EF58926E955E}"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3144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EAACC7-3B3F-47D1-959A-EF58926E955E}" type="datetimeFigureOut">
              <a:rPr lang="en-US" smtClean="0"/>
              <a:t>1/9/2025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89459697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descr="Üçgenlerden oluşan soyut arka plan">
            <a:extLst>
              <a:ext uri="{FF2B5EF4-FFF2-40B4-BE49-F238E27FC236}">
                <a16:creationId xmlns:a16="http://schemas.microsoft.com/office/drawing/2014/main" id="{C7C61EC3-980C-6CEA-A692-EF75549C9704}"/>
              </a:ext>
            </a:extLst>
          </p:cNvPr>
          <p:cNvPicPr>
            <a:picLocks noChangeAspect="1"/>
          </p:cNvPicPr>
          <p:nvPr/>
        </p:nvPicPr>
        <p:blipFill>
          <a:blip r:embed="rId2">
            <a:alphaModFix amt="25000"/>
          </a:blip>
          <a:srcRect t="1573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8DDEFD43-D16C-E0DF-8B83-5A3863D1B8A2}"/>
              </a:ext>
            </a:extLst>
          </p:cNvPr>
          <p:cNvSpPr>
            <a:spLocks noGrp="1"/>
          </p:cNvSpPr>
          <p:nvPr>
            <p:ph type="ctrTitle"/>
          </p:nvPr>
        </p:nvSpPr>
        <p:spPr/>
        <p:txBody>
          <a:bodyPr>
            <a:normAutofit/>
          </a:bodyPr>
          <a:lstStyle/>
          <a:p>
            <a:r>
              <a:rPr lang="tr-TR" sz="5400" dirty="0"/>
              <a:t>DSA210 </a:t>
            </a:r>
            <a:r>
              <a:rPr lang="tr-TR" sz="5400" dirty="0" err="1"/>
              <a:t>term</a:t>
            </a:r>
            <a:r>
              <a:rPr lang="tr-TR" sz="5400" dirty="0"/>
              <a:t> </a:t>
            </a:r>
            <a:r>
              <a:rPr lang="tr-TR" sz="5400" dirty="0" err="1"/>
              <a:t>project</a:t>
            </a:r>
            <a:endParaRPr lang="tr-TR" sz="5400" dirty="0"/>
          </a:p>
        </p:txBody>
      </p:sp>
      <p:sp>
        <p:nvSpPr>
          <p:cNvPr id="3" name="Alt Başlık 2">
            <a:extLst>
              <a:ext uri="{FF2B5EF4-FFF2-40B4-BE49-F238E27FC236}">
                <a16:creationId xmlns:a16="http://schemas.microsoft.com/office/drawing/2014/main" id="{9E442255-0CB0-33D2-0D36-4AE0B609EDFA}"/>
              </a:ext>
            </a:extLst>
          </p:cNvPr>
          <p:cNvSpPr>
            <a:spLocks noGrp="1"/>
          </p:cNvSpPr>
          <p:nvPr>
            <p:ph type="subTitle" idx="1"/>
          </p:nvPr>
        </p:nvSpPr>
        <p:spPr/>
        <p:txBody>
          <a:bodyPr>
            <a:normAutofit fontScale="77500" lnSpcReduction="20000"/>
          </a:bodyPr>
          <a:lstStyle/>
          <a:p>
            <a:r>
              <a:rPr lang="tr-TR" sz="3200" dirty="0">
                <a:solidFill>
                  <a:schemeClr val="tx1"/>
                </a:solidFill>
              </a:rPr>
              <a:t>Utku Topal </a:t>
            </a:r>
          </a:p>
          <a:p>
            <a:r>
              <a:rPr lang="tr-TR" sz="3200" dirty="0">
                <a:solidFill>
                  <a:schemeClr val="tx1"/>
                </a:solidFill>
              </a:rPr>
              <a:t>32311</a:t>
            </a:r>
          </a:p>
        </p:txBody>
      </p:sp>
    </p:spTree>
    <p:extLst>
      <p:ext uri="{BB962C8B-B14F-4D97-AF65-F5344CB8AC3E}">
        <p14:creationId xmlns:p14="http://schemas.microsoft.com/office/powerpoint/2010/main" val="364439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5" name="Rectangle 4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EB786A7-56FF-886C-B204-ECA56E9B128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This is the third graph which is between 16th and 31st of December</a:t>
            </a:r>
          </a:p>
        </p:txBody>
      </p:sp>
      <p:sp>
        <p:nvSpPr>
          <p:cNvPr id="4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4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 name="İçerik Yer Tutucusu 8">
            <a:extLst>
              <a:ext uri="{FF2B5EF4-FFF2-40B4-BE49-F238E27FC236}">
                <a16:creationId xmlns:a16="http://schemas.microsoft.com/office/drawing/2014/main" id="{7B4BA433-290B-0BD1-4166-1FB1480D10C5}"/>
              </a:ext>
            </a:extLst>
          </p:cNvPr>
          <p:cNvPicPr>
            <a:picLocks noGrp="1" noChangeAspect="1"/>
          </p:cNvPicPr>
          <p:nvPr>
            <p:ph idx="1"/>
          </p:nvPr>
        </p:nvPicPr>
        <p:blipFill>
          <a:blip r:embed="rId6"/>
          <a:stretch>
            <a:fillRect/>
          </a:stretch>
        </p:blipFill>
        <p:spPr>
          <a:xfrm>
            <a:off x="643854" y="1696497"/>
            <a:ext cx="6437856" cy="3561303"/>
          </a:xfrm>
          <a:prstGeom prst="rect">
            <a:avLst/>
          </a:prstGeom>
          <a:effectLst/>
        </p:spPr>
      </p:pic>
    </p:spTree>
    <p:extLst>
      <p:ext uri="{BB962C8B-B14F-4D97-AF65-F5344CB8AC3E}">
        <p14:creationId xmlns:p14="http://schemas.microsoft.com/office/powerpoint/2010/main" val="11665170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BB1383-0D37-7C68-25EC-82117A18FCD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This is the fourth graph which is between 1st and 9th of January</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 name="İçerik Yer Tutucusu 6">
            <a:extLst>
              <a:ext uri="{FF2B5EF4-FFF2-40B4-BE49-F238E27FC236}">
                <a16:creationId xmlns:a16="http://schemas.microsoft.com/office/drawing/2014/main" id="{6878B109-C9D2-5AF5-8FA1-063190573168}"/>
              </a:ext>
            </a:extLst>
          </p:cNvPr>
          <p:cNvPicPr>
            <a:picLocks noGrp="1" noChangeAspect="1"/>
          </p:cNvPicPr>
          <p:nvPr>
            <p:ph idx="1"/>
          </p:nvPr>
        </p:nvPicPr>
        <p:blipFill>
          <a:blip r:embed="rId6"/>
          <a:stretch>
            <a:fillRect/>
          </a:stretch>
        </p:blipFill>
        <p:spPr>
          <a:xfrm>
            <a:off x="517224" y="1493237"/>
            <a:ext cx="6703939" cy="3871526"/>
          </a:xfrm>
          <a:prstGeom prst="rect">
            <a:avLst/>
          </a:prstGeom>
          <a:effectLst/>
        </p:spPr>
      </p:pic>
    </p:spTree>
    <p:extLst>
      <p:ext uri="{BB962C8B-B14F-4D97-AF65-F5344CB8AC3E}">
        <p14:creationId xmlns:p14="http://schemas.microsoft.com/office/powerpoint/2010/main" val="24464553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9CE07-21A3-D352-6E24-2934FAD07382}"/>
              </a:ext>
            </a:extLst>
          </p:cNvPr>
          <p:cNvSpPr>
            <a:spLocks noGrp="1"/>
          </p:cNvSpPr>
          <p:nvPr>
            <p:ph type="title"/>
          </p:nvPr>
        </p:nvSpPr>
        <p:spPr>
          <a:xfrm>
            <a:off x="717232" y="5163378"/>
            <a:ext cx="9164206" cy="831400"/>
          </a:xfrm>
        </p:spPr>
        <p:txBody>
          <a:bodyPr>
            <a:normAutofit/>
          </a:bodyPr>
          <a:lstStyle/>
          <a:p>
            <a:r>
              <a:rPr lang="tr-TR" sz="4000" dirty="0"/>
              <a:t>Categorization Of </a:t>
            </a:r>
            <a:r>
              <a:rPr lang="tr-TR" sz="4000" dirty="0" err="1"/>
              <a:t>The</a:t>
            </a:r>
            <a:r>
              <a:rPr lang="tr-TR" sz="4000" dirty="0"/>
              <a:t> </a:t>
            </a:r>
            <a:r>
              <a:rPr lang="tr-TR" sz="4000" dirty="0" err="1"/>
              <a:t>Videos</a:t>
            </a:r>
            <a:r>
              <a:rPr lang="tr-TR" sz="4000" dirty="0"/>
              <a:t>/ 1</a:t>
            </a:r>
          </a:p>
        </p:txBody>
      </p:sp>
      <p:pic>
        <p:nvPicPr>
          <p:cNvPr id="11" name="Resim 10">
            <a:extLst>
              <a:ext uri="{FF2B5EF4-FFF2-40B4-BE49-F238E27FC236}">
                <a16:creationId xmlns:a16="http://schemas.microsoft.com/office/drawing/2014/main" id="{F6B18258-C7FB-1E89-EAA8-6E8723090148}"/>
              </a:ext>
            </a:extLst>
          </p:cNvPr>
          <p:cNvPicPr>
            <a:picLocks noChangeAspect="1"/>
          </p:cNvPicPr>
          <p:nvPr/>
        </p:nvPicPr>
        <p:blipFill>
          <a:blip r:embed="rId3"/>
          <a:stretch>
            <a:fillRect/>
          </a:stretch>
        </p:blipFill>
        <p:spPr>
          <a:xfrm>
            <a:off x="717232" y="640080"/>
            <a:ext cx="3815689" cy="4037767"/>
          </a:xfrm>
          <a:prstGeom prst="rect">
            <a:avLst/>
          </a:prstGeom>
          <a:effectLst>
            <a:outerShdw blurRad="50800" dist="38100" dir="5400000" algn="t" rotWithShape="0">
              <a:prstClr val="black">
                <a:alpha val="43000"/>
              </a:prstClr>
            </a:outerShdw>
          </a:effectLst>
        </p:spPr>
      </p:pic>
      <p:pic>
        <p:nvPicPr>
          <p:cNvPr id="9" name="İçerik Yer Tutucusu 8">
            <a:extLst>
              <a:ext uri="{FF2B5EF4-FFF2-40B4-BE49-F238E27FC236}">
                <a16:creationId xmlns:a16="http://schemas.microsoft.com/office/drawing/2014/main" id="{1229F669-F801-89AC-C971-B99F5B867086}"/>
              </a:ext>
            </a:extLst>
          </p:cNvPr>
          <p:cNvPicPr>
            <a:picLocks noChangeAspect="1"/>
          </p:cNvPicPr>
          <p:nvPr/>
        </p:nvPicPr>
        <p:blipFill>
          <a:blip r:embed="rId4"/>
          <a:stretch>
            <a:fillRect/>
          </a:stretch>
        </p:blipFill>
        <p:spPr>
          <a:xfrm>
            <a:off x="4936714" y="377691"/>
            <a:ext cx="7014967" cy="4300156"/>
          </a:xfrm>
          <a:prstGeom prst="rect">
            <a:avLst/>
          </a:prstGeom>
          <a:effectLst>
            <a:outerShdw blurRad="50800" dist="38100" dir="5400000" algn="t" rotWithShape="0">
              <a:prstClr val="black">
                <a:alpha val="43000"/>
              </a:prstClr>
            </a:outerShdw>
          </a:effectLst>
        </p:spPr>
      </p:pic>
      <p:sp>
        <p:nvSpPr>
          <p:cNvPr id="15" name="Content Placeholder 14">
            <a:extLst>
              <a:ext uri="{FF2B5EF4-FFF2-40B4-BE49-F238E27FC236}">
                <a16:creationId xmlns:a16="http://schemas.microsoft.com/office/drawing/2014/main" id="{D8C4C43D-A14F-8C1C-F078-21E39290BDB6}"/>
              </a:ext>
            </a:extLst>
          </p:cNvPr>
          <p:cNvSpPr>
            <a:spLocks noGrp="1"/>
          </p:cNvSpPr>
          <p:nvPr>
            <p:ph idx="1"/>
          </p:nvPr>
        </p:nvSpPr>
        <p:spPr>
          <a:xfrm>
            <a:off x="2382979" y="5994778"/>
            <a:ext cx="45719" cy="485531"/>
          </a:xfrm>
        </p:spPr>
        <p:txBody>
          <a:bodyPr>
            <a:normAutofit/>
          </a:bodyPr>
          <a:lstStyle/>
          <a:p>
            <a:endParaRPr lang="en-US" sz="1800" dirty="0"/>
          </a:p>
        </p:txBody>
      </p:sp>
    </p:spTree>
    <p:extLst>
      <p:ext uri="{BB962C8B-B14F-4D97-AF65-F5344CB8AC3E}">
        <p14:creationId xmlns:p14="http://schemas.microsoft.com/office/powerpoint/2010/main" val="297594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D936B0-C331-FE40-C21B-351F1FC7CAFF}"/>
              </a:ext>
            </a:extLst>
          </p:cNvPr>
          <p:cNvSpPr>
            <a:spLocks noGrp="1"/>
          </p:cNvSpPr>
          <p:nvPr>
            <p:ph type="title"/>
          </p:nvPr>
        </p:nvSpPr>
        <p:spPr>
          <a:xfrm>
            <a:off x="635459" y="4990443"/>
            <a:ext cx="9164206" cy="831400"/>
          </a:xfrm>
        </p:spPr>
        <p:txBody>
          <a:bodyPr>
            <a:normAutofit/>
          </a:bodyPr>
          <a:lstStyle/>
          <a:p>
            <a:r>
              <a:rPr lang="tr-TR" sz="4000" dirty="0"/>
              <a:t>Categorization Of </a:t>
            </a:r>
            <a:r>
              <a:rPr lang="tr-TR" sz="4000" dirty="0" err="1"/>
              <a:t>The</a:t>
            </a:r>
            <a:r>
              <a:rPr lang="tr-TR" sz="4000" dirty="0"/>
              <a:t> </a:t>
            </a:r>
            <a:r>
              <a:rPr lang="tr-TR" sz="4000" dirty="0" err="1"/>
              <a:t>Videos</a:t>
            </a:r>
            <a:r>
              <a:rPr lang="tr-TR" sz="4000" dirty="0"/>
              <a:t>/ 2</a:t>
            </a:r>
          </a:p>
        </p:txBody>
      </p:sp>
      <p:pic>
        <p:nvPicPr>
          <p:cNvPr id="7" name="Resim 6">
            <a:extLst>
              <a:ext uri="{FF2B5EF4-FFF2-40B4-BE49-F238E27FC236}">
                <a16:creationId xmlns:a16="http://schemas.microsoft.com/office/drawing/2014/main" id="{B27AEA47-A192-B43A-042C-30854F942FAF}"/>
              </a:ext>
            </a:extLst>
          </p:cNvPr>
          <p:cNvPicPr>
            <a:picLocks noChangeAspect="1"/>
          </p:cNvPicPr>
          <p:nvPr/>
        </p:nvPicPr>
        <p:blipFill>
          <a:blip r:embed="rId3"/>
          <a:stretch>
            <a:fillRect/>
          </a:stretch>
        </p:blipFill>
        <p:spPr>
          <a:xfrm>
            <a:off x="635459" y="609600"/>
            <a:ext cx="4206087" cy="4246880"/>
          </a:xfrm>
          <a:prstGeom prst="rect">
            <a:avLst/>
          </a:prstGeom>
          <a:effectLst>
            <a:outerShdw blurRad="50800" dist="38100" dir="5400000" algn="t" rotWithShape="0">
              <a:prstClr val="black">
                <a:alpha val="43000"/>
              </a:prstClr>
            </a:outerShdw>
          </a:effectLst>
        </p:spPr>
      </p:pic>
      <p:pic>
        <p:nvPicPr>
          <p:cNvPr id="5" name="İçerik Yer Tutucusu 4">
            <a:extLst>
              <a:ext uri="{FF2B5EF4-FFF2-40B4-BE49-F238E27FC236}">
                <a16:creationId xmlns:a16="http://schemas.microsoft.com/office/drawing/2014/main" id="{E4F34C9F-F7B0-AE16-FA41-888FEC9969AE}"/>
              </a:ext>
            </a:extLst>
          </p:cNvPr>
          <p:cNvPicPr>
            <a:picLocks noChangeAspect="1"/>
          </p:cNvPicPr>
          <p:nvPr/>
        </p:nvPicPr>
        <p:blipFill>
          <a:blip r:embed="rId4"/>
          <a:stretch>
            <a:fillRect/>
          </a:stretch>
        </p:blipFill>
        <p:spPr>
          <a:xfrm>
            <a:off x="5150074" y="609600"/>
            <a:ext cx="6586307" cy="4246879"/>
          </a:xfrm>
          <a:prstGeom prst="rect">
            <a:avLst/>
          </a:prstGeom>
          <a:effectLst>
            <a:outerShdw blurRad="50800" dist="38100" dir="5400000" algn="t" rotWithShape="0">
              <a:prstClr val="black">
                <a:alpha val="43000"/>
              </a:prstClr>
            </a:outerShdw>
          </a:effectLst>
        </p:spPr>
      </p:pic>
      <p:sp>
        <p:nvSpPr>
          <p:cNvPr id="11" name="Content Placeholder 10">
            <a:extLst>
              <a:ext uri="{FF2B5EF4-FFF2-40B4-BE49-F238E27FC236}">
                <a16:creationId xmlns:a16="http://schemas.microsoft.com/office/drawing/2014/main" id="{271A482E-34FF-9A5F-6406-961904C02348}"/>
              </a:ext>
            </a:extLst>
          </p:cNvPr>
          <p:cNvSpPr>
            <a:spLocks noGrp="1"/>
          </p:cNvSpPr>
          <p:nvPr>
            <p:ph idx="1"/>
          </p:nvPr>
        </p:nvSpPr>
        <p:spPr>
          <a:xfrm>
            <a:off x="10271760" y="5541070"/>
            <a:ext cx="1630948" cy="831400"/>
          </a:xfrm>
        </p:spPr>
        <p:txBody>
          <a:bodyPr>
            <a:normAutofit/>
          </a:bodyPr>
          <a:lstStyle/>
          <a:p>
            <a:endParaRPr lang="en-US" sz="1800" dirty="0"/>
          </a:p>
        </p:txBody>
      </p:sp>
    </p:spTree>
    <p:extLst>
      <p:ext uri="{BB962C8B-B14F-4D97-AF65-F5344CB8AC3E}">
        <p14:creationId xmlns:p14="http://schemas.microsoft.com/office/powerpoint/2010/main" val="263070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07FD54-C804-58DB-5FCC-9371D38F0407}"/>
              </a:ext>
            </a:extLst>
          </p:cNvPr>
          <p:cNvSpPr>
            <a:spLocks noGrp="1"/>
          </p:cNvSpPr>
          <p:nvPr>
            <p:ph type="title"/>
          </p:nvPr>
        </p:nvSpPr>
        <p:spPr>
          <a:xfrm>
            <a:off x="559258" y="4908114"/>
            <a:ext cx="9164206" cy="831400"/>
          </a:xfrm>
        </p:spPr>
        <p:txBody>
          <a:bodyPr>
            <a:normAutofit/>
          </a:bodyPr>
          <a:lstStyle/>
          <a:p>
            <a:r>
              <a:rPr lang="tr-TR" sz="4000" dirty="0"/>
              <a:t>Categorization Of </a:t>
            </a:r>
            <a:r>
              <a:rPr lang="tr-TR" sz="4000" dirty="0" err="1"/>
              <a:t>The</a:t>
            </a:r>
            <a:r>
              <a:rPr lang="tr-TR" sz="4000" dirty="0"/>
              <a:t> </a:t>
            </a:r>
            <a:r>
              <a:rPr lang="tr-TR" sz="4000" dirty="0" err="1"/>
              <a:t>Videos</a:t>
            </a:r>
            <a:r>
              <a:rPr lang="tr-TR" sz="4000" dirty="0"/>
              <a:t>/ 3</a:t>
            </a:r>
          </a:p>
        </p:txBody>
      </p:sp>
      <p:pic>
        <p:nvPicPr>
          <p:cNvPr id="7" name="Resim 6">
            <a:extLst>
              <a:ext uri="{FF2B5EF4-FFF2-40B4-BE49-F238E27FC236}">
                <a16:creationId xmlns:a16="http://schemas.microsoft.com/office/drawing/2014/main" id="{347A4AAB-9639-5DAC-5989-A6AA5A639B8A}"/>
              </a:ext>
            </a:extLst>
          </p:cNvPr>
          <p:cNvPicPr>
            <a:picLocks noChangeAspect="1"/>
          </p:cNvPicPr>
          <p:nvPr/>
        </p:nvPicPr>
        <p:blipFill>
          <a:blip r:embed="rId3"/>
          <a:stretch>
            <a:fillRect/>
          </a:stretch>
        </p:blipFill>
        <p:spPr>
          <a:xfrm>
            <a:off x="812800" y="640080"/>
            <a:ext cx="4003039" cy="3850640"/>
          </a:xfrm>
          <a:prstGeom prst="rect">
            <a:avLst/>
          </a:prstGeom>
          <a:effectLst>
            <a:outerShdw blurRad="50800" dist="38100" dir="5400000" algn="t" rotWithShape="0">
              <a:prstClr val="black">
                <a:alpha val="43000"/>
              </a:prstClr>
            </a:outerShdw>
          </a:effectLst>
        </p:spPr>
      </p:pic>
      <p:pic>
        <p:nvPicPr>
          <p:cNvPr id="5" name="İçerik Yer Tutucusu 4">
            <a:extLst>
              <a:ext uri="{FF2B5EF4-FFF2-40B4-BE49-F238E27FC236}">
                <a16:creationId xmlns:a16="http://schemas.microsoft.com/office/drawing/2014/main" id="{B08D7263-5EE4-35B4-691F-E24035B5175A}"/>
              </a:ext>
            </a:extLst>
          </p:cNvPr>
          <p:cNvPicPr>
            <a:picLocks noChangeAspect="1"/>
          </p:cNvPicPr>
          <p:nvPr/>
        </p:nvPicPr>
        <p:blipFill>
          <a:blip r:embed="rId4"/>
          <a:stretch>
            <a:fillRect/>
          </a:stretch>
        </p:blipFill>
        <p:spPr>
          <a:xfrm>
            <a:off x="5383754" y="640080"/>
            <a:ext cx="6432326" cy="3850640"/>
          </a:xfrm>
          <a:prstGeom prst="rect">
            <a:avLst/>
          </a:prstGeom>
          <a:effectLst>
            <a:outerShdw blurRad="50800" dist="38100" dir="5400000" algn="t" rotWithShape="0">
              <a:prstClr val="black">
                <a:alpha val="43000"/>
              </a:prstClr>
            </a:outerShdw>
          </a:effectLst>
        </p:spPr>
      </p:pic>
      <p:sp>
        <p:nvSpPr>
          <p:cNvPr id="11" name="Content Placeholder 10">
            <a:extLst>
              <a:ext uri="{FF2B5EF4-FFF2-40B4-BE49-F238E27FC236}">
                <a16:creationId xmlns:a16="http://schemas.microsoft.com/office/drawing/2014/main" id="{CF97B632-EBAD-797D-207C-1D4F5A5A0C62}"/>
              </a:ext>
            </a:extLst>
          </p:cNvPr>
          <p:cNvSpPr>
            <a:spLocks noGrp="1"/>
          </p:cNvSpPr>
          <p:nvPr>
            <p:ph idx="1"/>
          </p:nvPr>
        </p:nvSpPr>
        <p:spPr>
          <a:xfrm>
            <a:off x="635459" y="6238240"/>
            <a:ext cx="45719" cy="242069"/>
          </a:xfrm>
        </p:spPr>
        <p:txBody>
          <a:bodyPr>
            <a:normAutofit fontScale="62500" lnSpcReduction="20000"/>
          </a:bodyPr>
          <a:lstStyle/>
          <a:p>
            <a:endParaRPr lang="en-US" sz="1800" dirty="0"/>
          </a:p>
        </p:txBody>
      </p:sp>
    </p:spTree>
    <p:extLst>
      <p:ext uri="{BB962C8B-B14F-4D97-AF65-F5344CB8AC3E}">
        <p14:creationId xmlns:p14="http://schemas.microsoft.com/office/powerpoint/2010/main" val="222215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21CAD-6C75-5E24-0450-E9A50C47D425}"/>
              </a:ext>
            </a:extLst>
          </p:cNvPr>
          <p:cNvSpPr>
            <a:spLocks noGrp="1"/>
          </p:cNvSpPr>
          <p:nvPr>
            <p:ph type="title"/>
          </p:nvPr>
        </p:nvSpPr>
        <p:spPr>
          <a:xfrm>
            <a:off x="646112" y="4751189"/>
            <a:ext cx="9164206" cy="831400"/>
          </a:xfrm>
        </p:spPr>
        <p:txBody>
          <a:bodyPr>
            <a:normAutofit/>
          </a:bodyPr>
          <a:lstStyle/>
          <a:p>
            <a:r>
              <a:rPr lang="tr-TR" sz="4000" dirty="0"/>
              <a:t>Categorization Of </a:t>
            </a:r>
            <a:r>
              <a:rPr lang="tr-TR" sz="4000" dirty="0" err="1"/>
              <a:t>The</a:t>
            </a:r>
            <a:r>
              <a:rPr lang="tr-TR" sz="4000" dirty="0"/>
              <a:t> </a:t>
            </a:r>
            <a:r>
              <a:rPr lang="tr-TR" sz="4000" dirty="0" err="1"/>
              <a:t>Videos</a:t>
            </a:r>
            <a:r>
              <a:rPr lang="tr-TR" sz="4000" dirty="0"/>
              <a:t>/ 4</a:t>
            </a:r>
          </a:p>
        </p:txBody>
      </p:sp>
      <p:pic>
        <p:nvPicPr>
          <p:cNvPr id="7" name="Resim 6">
            <a:extLst>
              <a:ext uri="{FF2B5EF4-FFF2-40B4-BE49-F238E27FC236}">
                <a16:creationId xmlns:a16="http://schemas.microsoft.com/office/drawing/2014/main" id="{4A509DCA-D56F-4CE8-FE32-D9CAD7B61D86}"/>
              </a:ext>
            </a:extLst>
          </p:cNvPr>
          <p:cNvPicPr>
            <a:picLocks noChangeAspect="1"/>
          </p:cNvPicPr>
          <p:nvPr/>
        </p:nvPicPr>
        <p:blipFill>
          <a:blip r:embed="rId3"/>
          <a:stretch>
            <a:fillRect/>
          </a:stretch>
        </p:blipFill>
        <p:spPr>
          <a:xfrm>
            <a:off x="646112" y="640080"/>
            <a:ext cx="4180526" cy="3891280"/>
          </a:xfrm>
          <a:prstGeom prst="rect">
            <a:avLst/>
          </a:prstGeom>
          <a:effectLst>
            <a:outerShdw blurRad="50800" dist="38100" dir="5400000" algn="t" rotWithShape="0">
              <a:prstClr val="black">
                <a:alpha val="43000"/>
              </a:prstClr>
            </a:outerShdw>
          </a:effectLst>
        </p:spPr>
      </p:pic>
      <p:pic>
        <p:nvPicPr>
          <p:cNvPr id="5" name="İçerik Yer Tutucusu 4">
            <a:extLst>
              <a:ext uri="{FF2B5EF4-FFF2-40B4-BE49-F238E27FC236}">
                <a16:creationId xmlns:a16="http://schemas.microsoft.com/office/drawing/2014/main" id="{A53B62E6-6540-59F4-6CB7-66FA1AC41916}"/>
              </a:ext>
            </a:extLst>
          </p:cNvPr>
          <p:cNvPicPr>
            <a:picLocks noChangeAspect="1"/>
          </p:cNvPicPr>
          <p:nvPr/>
        </p:nvPicPr>
        <p:blipFill>
          <a:blip r:embed="rId4"/>
          <a:stretch>
            <a:fillRect/>
          </a:stretch>
        </p:blipFill>
        <p:spPr>
          <a:xfrm>
            <a:off x="5383754" y="640080"/>
            <a:ext cx="6412006" cy="3891279"/>
          </a:xfrm>
          <a:prstGeom prst="rect">
            <a:avLst/>
          </a:prstGeom>
          <a:effectLst>
            <a:outerShdw blurRad="50800" dist="38100" dir="5400000" algn="t" rotWithShape="0">
              <a:prstClr val="black">
                <a:alpha val="43000"/>
              </a:prstClr>
            </a:outerShdw>
          </a:effectLst>
        </p:spPr>
      </p:pic>
      <p:sp>
        <p:nvSpPr>
          <p:cNvPr id="11" name="Content Placeholder 10">
            <a:extLst>
              <a:ext uri="{FF2B5EF4-FFF2-40B4-BE49-F238E27FC236}">
                <a16:creationId xmlns:a16="http://schemas.microsoft.com/office/drawing/2014/main" id="{E0975ADF-1225-B32F-9C11-C8FB57B8B20D}"/>
              </a:ext>
            </a:extLst>
          </p:cNvPr>
          <p:cNvSpPr>
            <a:spLocks noGrp="1"/>
          </p:cNvSpPr>
          <p:nvPr>
            <p:ph idx="1"/>
          </p:nvPr>
        </p:nvSpPr>
        <p:spPr>
          <a:xfrm>
            <a:off x="870838" y="6217920"/>
            <a:ext cx="9164206" cy="168408"/>
          </a:xfrm>
        </p:spPr>
        <p:txBody>
          <a:bodyPr>
            <a:normAutofit fontScale="32500" lnSpcReduction="20000"/>
          </a:bodyPr>
          <a:lstStyle/>
          <a:p>
            <a:endParaRPr lang="en-US" sz="1800"/>
          </a:p>
        </p:txBody>
      </p:sp>
    </p:spTree>
    <p:extLst>
      <p:ext uri="{BB962C8B-B14F-4D97-AF65-F5344CB8AC3E}">
        <p14:creationId xmlns:p14="http://schemas.microsoft.com/office/powerpoint/2010/main" val="602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503D79-12B0-0072-93D1-BCFDEDF3BB4E}"/>
              </a:ext>
            </a:extLst>
          </p:cNvPr>
          <p:cNvSpPr>
            <a:spLocks noGrp="1"/>
          </p:cNvSpPr>
          <p:nvPr>
            <p:ph type="title"/>
          </p:nvPr>
        </p:nvSpPr>
        <p:spPr/>
        <p:txBody>
          <a:bodyPr/>
          <a:lstStyle/>
          <a:p>
            <a:r>
              <a:rPr lang="tr-TR" dirty="0" err="1"/>
              <a:t>Exam</a:t>
            </a:r>
            <a:r>
              <a:rPr lang="tr-TR" dirty="0"/>
              <a:t> </a:t>
            </a:r>
            <a:r>
              <a:rPr lang="tr-TR" dirty="0" err="1"/>
              <a:t>Dates</a:t>
            </a:r>
            <a:r>
              <a:rPr lang="tr-TR" dirty="0"/>
              <a:t> </a:t>
            </a:r>
            <a:r>
              <a:rPr lang="tr-TR" dirty="0" err="1"/>
              <a:t>and</a:t>
            </a:r>
            <a:r>
              <a:rPr lang="tr-TR" dirty="0"/>
              <a:t> how I </a:t>
            </a:r>
            <a:r>
              <a:rPr lang="tr-TR" dirty="0" err="1"/>
              <a:t>decided</a:t>
            </a:r>
            <a:r>
              <a:rPr lang="tr-TR" dirty="0"/>
              <a:t> </a:t>
            </a:r>
            <a:r>
              <a:rPr lang="tr-TR" dirty="0" err="1"/>
              <a:t>the</a:t>
            </a:r>
            <a:r>
              <a:rPr lang="tr-TR" dirty="0"/>
              <a:t> </a:t>
            </a:r>
            <a:r>
              <a:rPr lang="tr-TR" dirty="0" err="1"/>
              <a:t>length</a:t>
            </a:r>
            <a:r>
              <a:rPr lang="tr-TR" dirty="0"/>
              <a:t> of </a:t>
            </a:r>
            <a:r>
              <a:rPr lang="tr-TR" dirty="0" err="1"/>
              <a:t>the</a:t>
            </a:r>
            <a:r>
              <a:rPr lang="tr-TR" dirty="0"/>
              <a:t> </a:t>
            </a:r>
            <a:r>
              <a:rPr lang="tr-TR" dirty="0" err="1"/>
              <a:t>exam</a:t>
            </a:r>
            <a:r>
              <a:rPr lang="tr-TR" dirty="0"/>
              <a:t> </a:t>
            </a:r>
            <a:r>
              <a:rPr lang="tr-TR" dirty="0" err="1"/>
              <a:t>periods</a:t>
            </a:r>
            <a:r>
              <a:rPr lang="tr-TR" dirty="0"/>
              <a:t>.</a:t>
            </a:r>
          </a:p>
        </p:txBody>
      </p:sp>
      <p:pic>
        <p:nvPicPr>
          <p:cNvPr id="5" name="İçerik Yer Tutucusu 4">
            <a:extLst>
              <a:ext uri="{FF2B5EF4-FFF2-40B4-BE49-F238E27FC236}">
                <a16:creationId xmlns:a16="http://schemas.microsoft.com/office/drawing/2014/main" id="{504D4E28-6219-D202-C303-1CB04C6A7C14}"/>
              </a:ext>
            </a:extLst>
          </p:cNvPr>
          <p:cNvPicPr>
            <a:picLocks noGrp="1" noChangeAspect="1"/>
          </p:cNvPicPr>
          <p:nvPr>
            <p:ph idx="1"/>
          </p:nvPr>
        </p:nvPicPr>
        <p:blipFill>
          <a:blip r:embed="rId2"/>
          <a:stretch>
            <a:fillRect/>
          </a:stretch>
        </p:blipFill>
        <p:spPr>
          <a:xfrm>
            <a:off x="579121" y="2551837"/>
            <a:ext cx="3983405" cy="3002280"/>
          </a:xfrm>
        </p:spPr>
      </p:pic>
      <p:sp>
        <p:nvSpPr>
          <p:cNvPr id="6" name="Metin kutusu 5">
            <a:extLst>
              <a:ext uri="{FF2B5EF4-FFF2-40B4-BE49-F238E27FC236}">
                <a16:creationId xmlns:a16="http://schemas.microsoft.com/office/drawing/2014/main" id="{94423F10-8134-C13B-FB5E-8565E304DAD0}"/>
              </a:ext>
            </a:extLst>
          </p:cNvPr>
          <p:cNvSpPr txBox="1"/>
          <p:nvPr/>
        </p:nvSpPr>
        <p:spPr>
          <a:xfrm>
            <a:off x="5002106" y="2551837"/>
            <a:ext cx="6610773" cy="2862322"/>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 </a:t>
            </a:r>
            <a:r>
              <a:rPr lang="en-US" b="0" dirty="0">
                <a:effectLst/>
              </a:rPr>
              <a:t>To compare the categorization of the videos </a:t>
            </a:r>
            <a:r>
              <a:rPr lang="tr-TR" dirty="0"/>
              <a:t>at </a:t>
            </a:r>
            <a:r>
              <a:rPr lang="en-US" b="0" dirty="0">
                <a:effectLst/>
              </a:rPr>
              <a:t>the exam </a:t>
            </a:r>
            <a:r>
              <a:rPr lang="tr-TR" b="0" dirty="0" err="1">
                <a:effectLst/>
              </a:rPr>
              <a:t>periods</a:t>
            </a:r>
            <a:r>
              <a:rPr lang="tr-TR" b="0" dirty="0">
                <a:effectLst/>
              </a:rPr>
              <a:t>.</a:t>
            </a:r>
            <a:r>
              <a:rPr lang="en-US" b="0" dirty="0">
                <a:effectLst/>
              </a:rPr>
              <a:t> </a:t>
            </a:r>
            <a:r>
              <a:rPr lang="tr-TR" b="0" dirty="0">
                <a:effectLst/>
              </a:rPr>
              <a:t>I</a:t>
            </a:r>
            <a:r>
              <a:rPr lang="en-US" b="0" dirty="0">
                <a:effectLst/>
              </a:rPr>
              <a:t> used the data from 1 and 2 days before the exam to gather more accurate data (Almost everyone studies more when there are 1-2 days left for the exam)</a:t>
            </a:r>
            <a:r>
              <a:rPr lang="tr-TR" b="0" dirty="0">
                <a:effectLst/>
              </a:rPr>
              <a:t> </a:t>
            </a:r>
            <a:r>
              <a:rPr lang="en-US" b="0" dirty="0">
                <a:effectLst/>
              </a:rPr>
              <a:t>so</a:t>
            </a:r>
            <a:r>
              <a:rPr lang="tr-TR" b="0" dirty="0">
                <a:effectLst/>
              </a:rPr>
              <a:t>,</a:t>
            </a:r>
            <a:r>
              <a:rPr lang="en-US" b="0" dirty="0">
                <a:effectLst/>
              </a:rPr>
              <a:t> it makes sense. </a:t>
            </a:r>
            <a:endParaRPr lang="tr-TR" b="0" dirty="0">
              <a:effectLst/>
            </a:endParaRPr>
          </a:p>
          <a:p>
            <a:endParaRPr lang="tr-TR" dirty="0"/>
          </a:p>
          <a:p>
            <a:endParaRPr lang="tr-TR" b="0" dirty="0">
              <a:effectLst/>
            </a:endParaRPr>
          </a:p>
          <a:p>
            <a:r>
              <a:rPr lang="tr-TR" dirty="0" err="1"/>
              <a:t>In</a:t>
            </a:r>
            <a:r>
              <a:rPr lang="tr-TR" dirty="0"/>
              <a:t> </a:t>
            </a:r>
            <a:r>
              <a:rPr lang="tr-TR" dirty="0" err="1"/>
              <a:t>the</a:t>
            </a:r>
            <a:r>
              <a:rPr lang="tr-TR" dirty="0"/>
              <a:t> </a:t>
            </a:r>
            <a:r>
              <a:rPr lang="tr-TR" dirty="0" err="1"/>
              <a:t>next</a:t>
            </a:r>
            <a:r>
              <a:rPr lang="tr-TR" dirty="0"/>
              <a:t> step of </a:t>
            </a:r>
            <a:r>
              <a:rPr lang="tr-TR" dirty="0" err="1"/>
              <a:t>the</a:t>
            </a:r>
            <a:r>
              <a:rPr lang="tr-TR" dirty="0"/>
              <a:t> Project i </a:t>
            </a:r>
            <a:r>
              <a:rPr lang="tr-TR" dirty="0" err="1"/>
              <a:t>build</a:t>
            </a:r>
            <a:r>
              <a:rPr lang="tr-TR" dirty="0"/>
              <a:t> </a:t>
            </a:r>
            <a:r>
              <a:rPr lang="tr-TR" dirty="0" err="1"/>
              <a:t>new</a:t>
            </a:r>
            <a:r>
              <a:rPr lang="tr-TR" dirty="0"/>
              <a:t> </a:t>
            </a:r>
            <a:r>
              <a:rPr lang="tr-TR" dirty="0" err="1"/>
              <a:t>graphs</a:t>
            </a:r>
            <a:r>
              <a:rPr lang="tr-TR" dirty="0"/>
              <a:t> </a:t>
            </a:r>
            <a:r>
              <a:rPr lang="tr-TR" dirty="0" err="1"/>
              <a:t>about</a:t>
            </a:r>
            <a:r>
              <a:rPr lang="tr-TR" dirty="0"/>
              <a:t> </a:t>
            </a:r>
            <a:r>
              <a:rPr lang="tr-TR" dirty="0" err="1"/>
              <a:t>the</a:t>
            </a:r>
            <a:r>
              <a:rPr lang="tr-TR" dirty="0"/>
              <a:t> </a:t>
            </a:r>
            <a:r>
              <a:rPr lang="tr-TR" dirty="0" err="1"/>
              <a:t>categorization</a:t>
            </a:r>
            <a:r>
              <a:rPr lang="tr-TR" dirty="0"/>
              <a:t> of </a:t>
            </a:r>
            <a:r>
              <a:rPr lang="tr-TR" dirty="0" err="1"/>
              <a:t>the</a:t>
            </a:r>
            <a:r>
              <a:rPr lang="tr-TR" dirty="0"/>
              <a:t> </a:t>
            </a:r>
            <a:r>
              <a:rPr lang="tr-TR" dirty="0" err="1"/>
              <a:t>videos</a:t>
            </a:r>
            <a:r>
              <a:rPr lang="tr-TR" dirty="0"/>
              <a:t> on </a:t>
            </a:r>
            <a:r>
              <a:rPr lang="tr-TR" dirty="0" err="1"/>
              <a:t>the</a:t>
            </a:r>
            <a:r>
              <a:rPr lang="tr-TR" dirty="0"/>
              <a:t> </a:t>
            </a:r>
            <a:r>
              <a:rPr lang="tr-TR" dirty="0" err="1"/>
              <a:t>exam</a:t>
            </a:r>
            <a:r>
              <a:rPr lang="tr-TR" dirty="0"/>
              <a:t> </a:t>
            </a:r>
            <a:r>
              <a:rPr lang="tr-TR" dirty="0" err="1"/>
              <a:t>times</a:t>
            </a:r>
            <a:r>
              <a:rPr lang="tr-TR" dirty="0"/>
              <a:t>.</a:t>
            </a:r>
            <a:endParaRPr lang="en-US" b="0" dirty="0">
              <a:effectLst/>
            </a:endParaRPr>
          </a:p>
          <a:p>
            <a:endParaRPr lang="tr-TR" dirty="0"/>
          </a:p>
        </p:txBody>
      </p:sp>
    </p:spTree>
    <p:extLst>
      <p:ext uri="{BB962C8B-B14F-4D97-AF65-F5344CB8AC3E}">
        <p14:creationId xmlns:p14="http://schemas.microsoft.com/office/powerpoint/2010/main" val="124070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63B08-D3CB-75EC-33A0-BE9B6D1CEC96}"/>
              </a:ext>
            </a:extLst>
          </p:cNvPr>
          <p:cNvSpPr>
            <a:spLocks noGrp="1"/>
          </p:cNvSpPr>
          <p:nvPr>
            <p:ph type="title"/>
          </p:nvPr>
        </p:nvSpPr>
        <p:spPr/>
        <p:txBody>
          <a:bodyPr/>
          <a:lstStyle/>
          <a:p>
            <a:endParaRPr lang="tr-TR" dirty="0"/>
          </a:p>
        </p:txBody>
      </p:sp>
      <p:pic>
        <p:nvPicPr>
          <p:cNvPr id="5" name="İçerik Yer Tutucusu 4">
            <a:extLst>
              <a:ext uri="{FF2B5EF4-FFF2-40B4-BE49-F238E27FC236}">
                <a16:creationId xmlns:a16="http://schemas.microsoft.com/office/drawing/2014/main" id="{49C4F2CE-0C2A-A611-6396-AC910C5E0121}"/>
              </a:ext>
            </a:extLst>
          </p:cNvPr>
          <p:cNvPicPr>
            <a:picLocks noGrp="1" noChangeAspect="1"/>
          </p:cNvPicPr>
          <p:nvPr>
            <p:ph idx="1"/>
          </p:nvPr>
        </p:nvPicPr>
        <p:blipFill>
          <a:blip r:embed="rId2"/>
          <a:stretch>
            <a:fillRect/>
          </a:stretch>
        </p:blipFill>
        <p:spPr>
          <a:xfrm>
            <a:off x="1" y="0"/>
            <a:ext cx="12192000" cy="6858000"/>
          </a:xfrm>
        </p:spPr>
      </p:pic>
    </p:spTree>
    <p:extLst>
      <p:ext uri="{BB962C8B-B14F-4D97-AF65-F5344CB8AC3E}">
        <p14:creationId xmlns:p14="http://schemas.microsoft.com/office/powerpoint/2010/main" val="11990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30254A-2F17-C814-E4BF-CA768D9B72BD}"/>
              </a:ext>
            </a:extLst>
          </p:cNvPr>
          <p:cNvSpPr>
            <a:spLocks noGrp="1"/>
          </p:cNvSpPr>
          <p:nvPr>
            <p:ph type="title"/>
          </p:nvPr>
        </p:nvSpPr>
        <p:spPr/>
        <p:txBody>
          <a:bodyPr/>
          <a:lstStyle/>
          <a:p>
            <a:r>
              <a:rPr lang="tr-TR" dirty="0" err="1"/>
              <a:t>Findings</a:t>
            </a:r>
            <a:r>
              <a:rPr lang="tr-TR" dirty="0"/>
              <a:t> </a:t>
            </a:r>
            <a:r>
              <a:rPr lang="tr-TR" dirty="0" err="1"/>
              <a:t>and</a:t>
            </a:r>
            <a:r>
              <a:rPr lang="tr-TR" dirty="0"/>
              <a:t> </a:t>
            </a:r>
            <a:r>
              <a:rPr lang="tr-TR" dirty="0" err="1"/>
              <a:t>Result</a:t>
            </a:r>
            <a:r>
              <a:rPr lang="tr-TR" dirty="0"/>
              <a:t> </a:t>
            </a:r>
            <a:r>
              <a:rPr lang="tr-TR" dirty="0" err="1"/>
              <a:t>Part</a:t>
            </a:r>
            <a:endParaRPr lang="tr-TR" dirty="0"/>
          </a:p>
        </p:txBody>
      </p:sp>
      <p:sp>
        <p:nvSpPr>
          <p:cNvPr id="3" name="İçerik Yer Tutucusu 2">
            <a:extLst>
              <a:ext uri="{FF2B5EF4-FFF2-40B4-BE49-F238E27FC236}">
                <a16:creationId xmlns:a16="http://schemas.microsoft.com/office/drawing/2014/main" id="{A1E6B68D-9EDB-9153-B29D-53AA484357E8}"/>
              </a:ext>
            </a:extLst>
          </p:cNvPr>
          <p:cNvSpPr>
            <a:spLocks noGrp="1"/>
          </p:cNvSpPr>
          <p:nvPr>
            <p:ph idx="1"/>
          </p:nvPr>
        </p:nvSpPr>
        <p:spPr/>
        <p:txBody>
          <a:bodyPr/>
          <a:lstStyle/>
          <a:p>
            <a:r>
              <a:rPr lang="tr-TR" dirty="0" err="1"/>
              <a:t>After</a:t>
            </a:r>
            <a:r>
              <a:rPr lang="tr-TR" dirty="0"/>
              <a:t> </a:t>
            </a:r>
            <a:r>
              <a:rPr lang="tr-TR" dirty="0" err="1"/>
              <a:t>all</a:t>
            </a:r>
            <a:r>
              <a:rPr lang="tr-TR" dirty="0"/>
              <a:t> </a:t>
            </a:r>
            <a:r>
              <a:rPr lang="tr-TR" dirty="0" err="1"/>
              <a:t>the</a:t>
            </a:r>
            <a:r>
              <a:rPr lang="tr-TR" dirty="0"/>
              <a:t> </a:t>
            </a:r>
            <a:r>
              <a:rPr lang="tr-TR" dirty="0" err="1"/>
              <a:t>data’s</a:t>
            </a:r>
            <a:r>
              <a:rPr lang="tr-TR" dirty="0"/>
              <a:t> </a:t>
            </a:r>
            <a:r>
              <a:rPr lang="tr-TR" dirty="0" err="1"/>
              <a:t>and</a:t>
            </a:r>
            <a:r>
              <a:rPr lang="tr-TR" dirty="0"/>
              <a:t> </a:t>
            </a:r>
            <a:r>
              <a:rPr lang="tr-TR" dirty="0" err="1"/>
              <a:t>graphs</a:t>
            </a:r>
            <a:r>
              <a:rPr lang="tr-TR" dirty="0"/>
              <a:t> I</a:t>
            </a:r>
            <a:r>
              <a:rPr lang="en-US" dirty="0"/>
              <a:t> wanted to conduct a hypothesis test to determine whether the changes in video categories and the number of videos watched are related to exam periods, aiming to reach a concrete conclusion.</a:t>
            </a:r>
            <a:endParaRPr lang="tr-TR" dirty="0"/>
          </a:p>
        </p:txBody>
      </p:sp>
      <p:pic>
        <p:nvPicPr>
          <p:cNvPr id="5" name="Resim 4">
            <a:extLst>
              <a:ext uri="{FF2B5EF4-FFF2-40B4-BE49-F238E27FC236}">
                <a16:creationId xmlns:a16="http://schemas.microsoft.com/office/drawing/2014/main" id="{67CF1FB5-6258-571D-EF3E-44BC0FC136F6}"/>
              </a:ext>
            </a:extLst>
          </p:cNvPr>
          <p:cNvPicPr>
            <a:picLocks noChangeAspect="1"/>
          </p:cNvPicPr>
          <p:nvPr/>
        </p:nvPicPr>
        <p:blipFill>
          <a:blip r:embed="rId2"/>
          <a:stretch>
            <a:fillRect/>
          </a:stretch>
        </p:blipFill>
        <p:spPr>
          <a:xfrm>
            <a:off x="1434753" y="3823929"/>
            <a:ext cx="8283658" cy="1286551"/>
          </a:xfrm>
          <a:prstGeom prst="rect">
            <a:avLst/>
          </a:prstGeom>
        </p:spPr>
      </p:pic>
    </p:spTree>
    <p:extLst>
      <p:ext uri="{BB962C8B-B14F-4D97-AF65-F5344CB8AC3E}">
        <p14:creationId xmlns:p14="http://schemas.microsoft.com/office/powerpoint/2010/main" val="170560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AD6C3-EF51-2A4F-5641-31B5B0207497}"/>
              </a:ext>
            </a:extLst>
          </p:cNvPr>
          <p:cNvSpPr>
            <a:spLocks noGrp="1"/>
          </p:cNvSpPr>
          <p:nvPr>
            <p:ph type="title"/>
          </p:nvPr>
        </p:nvSpPr>
        <p:spPr/>
        <p:txBody>
          <a:bodyPr/>
          <a:lstStyle/>
          <a:p>
            <a:r>
              <a:rPr lang="tr-TR" dirty="0" err="1"/>
              <a:t>Result</a:t>
            </a:r>
            <a:r>
              <a:rPr lang="tr-TR" dirty="0"/>
              <a:t> of </a:t>
            </a:r>
            <a:r>
              <a:rPr lang="tr-TR" dirty="0" err="1"/>
              <a:t>the</a:t>
            </a:r>
            <a:r>
              <a:rPr lang="tr-TR" dirty="0"/>
              <a:t> </a:t>
            </a:r>
            <a:r>
              <a:rPr lang="tr-TR" dirty="0" err="1"/>
              <a:t>Hyphothesis</a:t>
            </a:r>
            <a:r>
              <a:rPr lang="tr-TR" dirty="0"/>
              <a:t> Test</a:t>
            </a:r>
          </a:p>
        </p:txBody>
      </p:sp>
      <p:pic>
        <p:nvPicPr>
          <p:cNvPr id="5" name="İçerik Yer Tutucusu 4">
            <a:extLst>
              <a:ext uri="{FF2B5EF4-FFF2-40B4-BE49-F238E27FC236}">
                <a16:creationId xmlns:a16="http://schemas.microsoft.com/office/drawing/2014/main" id="{F4ECB5DB-1286-57AF-D8AE-234B32051475}"/>
              </a:ext>
            </a:extLst>
          </p:cNvPr>
          <p:cNvPicPr>
            <a:picLocks noGrp="1" noChangeAspect="1"/>
          </p:cNvPicPr>
          <p:nvPr>
            <p:ph idx="1"/>
          </p:nvPr>
        </p:nvPicPr>
        <p:blipFill>
          <a:blip r:embed="rId2"/>
          <a:stretch>
            <a:fillRect/>
          </a:stretch>
        </p:blipFill>
        <p:spPr>
          <a:xfrm>
            <a:off x="676591" y="1609408"/>
            <a:ext cx="10184449" cy="4653282"/>
          </a:xfrm>
        </p:spPr>
      </p:pic>
    </p:spTree>
    <p:extLst>
      <p:ext uri="{BB962C8B-B14F-4D97-AF65-F5344CB8AC3E}">
        <p14:creationId xmlns:p14="http://schemas.microsoft.com/office/powerpoint/2010/main" val="26771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908248-CDEC-5058-97C2-3B14E70C7DF5}"/>
              </a:ext>
            </a:extLst>
          </p:cNvPr>
          <p:cNvSpPr>
            <a:spLocks noGrp="1"/>
          </p:cNvSpPr>
          <p:nvPr>
            <p:ph type="title"/>
          </p:nvPr>
        </p:nvSpPr>
        <p:spPr/>
        <p:txBody>
          <a:bodyPr/>
          <a:lstStyle/>
          <a:p>
            <a:r>
              <a:rPr lang="tr-TR" dirty="0" err="1"/>
              <a:t>Motivation</a:t>
            </a:r>
            <a:r>
              <a:rPr lang="tr-TR" dirty="0"/>
              <a:t> of </a:t>
            </a:r>
            <a:r>
              <a:rPr lang="tr-TR" dirty="0" err="1"/>
              <a:t>The</a:t>
            </a:r>
            <a:r>
              <a:rPr lang="tr-TR" dirty="0"/>
              <a:t> Project </a:t>
            </a:r>
          </a:p>
        </p:txBody>
      </p:sp>
      <p:sp>
        <p:nvSpPr>
          <p:cNvPr id="3" name="İçerik Yer Tutucusu 2">
            <a:extLst>
              <a:ext uri="{FF2B5EF4-FFF2-40B4-BE49-F238E27FC236}">
                <a16:creationId xmlns:a16="http://schemas.microsoft.com/office/drawing/2014/main" id="{F077F789-0675-E09C-13C2-F92C643F7025}"/>
              </a:ext>
            </a:extLst>
          </p:cNvPr>
          <p:cNvSpPr>
            <a:spLocks noGrp="1"/>
          </p:cNvSpPr>
          <p:nvPr>
            <p:ph idx="1"/>
          </p:nvPr>
        </p:nvSpPr>
        <p:spPr>
          <a:xfrm>
            <a:off x="1103312" y="1595120"/>
            <a:ext cx="8946541" cy="4653279"/>
          </a:xfrm>
        </p:spPr>
        <p:txBody>
          <a:bodyPr>
            <a:normAutofit lnSpcReduction="10000"/>
          </a:bodyPr>
          <a:lstStyle/>
          <a:p>
            <a:pPr marL="0" indent="0">
              <a:buNone/>
            </a:pPr>
            <a:r>
              <a:rPr lang="en-US" dirty="0"/>
              <a:t>As someone who has been using YouTube since it was first introduced in our country, I wanted to choose YouTube data as the dataset for this project. In addition to countless types of content, YouTube also provides access to a vast amount of academic material. Personally, I enjoy watching many lecture videos and educational content on YouTube, and I find it quite beneficial. Besides that, of course, I also watch series, matches, and movies on the platform.</a:t>
            </a:r>
            <a:endParaRPr lang="tr-TR" dirty="0"/>
          </a:p>
          <a:p>
            <a:pPr marL="0" indent="0">
              <a:buNone/>
            </a:pPr>
            <a:r>
              <a:rPr lang="tr-TR" dirty="0"/>
              <a:t>As I </a:t>
            </a:r>
            <a:r>
              <a:rPr lang="tr-TR" dirty="0" err="1"/>
              <a:t>watched</a:t>
            </a:r>
            <a:r>
              <a:rPr lang="tr-TR" dirty="0"/>
              <a:t> a lot of </a:t>
            </a:r>
            <a:r>
              <a:rPr lang="tr-TR" dirty="0" err="1"/>
              <a:t>academic</a:t>
            </a:r>
            <a:r>
              <a:rPr lang="tr-TR" dirty="0"/>
              <a:t> </a:t>
            </a:r>
            <a:r>
              <a:rPr lang="tr-TR" dirty="0" err="1"/>
              <a:t>videos</a:t>
            </a:r>
            <a:r>
              <a:rPr lang="tr-TR" dirty="0"/>
              <a:t> </a:t>
            </a:r>
            <a:r>
              <a:rPr lang="tr-TR" dirty="0" err="1"/>
              <a:t>to</a:t>
            </a:r>
            <a:r>
              <a:rPr lang="tr-TR" dirty="0"/>
              <a:t> </a:t>
            </a:r>
            <a:r>
              <a:rPr lang="tr-TR" dirty="0" err="1"/>
              <a:t>study</a:t>
            </a:r>
            <a:r>
              <a:rPr lang="tr-TR" dirty="0"/>
              <a:t> </a:t>
            </a:r>
            <a:r>
              <a:rPr lang="tr-TR" dirty="0" err="1"/>
              <a:t>for</a:t>
            </a:r>
            <a:r>
              <a:rPr lang="tr-TR" dirty="0"/>
              <a:t> </a:t>
            </a:r>
            <a:r>
              <a:rPr lang="tr-TR" dirty="0" err="1"/>
              <a:t>my</a:t>
            </a:r>
            <a:r>
              <a:rPr lang="tr-TR" dirty="0"/>
              <a:t> </a:t>
            </a:r>
            <a:r>
              <a:rPr lang="tr-TR" dirty="0" err="1"/>
              <a:t>exams</a:t>
            </a:r>
            <a:r>
              <a:rPr lang="tr-TR" dirty="0"/>
              <a:t> in </a:t>
            </a:r>
            <a:r>
              <a:rPr lang="tr-TR" dirty="0" err="1"/>
              <a:t>my</a:t>
            </a:r>
            <a:r>
              <a:rPr lang="tr-TR" dirty="0"/>
              <a:t> </a:t>
            </a:r>
            <a:r>
              <a:rPr lang="tr-TR" dirty="0" err="1"/>
              <a:t>university</a:t>
            </a:r>
            <a:r>
              <a:rPr lang="tr-TR" dirty="0"/>
              <a:t>. I </a:t>
            </a:r>
            <a:r>
              <a:rPr lang="tr-TR" dirty="0" err="1"/>
              <a:t>wanted</a:t>
            </a:r>
            <a:r>
              <a:rPr lang="tr-TR" dirty="0"/>
              <a:t> </a:t>
            </a:r>
            <a:r>
              <a:rPr lang="tr-TR" dirty="0" err="1"/>
              <a:t>to</a:t>
            </a:r>
            <a:r>
              <a:rPr lang="tr-TR" dirty="0"/>
              <a:t> </a:t>
            </a:r>
            <a:r>
              <a:rPr lang="tr-TR" dirty="0" err="1"/>
              <a:t>analyzse</a:t>
            </a:r>
            <a:r>
              <a:rPr lang="tr-TR" dirty="0"/>
              <a:t> </a:t>
            </a:r>
            <a:r>
              <a:rPr lang="tr-TR" dirty="0" err="1"/>
              <a:t>that</a:t>
            </a:r>
            <a:r>
              <a:rPr lang="tr-TR" dirty="0"/>
              <a:t> </a:t>
            </a:r>
            <a:r>
              <a:rPr lang="tr-TR" dirty="0" err="1"/>
              <a:t>does</a:t>
            </a:r>
            <a:r>
              <a:rPr lang="tr-TR" dirty="0"/>
              <a:t> </a:t>
            </a:r>
            <a:r>
              <a:rPr lang="tr-TR" dirty="0" err="1"/>
              <a:t>the</a:t>
            </a:r>
            <a:r>
              <a:rPr lang="tr-TR" dirty="0"/>
              <a:t> </a:t>
            </a:r>
            <a:r>
              <a:rPr lang="tr-TR" dirty="0" err="1"/>
              <a:t>exam</a:t>
            </a:r>
            <a:r>
              <a:rPr lang="tr-TR" dirty="0"/>
              <a:t> </a:t>
            </a:r>
            <a:r>
              <a:rPr lang="tr-TR" dirty="0" err="1"/>
              <a:t>periods</a:t>
            </a:r>
            <a:r>
              <a:rPr lang="tr-TR" dirty="0"/>
              <a:t> </a:t>
            </a:r>
            <a:r>
              <a:rPr lang="tr-TR" dirty="0" err="1"/>
              <a:t>have</a:t>
            </a:r>
            <a:r>
              <a:rPr lang="tr-TR" dirty="0"/>
              <a:t> an </a:t>
            </a:r>
            <a:r>
              <a:rPr lang="tr-TR" dirty="0" err="1"/>
              <a:t>effect</a:t>
            </a:r>
            <a:r>
              <a:rPr lang="tr-TR" dirty="0"/>
              <a:t> on </a:t>
            </a:r>
            <a:r>
              <a:rPr lang="tr-TR" dirty="0" err="1"/>
              <a:t>the</a:t>
            </a:r>
            <a:r>
              <a:rPr lang="tr-TR" dirty="0"/>
              <a:t> </a:t>
            </a:r>
            <a:r>
              <a:rPr lang="tr-TR" dirty="0" err="1"/>
              <a:t>videos</a:t>
            </a:r>
            <a:r>
              <a:rPr lang="tr-TR" dirty="0"/>
              <a:t> </a:t>
            </a:r>
            <a:r>
              <a:rPr lang="tr-TR" dirty="0" err="1"/>
              <a:t>that</a:t>
            </a:r>
            <a:r>
              <a:rPr lang="tr-TR" dirty="0"/>
              <a:t> i </a:t>
            </a:r>
            <a:r>
              <a:rPr lang="tr-TR" dirty="0" err="1"/>
              <a:t>watch</a:t>
            </a:r>
            <a:r>
              <a:rPr lang="tr-TR" dirty="0"/>
              <a:t> on Youtube (</a:t>
            </a:r>
            <a:r>
              <a:rPr lang="tr-TR" dirty="0" err="1"/>
              <a:t>eg</a:t>
            </a:r>
            <a:r>
              <a:rPr lang="tr-TR" dirty="0"/>
              <a:t>. </a:t>
            </a:r>
            <a:r>
              <a:rPr lang="tr-TR" dirty="0" err="1"/>
              <a:t>does</a:t>
            </a:r>
            <a:r>
              <a:rPr lang="tr-TR" dirty="0"/>
              <a:t> it </a:t>
            </a:r>
            <a:r>
              <a:rPr lang="tr-TR" dirty="0" err="1"/>
              <a:t>affect</a:t>
            </a:r>
            <a:r>
              <a:rPr lang="tr-TR" dirty="0"/>
              <a:t> </a:t>
            </a:r>
            <a:r>
              <a:rPr lang="tr-TR" dirty="0" err="1"/>
              <a:t>the</a:t>
            </a:r>
            <a:r>
              <a:rPr lang="tr-TR" dirty="0"/>
              <a:t> </a:t>
            </a:r>
            <a:r>
              <a:rPr lang="tr-TR" dirty="0" err="1"/>
              <a:t>categories</a:t>
            </a:r>
            <a:r>
              <a:rPr lang="tr-TR" dirty="0"/>
              <a:t> of </a:t>
            </a:r>
            <a:r>
              <a:rPr lang="tr-TR" dirty="0" err="1"/>
              <a:t>videos</a:t>
            </a:r>
            <a:r>
              <a:rPr lang="tr-TR" dirty="0"/>
              <a:t> </a:t>
            </a:r>
            <a:r>
              <a:rPr lang="tr-TR" dirty="0" err="1"/>
              <a:t>that</a:t>
            </a:r>
            <a:r>
              <a:rPr lang="tr-TR" dirty="0"/>
              <a:t> i </a:t>
            </a:r>
            <a:r>
              <a:rPr lang="tr-TR" dirty="0" err="1"/>
              <a:t>watch</a:t>
            </a:r>
            <a:r>
              <a:rPr lang="tr-TR" dirty="0"/>
              <a:t> </a:t>
            </a:r>
            <a:r>
              <a:rPr lang="tr-TR" dirty="0" err="1"/>
              <a:t>every</a:t>
            </a:r>
            <a:r>
              <a:rPr lang="tr-TR" dirty="0"/>
              <a:t> </a:t>
            </a:r>
            <a:r>
              <a:rPr lang="tr-TR" dirty="0" err="1"/>
              <a:t>day</a:t>
            </a:r>
            <a:r>
              <a:rPr lang="tr-TR" dirty="0"/>
              <a:t>) </a:t>
            </a:r>
          </a:p>
          <a:p>
            <a:pPr marL="0" indent="0">
              <a:buNone/>
            </a:pPr>
            <a:r>
              <a:rPr lang="tr-TR" dirty="0" err="1"/>
              <a:t>In</a:t>
            </a:r>
            <a:r>
              <a:rPr lang="tr-TR" dirty="0"/>
              <a:t> </a:t>
            </a:r>
            <a:r>
              <a:rPr lang="tr-TR" dirty="0" err="1"/>
              <a:t>conclusion</a:t>
            </a:r>
            <a:r>
              <a:rPr lang="tr-TR" dirty="0"/>
              <a:t>, I can say </a:t>
            </a:r>
            <a:r>
              <a:rPr lang="tr-TR" dirty="0" err="1"/>
              <a:t>that</a:t>
            </a:r>
            <a:r>
              <a:rPr lang="tr-TR" dirty="0"/>
              <a:t> </a:t>
            </a:r>
            <a:r>
              <a:rPr lang="en-US" dirty="0"/>
              <a:t>I wanted to examine whether the number and categories of videos I watch change during exam periods and whether there is a correlation between exams and the change in the categories of videos I watch, or if it is just a random occurrence.</a:t>
            </a:r>
            <a:endParaRPr lang="tr-TR" dirty="0"/>
          </a:p>
        </p:txBody>
      </p:sp>
    </p:spTree>
    <p:extLst>
      <p:ext uri="{BB962C8B-B14F-4D97-AF65-F5344CB8AC3E}">
        <p14:creationId xmlns:p14="http://schemas.microsoft.com/office/powerpoint/2010/main" val="302918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67BC6C-1AD9-8118-8280-7C36CD2771C3}"/>
              </a:ext>
            </a:extLst>
          </p:cNvPr>
          <p:cNvSpPr>
            <a:spLocks noGrp="1"/>
          </p:cNvSpPr>
          <p:nvPr>
            <p:ph type="title"/>
          </p:nvPr>
        </p:nvSpPr>
        <p:spPr>
          <a:xfrm>
            <a:off x="646111" y="452718"/>
            <a:ext cx="9404723" cy="1037415"/>
          </a:xfrm>
        </p:spPr>
        <p:txBody>
          <a:bodyPr/>
          <a:lstStyle/>
          <a:p>
            <a:r>
              <a:rPr lang="tr-TR" dirty="0" err="1"/>
              <a:t>Findings</a:t>
            </a:r>
            <a:r>
              <a:rPr lang="tr-TR" dirty="0"/>
              <a:t> Of </a:t>
            </a:r>
            <a:r>
              <a:rPr lang="tr-TR" dirty="0" err="1"/>
              <a:t>The</a:t>
            </a:r>
            <a:r>
              <a:rPr lang="tr-TR" dirty="0"/>
              <a:t> Project</a:t>
            </a:r>
          </a:p>
        </p:txBody>
      </p:sp>
      <p:sp>
        <p:nvSpPr>
          <p:cNvPr id="3" name="İçerik Yer Tutucusu 2">
            <a:extLst>
              <a:ext uri="{FF2B5EF4-FFF2-40B4-BE49-F238E27FC236}">
                <a16:creationId xmlns:a16="http://schemas.microsoft.com/office/drawing/2014/main" id="{DD0F7B0F-FB6E-A4EE-27FD-74034454EE05}"/>
              </a:ext>
            </a:extLst>
          </p:cNvPr>
          <p:cNvSpPr>
            <a:spLocks noGrp="1"/>
          </p:cNvSpPr>
          <p:nvPr>
            <p:ph idx="1"/>
          </p:nvPr>
        </p:nvSpPr>
        <p:spPr>
          <a:xfrm>
            <a:off x="1104293" y="1714251"/>
            <a:ext cx="8946541" cy="4195481"/>
          </a:xfrm>
        </p:spPr>
        <p:txBody>
          <a:bodyPr/>
          <a:lstStyle/>
          <a:p>
            <a:r>
              <a:rPr lang="tr-TR" dirty="0"/>
              <a:t>1- </a:t>
            </a:r>
            <a:r>
              <a:rPr lang="en-US" dirty="0"/>
              <a:t>According to the hypothesis test, we found that the changes in video categories and the number of videos watched are highly correlated with exam periods, which </a:t>
            </a:r>
            <a:r>
              <a:rPr lang="tr-TR" dirty="0" err="1"/>
              <a:t>matched</a:t>
            </a:r>
            <a:r>
              <a:rPr lang="en-US" dirty="0"/>
              <a:t> well with my initial assumptions.</a:t>
            </a:r>
            <a:endParaRPr lang="tr-TR" dirty="0"/>
          </a:p>
          <a:p>
            <a:r>
              <a:rPr lang="tr-TR" dirty="0"/>
              <a:t>2- </a:t>
            </a:r>
            <a:r>
              <a:rPr lang="en-US" dirty="0"/>
              <a:t>Apart from this, I was honestly surprised to see that my total YouTube usage time increased during exam periods. As someone who usually studies from lecture slides, this finding helped me realize that as the semester progresses and the subjects become more challenging, I increasingly rely on video resources.</a:t>
            </a:r>
            <a:endParaRPr lang="tr-TR" dirty="0"/>
          </a:p>
        </p:txBody>
      </p:sp>
    </p:spTree>
    <p:extLst>
      <p:ext uri="{BB962C8B-B14F-4D97-AF65-F5344CB8AC3E}">
        <p14:creationId xmlns:p14="http://schemas.microsoft.com/office/powerpoint/2010/main" val="357483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74E736-75F5-24EB-E4B6-80D6F6899E81}"/>
              </a:ext>
            </a:extLst>
          </p:cNvPr>
          <p:cNvSpPr>
            <a:spLocks noGrp="1"/>
          </p:cNvSpPr>
          <p:nvPr>
            <p:ph type="title"/>
          </p:nvPr>
        </p:nvSpPr>
        <p:spPr/>
        <p:txBody>
          <a:bodyPr/>
          <a:lstStyle/>
          <a:p>
            <a:r>
              <a:rPr lang="tr-TR" dirty="0" err="1"/>
              <a:t>Limitations</a:t>
            </a:r>
            <a:r>
              <a:rPr lang="tr-TR" dirty="0"/>
              <a:t> </a:t>
            </a:r>
            <a:r>
              <a:rPr lang="tr-TR" dirty="0" err="1"/>
              <a:t>and</a:t>
            </a:r>
            <a:r>
              <a:rPr lang="tr-TR" dirty="0"/>
              <a:t> </a:t>
            </a:r>
            <a:r>
              <a:rPr lang="tr-TR" dirty="0" err="1"/>
              <a:t>future</a:t>
            </a:r>
            <a:r>
              <a:rPr lang="tr-TR" dirty="0"/>
              <a:t> </a:t>
            </a:r>
            <a:r>
              <a:rPr lang="tr-TR" dirty="0" err="1"/>
              <a:t>work</a:t>
            </a:r>
            <a:endParaRPr lang="tr-TR" dirty="0"/>
          </a:p>
        </p:txBody>
      </p:sp>
      <p:sp>
        <p:nvSpPr>
          <p:cNvPr id="3" name="İçerik Yer Tutucusu 2">
            <a:extLst>
              <a:ext uri="{FF2B5EF4-FFF2-40B4-BE49-F238E27FC236}">
                <a16:creationId xmlns:a16="http://schemas.microsoft.com/office/drawing/2014/main" id="{987003E6-3418-7769-A131-CC4FD5E1E91B}"/>
              </a:ext>
            </a:extLst>
          </p:cNvPr>
          <p:cNvSpPr>
            <a:spLocks noGrp="1"/>
          </p:cNvSpPr>
          <p:nvPr>
            <p:ph idx="1"/>
          </p:nvPr>
        </p:nvSpPr>
        <p:spPr>
          <a:xfrm>
            <a:off x="1164272" y="2052918"/>
            <a:ext cx="8946541" cy="4195481"/>
          </a:xfrm>
        </p:spPr>
        <p:txBody>
          <a:bodyPr/>
          <a:lstStyle/>
          <a:p>
            <a:r>
              <a:rPr lang="tr-TR" dirty="0"/>
              <a:t>1- I </a:t>
            </a:r>
            <a:r>
              <a:rPr lang="tr-TR" dirty="0" err="1"/>
              <a:t>used</a:t>
            </a:r>
            <a:r>
              <a:rPr lang="tr-TR" dirty="0"/>
              <a:t> data </a:t>
            </a:r>
            <a:r>
              <a:rPr lang="tr-TR" dirty="0" err="1"/>
              <a:t>from</a:t>
            </a:r>
            <a:r>
              <a:rPr lang="tr-TR" dirty="0"/>
              <a:t> </a:t>
            </a:r>
            <a:r>
              <a:rPr lang="tr-TR" dirty="0" err="1"/>
              <a:t>about</a:t>
            </a:r>
            <a:r>
              <a:rPr lang="tr-TR" dirty="0"/>
              <a:t> 1,5 – 2 </a:t>
            </a:r>
            <a:r>
              <a:rPr lang="tr-TR" dirty="0" err="1"/>
              <a:t>months</a:t>
            </a:r>
            <a:r>
              <a:rPr lang="tr-TR" dirty="0"/>
              <a:t> of data </a:t>
            </a:r>
            <a:r>
              <a:rPr lang="tr-TR" dirty="0" err="1"/>
              <a:t>so</a:t>
            </a:r>
            <a:r>
              <a:rPr lang="tr-TR" dirty="0"/>
              <a:t> </a:t>
            </a:r>
            <a:r>
              <a:rPr lang="tr-TR" dirty="0" err="1"/>
              <a:t>maybe</a:t>
            </a:r>
            <a:r>
              <a:rPr lang="tr-TR" dirty="0"/>
              <a:t> </a:t>
            </a:r>
            <a:r>
              <a:rPr lang="tr-TR" dirty="0" err="1"/>
              <a:t>this</a:t>
            </a:r>
            <a:r>
              <a:rPr lang="tr-TR" dirty="0"/>
              <a:t> test can be done </a:t>
            </a:r>
            <a:r>
              <a:rPr lang="tr-TR" dirty="0" err="1"/>
              <a:t>with</a:t>
            </a:r>
            <a:r>
              <a:rPr lang="tr-TR" dirty="0"/>
              <a:t> a data </a:t>
            </a:r>
            <a:r>
              <a:rPr lang="tr-TR" dirty="0" err="1"/>
              <a:t>with</a:t>
            </a:r>
            <a:r>
              <a:rPr lang="tr-TR" dirty="0"/>
              <a:t> 1 </a:t>
            </a:r>
            <a:r>
              <a:rPr lang="tr-TR" dirty="0" err="1"/>
              <a:t>or</a:t>
            </a:r>
            <a:r>
              <a:rPr lang="tr-TR" dirty="0"/>
              <a:t> 2 </a:t>
            </a:r>
            <a:r>
              <a:rPr lang="tr-TR" dirty="0" err="1"/>
              <a:t>years</a:t>
            </a:r>
            <a:r>
              <a:rPr lang="tr-TR" dirty="0"/>
              <a:t> </a:t>
            </a:r>
            <a:r>
              <a:rPr lang="tr-TR" dirty="0" err="1"/>
              <a:t>to</a:t>
            </a:r>
            <a:r>
              <a:rPr lang="tr-TR" dirty="0"/>
              <a:t> </a:t>
            </a:r>
            <a:r>
              <a:rPr lang="tr-TR" dirty="0" err="1"/>
              <a:t>get</a:t>
            </a:r>
            <a:r>
              <a:rPr lang="tr-TR" dirty="0"/>
              <a:t> a </a:t>
            </a:r>
            <a:r>
              <a:rPr lang="tr-TR" dirty="0" err="1"/>
              <a:t>better</a:t>
            </a:r>
            <a:r>
              <a:rPr lang="tr-TR" dirty="0"/>
              <a:t> </a:t>
            </a:r>
            <a:r>
              <a:rPr lang="tr-TR" dirty="0" err="1"/>
              <a:t>and</a:t>
            </a:r>
            <a:r>
              <a:rPr lang="tr-TR" dirty="0"/>
              <a:t> </a:t>
            </a:r>
            <a:r>
              <a:rPr lang="tr-TR" dirty="0" err="1"/>
              <a:t>more</a:t>
            </a:r>
            <a:r>
              <a:rPr lang="tr-TR" dirty="0"/>
              <a:t> </a:t>
            </a:r>
            <a:r>
              <a:rPr lang="tr-TR" dirty="0" err="1"/>
              <a:t>accurate</a:t>
            </a:r>
            <a:r>
              <a:rPr lang="tr-TR" dirty="0"/>
              <a:t> </a:t>
            </a:r>
            <a:r>
              <a:rPr lang="tr-TR" dirty="0" err="1"/>
              <a:t>results</a:t>
            </a:r>
            <a:r>
              <a:rPr lang="tr-TR" dirty="0"/>
              <a:t>.</a:t>
            </a:r>
          </a:p>
          <a:p>
            <a:r>
              <a:rPr lang="tr-TR" dirty="0"/>
              <a:t>2-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biggest</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limitation</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was</a:t>
            </a:r>
            <a:r>
              <a:rPr kumimoji="0" lang="tr-TR" altLang="tr-TR" b="0" i="0" u="none" strike="noStrike" cap="none" normalizeH="0" baseline="0" dirty="0">
                <a:ln>
                  <a:noFill/>
                </a:ln>
                <a:solidFill>
                  <a:schemeClr val="tx1"/>
                </a:solidFill>
                <a:effectLst/>
                <a:latin typeface="+mn-lt"/>
              </a:rPr>
              <a:t> in </a:t>
            </a:r>
            <a:r>
              <a:rPr kumimoji="0" lang="tr-TR" altLang="tr-TR" b="0" i="0" u="none" strike="noStrike" cap="none" normalizeH="0" baseline="0" dirty="0" err="1">
                <a:ln>
                  <a:noFill/>
                </a:ln>
                <a:solidFill>
                  <a:schemeClr val="tx1"/>
                </a:solidFill>
                <a:effectLst/>
                <a:latin typeface="+mn-lt"/>
              </a:rPr>
              <a:t>categorizing</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videos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video </a:t>
            </a:r>
            <a:r>
              <a:rPr kumimoji="0" lang="tr-TR" altLang="tr-TR" b="0" i="0" u="none" strike="noStrike" cap="none" normalizeH="0" baseline="0" dirty="0" err="1">
                <a:ln>
                  <a:noFill/>
                </a:ln>
                <a:solidFill>
                  <a:schemeClr val="tx1"/>
                </a:solidFill>
                <a:effectLst/>
                <a:latin typeface="+mn-lt"/>
              </a:rPr>
              <a:t>titles</a:t>
            </a:r>
            <a:r>
              <a:rPr kumimoji="0" lang="tr-TR" altLang="tr-TR" b="0" i="0" u="none" strike="noStrike" cap="none" normalizeH="0" baseline="0" dirty="0">
                <a:ln>
                  <a:noFill/>
                </a:ln>
                <a:solidFill>
                  <a:schemeClr val="tx1"/>
                </a:solidFill>
                <a:effectLst/>
                <a:latin typeface="+mn-lt"/>
              </a:rPr>
              <a:t> in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json</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dataset</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consisted</a:t>
            </a:r>
            <a:r>
              <a:rPr kumimoji="0" lang="tr-TR" altLang="tr-TR" b="0" i="0" u="none" strike="noStrike" cap="none" normalizeH="0" baseline="0" dirty="0">
                <a:ln>
                  <a:noFill/>
                </a:ln>
                <a:solidFill>
                  <a:schemeClr val="tx1"/>
                </a:solidFill>
                <a:effectLst/>
                <a:latin typeface="+mn-lt"/>
              </a:rPr>
              <a:t> of </a:t>
            </a:r>
            <a:r>
              <a:rPr kumimoji="0" lang="tr-TR" altLang="tr-TR" b="0" i="0" u="none" strike="noStrike" cap="none" normalizeH="0" baseline="0" dirty="0" err="1">
                <a:ln>
                  <a:noFill/>
                </a:ln>
                <a:solidFill>
                  <a:schemeClr val="tx1"/>
                </a:solidFill>
                <a:effectLst/>
                <a:latin typeface="+mn-lt"/>
              </a:rPr>
              <a:t>both</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Turkish</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and</a:t>
            </a:r>
            <a:r>
              <a:rPr kumimoji="0" lang="tr-TR" altLang="tr-TR" b="0" i="0" u="none" strike="noStrike" cap="none" normalizeH="0" baseline="0" dirty="0">
                <a:ln>
                  <a:noFill/>
                </a:ln>
                <a:solidFill>
                  <a:schemeClr val="tx1"/>
                </a:solidFill>
                <a:effectLst/>
                <a:latin typeface="+mn-lt"/>
              </a:rPr>
              <a:t> English </a:t>
            </a:r>
            <a:r>
              <a:rPr kumimoji="0" lang="tr-TR" altLang="tr-TR" b="0" i="0" u="none" strike="noStrike" cap="none" normalizeH="0" baseline="0" dirty="0" err="1">
                <a:ln>
                  <a:noFill/>
                </a:ln>
                <a:solidFill>
                  <a:schemeClr val="tx1"/>
                </a:solidFill>
                <a:effectLst/>
                <a:latin typeface="+mn-lt"/>
              </a:rPr>
              <a:t>videos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and</a:t>
            </a:r>
            <a:r>
              <a:rPr kumimoji="0" lang="tr-TR" altLang="tr-TR" b="0" i="0" u="none" strike="noStrike" cap="none" normalizeH="0" baseline="0" dirty="0">
                <a:ln>
                  <a:noFill/>
                </a:ln>
                <a:solidFill>
                  <a:schemeClr val="tx1"/>
                </a:solidFill>
                <a:effectLst/>
                <a:latin typeface="+mn-lt"/>
              </a:rPr>
              <a:t> in </a:t>
            </a:r>
            <a:r>
              <a:rPr kumimoji="0" lang="tr-TR" altLang="tr-TR" b="0" i="0" u="none" strike="noStrike" cap="none" normalizeH="0" baseline="0" dirty="0" err="1">
                <a:ln>
                  <a:noFill/>
                </a:ln>
                <a:solidFill>
                  <a:schemeClr val="tx1"/>
                </a:solidFill>
                <a:effectLst/>
                <a:latin typeface="+mn-lt"/>
              </a:rPr>
              <a:t>some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cases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titles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were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unrelated</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to</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actual</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content</a:t>
            </a:r>
            <a:r>
              <a:rPr kumimoji="0" lang="tr-TR" altLang="tr-TR" b="0" i="0" u="none" strike="noStrike" cap="none" normalizeH="0" baseline="0" dirty="0">
                <a:ln>
                  <a:noFill/>
                </a:ln>
                <a:solidFill>
                  <a:schemeClr val="tx1"/>
                </a:solidFill>
                <a:effectLst/>
                <a:latin typeface="+mn-lt"/>
              </a:rPr>
              <a:t> of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videos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Additionally</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categorization</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process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required</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keywords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if</a:t>
            </a:r>
            <a:r>
              <a:rPr kumimoji="0" lang="tr-TR" altLang="tr-TR" b="0" i="0" u="none" strike="noStrike" cap="none" normalizeH="0" baseline="0" dirty="0">
                <a:ln>
                  <a:noFill/>
                </a:ln>
                <a:solidFill>
                  <a:schemeClr val="tx1"/>
                </a:solidFill>
                <a:effectLst/>
                <a:latin typeface="+mn-lt"/>
              </a:rPr>
              <a:t> a </a:t>
            </a:r>
            <a:r>
              <a:rPr kumimoji="0" lang="tr-TR" altLang="tr-TR" b="0" i="0" u="none" strike="noStrike" cap="none" normalizeH="0" baseline="0" dirty="0" err="1">
                <a:ln>
                  <a:noFill/>
                </a:ln>
                <a:solidFill>
                  <a:schemeClr val="tx1"/>
                </a:solidFill>
                <a:effectLst/>
                <a:latin typeface="+mn-lt"/>
              </a:rPr>
              <a:t>keyword</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was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present</a:t>
            </a:r>
            <a:r>
              <a:rPr kumimoji="0" lang="tr-TR" altLang="tr-TR" b="0" i="0" u="none" strike="noStrike" cap="none" normalizeH="0" baseline="0" dirty="0">
                <a:ln>
                  <a:noFill/>
                </a:ln>
                <a:solidFill>
                  <a:schemeClr val="tx1"/>
                </a:solidFill>
                <a:effectLst/>
                <a:latin typeface="+mn-lt"/>
              </a:rPr>
              <a:t> in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title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video </a:t>
            </a:r>
            <a:r>
              <a:rPr kumimoji="0" lang="tr-TR" altLang="tr-TR" b="0" i="0" u="none" strike="noStrike" cap="none" normalizeH="0" baseline="0" dirty="0" err="1">
                <a:ln>
                  <a:noFill/>
                </a:ln>
                <a:solidFill>
                  <a:schemeClr val="tx1"/>
                </a:solidFill>
                <a:effectLst/>
                <a:latin typeface="+mn-lt"/>
              </a:rPr>
              <a:t>was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assigned</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to</a:t>
            </a:r>
            <a:r>
              <a:rPr kumimoji="0" lang="tr-TR" altLang="tr-TR" b="0" i="0" u="none" strike="noStrike" cap="none" normalizeH="0" baseline="0" dirty="0">
                <a:ln>
                  <a:noFill/>
                </a:ln>
                <a:solidFill>
                  <a:schemeClr val="tx1"/>
                </a:solidFill>
                <a:effectLst/>
                <a:latin typeface="+mn-lt"/>
              </a:rPr>
              <a:t> a </a:t>
            </a:r>
            <a:r>
              <a:rPr kumimoji="0" lang="tr-TR" altLang="tr-TR" b="0" i="0" u="none" strike="noStrike" cap="none" normalizeH="0" baseline="0" dirty="0" err="1">
                <a:ln>
                  <a:noFill/>
                </a:ln>
                <a:solidFill>
                  <a:schemeClr val="tx1"/>
                </a:solidFill>
                <a:effectLst/>
                <a:latin typeface="+mn-lt"/>
              </a:rPr>
              <a:t>specific</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category</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However</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deciding</a:t>
            </a:r>
            <a:r>
              <a:rPr kumimoji="0" lang="tr-TR" altLang="tr-TR" b="0" i="0" u="none" strike="noStrike" cap="none" normalizeH="0" baseline="0" dirty="0">
                <a:ln>
                  <a:noFill/>
                </a:ln>
                <a:solidFill>
                  <a:schemeClr val="tx1"/>
                </a:solidFill>
                <a:effectLst/>
                <a:latin typeface="+mn-lt"/>
              </a:rPr>
              <a:t> on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appropriate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keywords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for</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hundreds</a:t>
            </a:r>
            <a:r>
              <a:rPr kumimoji="0" lang="tr-TR" altLang="tr-TR" b="0" i="0" u="none" strike="noStrike" cap="none" normalizeH="0" baseline="0" dirty="0">
                <a:ln>
                  <a:noFill/>
                </a:ln>
                <a:solidFill>
                  <a:schemeClr val="tx1"/>
                </a:solidFill>
                <a:effectLst/>
                <a:latin typeface="+mn-lt"/>
              </a:rPr>
              <a:t> of </a:t>
            </a:r>
            <a:r>
              <a:rPr kumimoji="0" lang="tr-TR" altLang="tr-TR" b="0" i="0" u="none" strike="noStrike" cap="none" normalizeH="0" baseline="0" dirty="0" err="1">
                <a:ln>
                  <a:noFill/>
                </a:ln>
                <a:solidFill>
                  <a:schemeClr val="tx1"/>
                </a:solidFill>
                <a:effectLst/>
                <a:latin typeface="+mn-lt"/>
              </a:rPr>
              <a:t>videos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was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quite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challenging</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leading</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to</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possibility</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that</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some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videos</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might</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have</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been</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missed</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or</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incorrectly</a:t>
            </a:r>
            <a:r>
              <a:rPr kumimoji="0" lang="tr-TR" altLang="tr-TR" b="0" i="0" u="none" strike="noStrike" cap="none" normalizeH="0" baseline="0" dirty="0">
                <a:ln>
                  <a:noFill/>
                </a:ln>
                <a:solidFill>
                  <a:schemeClr val="tx1"/>
                </a:solidFill>
                <a:effectLst/>
                <a:latin typeface="+mn-lt"/>
              </a:rPr>
              <a:t> </a:t>
            </a:r>
            <a:r>
              <a:rPr kumimoji="0" lang="tr-TR" altLang="tr-TR" b="0" i="0" u="none" strike="noStrike" cap="none" normalizeH="0" baseline="0" dirty="0" err="1">
                <a:ln>
                  <a:noFill/>
                </a:ln>
                <a:solidFill>
                  <a:schemeClr val="tx1"/>
                </a:solidFill>
                <a:effectLst/>
                <a:latin typeface="+mn-lt"/>
              </a:rPr>
              <a:t>categorized</a:t>
            </a:r>
            <a:r>
              <a:rPr kumimoji="0" lang="tr-TR" altLang="tr-TR" b="0" i="0" u="none" strike="noStrike" cap="none" normalizeH="0" baseline="0" dirty="0">
                <a:ln>
                  <a:noFill/>
                </a:ln>
                <a:solidFill>
                  <a:schemeClr val="tx1"/>
                </a:solidFill>
                <a:effectLst/>
                <a:latin typeface="+mn-lt"/>
              </a:rPr>
              <a:t>.</a:t>
            </a:r>
          </a:p>
          <a:p>
            <a:endParaRPr lang="tr-TR" dirty="0"/>
          </a:p>
        </p:txBody>
      </p:sp>
    </p:spTree>
    <p:extLst>
      <p:ext uri="{BB962C8B-B14F-4D97-AF65-F5344CB8AC3E}">
        <p14:creationId xmlns:p14="http://schemas.microsoft.com/office/powerpoint/2010/main" val="1964660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0E1480-ACB2-532D-3BFE-7E5CDFA1F9A8}"/>
              </a:ext>
            </a:extLst>
          </p:cNvPr>
          <p:cNvSpPr>
            <a:spLocks noGrp="1"/>
          </p:cNvSpPr>
          <p:nvPr>
            <p:ph type="title"/>
          </p:nvPr>
        </p:nvSpPr>
        <p:spPr/>
        <p:txBody>
          <a:bodyPr/>
          <a:lstStyle/>
          <a:p>
            <a:r>
              <a:rPr lang="tr-TR" dirty="0" err="1"/>
              <a:t>Future</a:t>
            </a:r>
            <a:r>
              <a:rPr lang="tr-TR" dirty="0"/>
              <a:t> </a:t>
            </a:r>
            <a:r>
              <a:rPr lang="tr-TR" dirty="0" err="1"/>
              <a:t>Work</a:t>
            </a:r>
            <a:endParaRPr lang="tr-TR" dirty="0"/>
          </a:p>
        </p:txBody>
      </p:sp>
      <p:sp>
        <p:nvSpPr>
          <p:cNvPr id="3" name="İçerik Yer Tutucusu 2">
            <a:extLst>
              <a:ext uri="{FF2B5EF4-FFF2-40B4-BE49-F238E27FC236}">
                <a16:creationId xmlns:a16="http://schemas.microsoft.com/office/drawing/2014/main" id="{6083DD26-BA62-ED62-4897-3B6F407977ED}"/>
              </a:ext>
            </a:extLst>
          </p:cNvPr>
          <p:cNvSpPr>
            <a:spLocks noGrp="1"/>
          </p:cNvSpPr>
          <p:nvPr>
            <p:ph idx="1"/>
          </p:nvPr>
        </p:nvSpPr>
        <p:spPr/>
        <p:txBody>
          <a:bodyPr/>
          <a:lstStyle/>
          <a:p>
            <a:r>
              <a:rPr lang="tr-TR" dirty="0" err="1"/>
              <a:t>In</a:t>
            </a:r>
            <a:r>
              <a:rPr lang="tr-TR" dirty="0"/>
              <a:t> </a:t>
            </a:r>
            <a:r>
              <a:rPr lang="tr-TR" dirty="0" err="1"/>
              <a:t>the</a:t>
            </a:r>
            <a:r>
              <a:rPr lang="tr-TR" dirty="0"/>
              <a:t> </a:t>
            </a:r>
            <a:r>
              <a:rPr lang="tr-TR" dirty="0" err="1"/>
              <a:t>future</a:t>
            </a:r>
            <a:r>
              <a:rPr lang="tr-TR" dirty="0"/>
              <a:t> I </a:t>
            </a:r>
            <a:r>
              <a:rPr lang="tr-TR" dirty="0" err="1"/>
              <a:t>would</a:t>
            </a:r>
            <a:r>
              <a:rPr lang="tr-TR" dirty="0"/>
              <a:t> </a:t>
            </a:r>
            <a:r>
              <a:rPr lang="tr-TR" dirty="0" err="1"/>
              <a:t>like</a:t>
            </a:r>
            <a:r>
              <a:rPr lang="tr-TR" dirty="0"/>
              <a:t> </a:t>
            </a:r>
            <a:r>
              <a:rPr lang="tr-TR" dirty="0" err="1"/>
              <a:t>to</a:t>
            </a:r>
            <a:r>
              <a:rPr lang="tr-TR" dirty="0"/>
              <a:t> </a:t>
            </a:r>
            <a:r>
              <a:rPr lang="tr-TR" dirty="0" err="1"/>
              <a:t>work</a:t>
            </a:r>
            <a:r>
              <a:rPr lang="tr-TR" dirty="0"/>
              <a:t> on </a:t>
            </a:r>
            <a:r>
              <a:rPr lang="tr-TR" dirty="0" err="1"/>
              <a:t>this</a:t>
            </a:r>
            <a:r>
              <a:rPr lang="tr-TR" dirty="0"/>
              <a:t> Project </a:t>
            </a:r>
            <a:r>
              <a:rPr lang="tr-TR" dirty="0" err="1"/>
              <a:t>with</a:t>
            </a:r>
            <a:r>
              <a:rPr lang="tr-TR" dirty="0"/>
              <a:t> </a:t>
            </a:r>
            <a:r>
              <a:rPr lang="tr-TR" dirty="0" err="1"/>
              <a:t>more</a:t>
            </a:r>
            <a:r>
              <a:rPr lang="tr-TR" dirty="0"/>
              <a:t> data </a:t>
            </a:r>
            <a:r>
              <a:rPr lang="tr-TR" dirty="0" err="1"/>
              <a:t>and</a:t>
            </a:r>
            <a:r>
              <a:rPr lang="tr-TR" dirty="0"/>
              <a:t> </a:t>
            </a:r>
            <a:r>
              <a:rPr lang="tr-TR" dirty="0" err="1"/>
              <a:t>more</a:t>
            </a:r>
            <a:r>
              <a:rPr lang="tr-TR" dirty="0"/>
              <a:t> </a:t>
            </a:r>
            <a:r>
              <a:rPr lang="tr-TR" dirty="0" err="1"/>
              <a:t>categories</a:t>
            </a:r>
            <a:r>
              <a:rPr lang="tr-TR" dirty="0"/>
              <a:t> </a:t>
            </a:r>
            <a:r>
              <a:rPr lang="tr-TR" dirty="0" err="1"/>
              <a:t>such</a:t>
            </a:r>
            <a:r>
              <a:rPr lang="tr-TR" dirty="0"/>
              <a:t> as </a:t>
            </a:r>
            <a:r>
              <a:rPr lang="tr-TR" dirty="0" err="1"/>
              <a:t>gaming</a:t>
            </a:r>
            <a:r>
              <a:rPr lang="tr-TR" dirty="0"/>
              <a:t>, </a:t>
            </a:r>
            <a:r>
              <a:rPr lang="tr-TR" dirty="0" err="1"/>
              <a:t>sports</a:t>
            </a:r>
            <a:r>
              <a:rPr lang="tr-TR" dirty="0"/>
              <a:t>, </a:t>
            </a:r>
            <a:r>
              <a:rPr lang="tr-TR" dirty="0" err="1"/>
              <a:t>academic</a:t>
            </a:r>
            <a:r>
              <a:rPr lang="tr-TR" dirty="0"/>
              <a:t>, </a:t>
            </a:r>
            <a:r>
              <a:rPr lang="tr-TR" dirty="0" err="1"/>
              <a:t>daily</a:t>
            </a:r>
            <a:r>
              <a:rPr lang="tr-TR" dirty="0"/>
              <a:t> life, </a:t>
            </a:r>
            <a:r>
              <a:rPr lang="tr-TR" dirty="0" err="1"/>
              <a:t>history,news</a:t>
            </a:r>
            <a:r>
              <a:rPr lang="tr-TR" dirty="0"/>
              <a:t>, </a:t>
            </a:r>
            <a:r>
              <a:rPr lang="tr-TR" dirty="0" err="1"/>
              <a:t>films</a:t>
            </a:r>
            <a:r>
              <a:rPr lang="tr-TR" dirty="0"/>
              <a:t> </a:t>
            </a:r>
            <a:r>
              <a:rPr lang="tr-TR" dirty="0" err="1"/>
              <a:t>and</a:t>
            </a:r>
            <a:r>
              <a:rPr lang="tr-TR" dirty="0"/>
              <a:t> </a:t>
            </a:r>
            <a:r>
              <a:rPr lang="tr-TR" dirty="0" err="1"/>
              <a:t>series</a:t>
            </a:r>
            <a:r>
              <a:rPr lang="tr-TR" dirty="0"/>
              <a:t>. </a:t>
            </a:r>
            <a:r>
              <a:rPr lang="tr-TR" dirty="0" err="1"/>
              <a:t>Thus</a:t>
            </a:r>
            <a:r>
              <a:rPr lang="tr-TR" dirty="0"/>
              <a:t>, I </a:t>
            </a:r>
            <a:r>
              <a:rPr lang="tr-TR" dirty="0" err="1"/>
              <a:t>would</a:t>
            </a:r>
            <a:r>
              <a:rPr lang="tr-TR" dirty="0"/>
              <a:t> </a:t>
            </a:r>
            <a:r>
              <a:rPr lang="tr-TR" dirty="0" err="1"/>
              <a:t>like</a:t>
            </a:r>
            <a:r>
              <a:rPr lang="tr-TR" dirty="0"/>
              <a:t> </a:t>
            </a:r>
            <a:r>
              <a:rPr lang="tr-TR" dirty="0" err="1"/>
              <a:t>to</a:t>
            </a:r>
            <a:r>
              <a:rPr lang="tr-TR" dirty="0"/>
              <a:t> </a:t>
            </a:r>
            <a:r>
              <a:rPr lang="tr-TR" dirty="0" err="1"/>
              <a:t>examine</a:t>
            </a:r>
            <a:r>
              <a:rPr lang="tr-TR" dirty="0"/>
              <a:t> </a:t>
            </a:r>
            <a:r>
              <a:rPr lang="tr-TR" dirty="0" err="1"/>
              <a:t>every</a:t>
            </a:r>
            <a:r>
              <a:rPr lang="tr-TR" dirty="0"/>
              <a:t> </a:t>
            </a:r>
            <a:r>
              <a:rPr lang="tr-TR" dirty="0" err="1"/>
              <a:t>single</a:t>
            </a:r>
            <a:r>
              <a:rPr lang="tr-TR" dirty="0"/>
              <a:t> </a:t>
            </a:r>
            <a:r>
              <a:rPr lang="tr-TR" dirty="0" err="1"/>
              <a:t>academic</a:t>
            </a:r>
            <a:r>
              <a:rPr lang="tr-TR" dirty="0"/>
              <a:t> </a:t>
            </a:r>
            <a:r>
              <a:rPr lang="tr-TR" dirty="0" err="1"/>
              <a:t>assignment</a:t>
            </a:r>
            <a:r>
              <a:rPr lang="tr-TR" dirty="0"/>
              <a:t> </a:t>
            </a:r>
            <a:r>
              <a:rPr lang="tr-TR" dirty="0" err="1"/>
              <a:t>like</a:t>
            </a:r>
            <a:r>
              <a:rPr lang="tr-TR" dirty="0"/>
              <a:t> </a:t>
            </a:r>
            <a:r>
              <a:rPr lang="tr-TR" dirty="0" err="1"/>
              <a:t>homeworks</a:t>
            </a:r>
            <a:r>
              <a:rPr lang="tr-TR" dirty="0"/>
              <a:t>, </a:t>
            </a:r>
            <a:r>
              <a:rPr lang="tr-TR" dirty="0" err="1"/>
              <a:t>projects</a:t>
            </a:r>
            <a:r>
              <a:rPr lang="tr-TR" dirty="0"/>
              <a:t>.</a:t>
            </a:r>
          </a:p>
        </p:txBody>
      </p:sp>
    </p:spTree>
    <p:extLst>
      <p:ext uri="{BB962C8B-B14F-4D97-AF65-F5344CB8AC3E}">
        <p14:creationId xmlns:p14="http://schemas.microsoft.com/office/powerpoint/2010/main" val="299475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F6A505-3F53-18B0-0328-E71E8607662C}"/>
              </a:ext>
            </a:extLst>
          </p:cNvPr>
          <p:cNvSpPr>
            <a:spLocks noGrp="1"/>
          </p:cNvSpPr>
          <p:nvPr>
            <p:ph type="title"/>
          </p:nvPr>
        </p:nvSpPr>
        <p:spPr>
          <a:xfrm>
            <a:off x="1103312" y="2028470"/>
            <a:ext cx="9404723" cy="1400530"/>
          </a:xfrm>
        </p:spPr>
        <p:txBody>
          <a:bodyPr/>
          <a:lstStyle/>
          <a:p>
            <a:r>
              <a:rPr lang="tr-TR" dirty="0"/>
              <a:t>THANK YOU FOR VIEWING MY PRESENTATION. HOPE YOU ENJOYED LOOKING AT MY PROJECT</a:t>
            </a:r>
          </a:p>
        </p:txBody>
      </p:sp>
    </p:spTree>
    <p:extLst>
      <p:ext uri="{BB962C8B-B14F-4D97-AF65-F5344CB8AC3E}">
        <p14:creationId xmlns:p14="http://schemas.microsoft.com/office/powerpoint/2010/main" val="33368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B89A6E-511C-1522-5274-4A678AB516CD}"/>
              </a:ext>
            </a:extLst>
          </p:cNvPr>
          <p:cNvSpPr>
            <a:spLocks noGrp="1"/>
          </p:cNvSpPr>
          <p:nvPr>
            <p:ph type="title"/>
          </p:nvPr>
        </p:nvSpPr>
        <p:spPr>
          <a:xfrm>
            <a:off x="5282381" y="629266"/>
            <a:ext cx="4767471" cy="1641986"/>
          </a:xfrm>
        </p:spPr>
        <p:txBody>
          <a:bodyPr>
            <a:normAutofit/>
          </a:bodyPr>
          <a:lstStyle/>
          <a:p>
            <a:r>
              <a:rPr lang="tr-TR" dirty="0"/>
              <a:t>THE STEPS OF MY PROJECT</a:t>
            </a:r>
          </a:p>
        </p:txBody>
      </p:sp>
      <p:pic>
        <p:nvPicPr>
          <p:cNvPr id="5" name="Picture 4">
            <a:extLst>
              <a:ext uri="{FF2B5EF4-FFF2-40B4-BE49-F238E27FC236}">
                <a16:creationId xmlns:a16="http://schemas.microsoft.com/office/drawing/2014/main" id="{4C544D4D-A9AC-E723-069F-DB5B029685FC}"/>
              </a:ext>
            </a:extLst>
          </p:cNvPr>
          <p:cNvPicPr>
            <a:picLocks noChangeAspect="1"/>
          </p:cNvPicPr>
          <p:nvPr/>
        </p:nvPicPr>
        <p:blipFill>
          <a:blip r:embed="rId3"/>
          <a:srcRect l="8749" r="46141" b="-1"/>
          <a:stretch/>
        </p:blipFill>
        <p:spPr>
          <a:xfrm>
            <a:off x="-1" y="10"/>
            <a:ext cx="4634680" cy="6857990"/>
          </a:xfrm>
          <a:prstGeom prst="rect">
            <a:avLst/>
          </a:prstGeom>
        </p:spPr>
      </p:pic>
      <p:sp>
        <p:nvSpPr>
          <p:cNvPr id="3" name="İçerik Yer Tutucusu 2">
            <a:extLst>
              <a:ext uri="{FF2B5EF4-FFF2-40B4-BE49-F238E27FC236}">
                <a16:creationId xmlns:a16="http://schemas.microsoft.com/office/drawing/2014/main" id="{11EB1162-E835-E36A-085D-1238DF8C8936}"/>
              </a:ext>
            </a:extLst>
          </p:cNvPr>
          <p:cNvSpPr>
            <a:spLocks noGrp="1"/>
          </p:cNvSpPr>
          <p:nvPr>
            <p:ph idx="1"/>
          </p:nvPr>
        </p:nvSpPr>
        <p:spPr>
          <a:xfrm>
            <a:off x="5282381" y="2438400"/>
            <a:ext cx="4767471" cy="3809999"/>
          </a:xfrm>
        </p:spPr>
        <p:txBody>
          <a:bodyPr>
            <a:normAutofit/>
          </a:bodyPr>
          <a:lstStyle/>
          <a:p>
            <a:r>
              <a:rPr lang="en-US" dirty="0"/>
              <a:t>The main objective of this project was to examine the relevance of YouTube video categories during exam periods. </a:t>
            </a:r>
            <a:r>
              <a:rPr lang="tr-TR" dirty="0" err="1"/>
              <a:t>There</a:t>
            </a:r>
            <a:r>
              <a:rPr lang="tr-TR" dirty="0"/>
              <a:t> </a:t>
            </a:r>
            <a:r>
              <a:rPr lang="tr-TR" dirty="0" err="1"/>
              <a:t>were</a:t>
            </a:r>
            <a:r>
              <a:rPr lang="tr-TR" dirty="0"/>
              <a:t> 5 main </a:t>
            </a:r>
            <a:r>
              <a:rPr lang="tr-TR" dirty="0" err="1"/>
              <a:t>steps</a:t>
            </a:r>
            <a:r>
              <a:rPr lang="tr-TR" dirty="0"/>
              <a:t>;</a:t>
            </a:r>
          </a:p>
          <a:p>
            <a:r>
              <a:rPr lang="tr-TR" dirty="0"/>
              <a:t>1- Data </a:t>
            </a:r>
            <a:r>
              <a:rPr lang="tr-TR" dirty="0" err="1"/>
              <a:t>Gathering</a:t>
            </a:r>
            <a:r>
              <a:rPr lang="tr-TR" dirty="0"/>
              <a:t> </a:t>
            </a:r>
            <a:r>
              <a:rPr lang="tr-TR" dirty="0" err="1"/>
              <a:t>From</a:t>
            </a:r>
            <a:r>
              <a:rPr lang="tr-TR" dirty="0"/>
              <a:t> Youtube</a:t>
            </a:r>
          </a:p>
          <a:p>
            <a:r>
              <a:rPr lang="tr-TR" dirty="0"/>
              <a:t>2- </a:t>
            </a:r>
            <a:r>
              <a:rPr lang="tr-TR" dirty="0" err="1"/>
              <a:t>Visualizing</a:t>
            </a:r>
            <a:r>
              <a:rPr lang="tr-TR" dirty="0"/>
              <a:t> </a:t>
            </a:r>
            <a:r>
              <a:rPr lang="tr-TR" dirty="0" err="1"/>
              <a:t>the</a:t>
            </a:r>
            <a:r>
              <a:rPr lang="tr-TR" dirty="0"/>
              <a:t> Data</a:t>
            </a:r>
          </a:p>
          <a:p>
            <a:r>
              <a:rPr lang="tr-TR" dirty="0"/>
              <a:t>3- Video Categorization</a:t>
            </a:r>
          </a:p>
          <a:p>
            <a:r>
              <a:rPr lang="tr-TR" dirty="0"/>
              <a:t>4- </a:t>
            </a:r>
            <a:r>
              <a:rPr lang="tr-TR" dirty="0" err="1"/>
              <a:t>Exam</a:t>
            </a:r>
            <a:r>
              <a:rPr lang="tr-TR" dirty="0"/>
              <a:t> </a:t>
            </a:r>
            <a:r>
              <a:rPr lang="tr-TR" dirty="0" err="1"/>
              <a:t>Impact</a:t>
            </a:r>
            <a:r>
              <a:rPr lang="tr-TR" dirty="0"/>
              <a:t> Analysis</a:t>
            </a:r>
          </a:p>
          <a:p>
            <a:r>
              <a:rPr lang="tr-TR" dirty="0"/>
              <a:t>5- </a:t>
            </a:r>
            <a:r>
              <a:rPr lang="tr-TR" dirty="0" err="1"/>
              <a:t>Hypothesis</a:t>
            </a:r>
            <a:r>
              <a:rPr lang="tr-TR" dirty="0"/>
              <a:t> </a:t>
            </a:r>
            <a:r>
              <a:rPr lang="tr-TR" dirty="0" err="1"/>
              <a:t>Testing</a:t>
            </a:r>
            <a:r>
              <a:rPr lang="tr-TR" dirty="0"/>
              <a:t> </a:t>
            </a:r>
            <a:r>
              <a:rPr lang="tr-TR" dirty="0" err="1"/>
              <a:t>To</a:t>
            </a:r>
            <a:r>
              <a:rPr lang="tr-TR" dirty="0"/>
              <a:t> </a:t>
            </a:r>
            <a:r>
              <a:rPr lang="tr-TR" dirty="0" err="1"/>
              <a:t>Proof</a:t>
            </a:r>
            <a:r>
              <a:rPr lang="tr-TR" dirty="0"/>
              <a:t> </a:t>
            </a:r>
          </a:p>
        </p:txBody>
      </p:sp>
    </p:spTree>
    <p:extLst>
      <p:ext uri="{BB962C8B-B14F-4D97-AF65-F5344CB8AC3E}">
        <p14:creationId xmlns:p14="http://schemas.microsoft.com/office/powerpoint/2010/main" val="176810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5" name="Rectangle 1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7A54C4-822A-3A39-25A5-8A76C229A5AF}"/>
              </a:ext>
            </a:extLst>
          </p:cNvPr>
          <p:cNvSpPr>
            <a:spLocks noGrp="1"/>
          </p:cNvSpPr>
          <p:nvPr>
            <p:ph type="title"/>
          </p:nvPr>
        </p:nvSpPr>
        <p:spPr>
          <a:xfrm>
            <a:off x="648930" y="629266"/>
            <a:ext cx="6188190" cy="1622321"/>
          </a:xfrm>
        </p:spPr>
        <p:txBody>
          <a:bodyPr>
            <a:normAutofit/>
          </a:bodyPr>
          <a:lstStyle/>
          <a:p>
            <a:r>
              <a:rPr lang="tr-TR" dirty="0" err="1">
                <a:solidFill>
                  <a:srgbClr val="EBEBEB"/>
                </a:solidFill>
              </a:rPr>
              <a:t>Gathering</a:t>
            </a:r>
            <a:r>
              <a:rPr lang="tr-TR" dirty="0">
                <a:solidFill>
                  <a:srgbClr val="EBEBEB"/>
                </a:solidFill>
              </a:rPr>
              <a:t> </a:t>
            </a:r>
            <a:r>
              <a:rPr lang="tr-TR" dirty="0" err="1">
                <a:solidFill>
                  <a:srgbClr val="EBEBEB"/>
                </a:solidFill>
              </a:rPr>
              <a:t>The</a:t>
            </a:r>
            <a:r>
              <a:rPr lang="tr-TR" dirty="0">
                <a:solidFill>
                  <a:srgbClr val="EBEBEB"/>
                </a:solidFill>
              </a:rPr>
              <a:t> Data / Data Source</a:t>
            </a:r>
          </a:p>
        </p:txBody>
      </p:sp>
      <p:sp>
        <p:nvSpPr>
          <p:cNvPr id="3" name="İçerik Yer Tutucusu 2">
            <a:extLst>
              <a:ext uri="{FF2B5EF4-FFF2-40B4-BE49-F238E27FC236}">
                <a16:creationId xmlns:a16="http://schemas.microsoft.com/office/drawing/2014/main" id="{DAADF22C-12D8-907D-4804-E3E92521B952}"/>
              </a:ext>
            </a:extLst>
          </p:cNvPr>
          <p:cNvSpPr>
            <a:spLocks noGrp="1"/>
          </p:cNvSpPr>
          <p:nvPr>
            <p:ph idx="1"/>
          </p:nvPr>
        </p:nvSpPr>
        <p:spPr>
          <a:xfrm>
            <a:off x="648930" y="2438400"/>
            <a:ext cx="6188189" cy="3785419"/>
          </a:xfrm>
        </p:spPr>
        <p:txBody>
          <a:bodyPr>
            <a:normAutofit/>
          </a:bodyPr>
          <a:lstStyle/>
          <a:p>
            <a:r>
              <a:rPr lang="tr-TR" dirty="0" err="1">
                <a:solidFill>
                  <a:srgbClr val="FFFFFF"/>
                </a:solidFill>
              </a:rPr>
              <a:t>To</a:t>
            </a:r>
            <a:r>
              <a:rPr lang="tr-TR" dirty="0">
                <a:solidFill>
                  <a:srgbClr val="FFFFFF"/>
                </a:solidFill>
              </a:rPr>
              <a:t> </a:t>
            </a:r>
            <a:r>
              <a:rPr lang="tr-TR" dirty="0" err="1">
                <a:solidFill>
                  <a:srgbClr val="FFFFFF"/>
                </a:solidFill>
              </a:rPr>
              <a:t>get</a:t>
            </a:r>
            <a:r>
              <a:rPr lang="tr-TR" dirty="0">
                <a:solidFill>
                  <a:srgbClr val="FFFFFF"/>
                </a:solidFill>
              </a:rPr>
              <a:t> </a:t>
            </a:r>
            <a:r>
              <a:rPr lang="tr-TR" dirty="0" err="1">
                <a:solidFill>
                  <a:srgbClr val="FFFFFF"/>
                </a:solidFill>
              </a:rPr>
              <a:t>my</a:t>
            </a:r>
            <a:r>
              <a:rPr lang="tr-TR" dirty="0">
                <a:solidFill>
                  <a:srgbClr val="FFFFFF"/>
                </a:solidFill>
              </a:rPr>
              <a:t> Youtube Watch </a:t>
            </a:r>
            <a:r>
              <a:rPr lang="tr-TR" dirty="0" err="1">
                <a:solidFill>
                  <a:srgbClr val="FFFFFF"/>
                </a:solidFill>
              </a:rPr>
              <a:t>History</a:t>
            </a:r>
            <a:r>
              <a:rPr lang="tr-TR" dirty="0">
                <a:solidFill>
                  <a:srgbClr val="FFFFFF"/>
                </a:solidFill>
              </a:rPr>
              <a:t> Data I </a:t>
            </a:r>
            <a:r>
              <a:rPr lang="tr-TR" dirty="0" err="1">
                <a:solidFill>
                  <a:srgbClr val="FFFFFF"/>
                </a:solidFill>
              </a:rPr>
              <a:t>pressed</a:t>
            </a:r>
            <a:r>
              <a:rPr lang="tr-TR" dirty="0">
                <a:solidFill>
                  <a:srgbClr val="FFFFFF"/>
                </a:solidFill>
              </a:rPr>
              <a:t> </a:t>
            </a:r>
            <a:r>
              <a:rPr lang="tr-TR" dirty="0" err="1">
                <a:solidFill>
                  <a:srgbClr val="FFFFFF"/>
                </a:solidFill>
              </a:rPr>
              <a:t>the</a:t>
            </a:r>
            <a:r>
              <a:rPr lang="tr-TR" dirty="0">
                <a:solidFill>
                  <a:srgbClr val="FFFFFF"/>
                </a:solidFill>
              </a:rPr>
              <a:t> ‘</a:t>
            </a:r>
            <a:r>
              <a:rPr lang="tr-TR" dirty="0" err="1">
                <a:solidFill>
                  <a:srgbClr val="FFFFFF"/>
                </a:solidFill>
              </a:rPr>
              <a:t>Download</a:t>
            </a:r>
            <a:r>
              <a:rPr lang="tr-TR" dirty="0">
                <a:solidFill>
                  <a:srgbClr val="FFFFFF"/>
                </a:solidFill>
              </a:rPr>
              <a:t> My Data’ </a:t>
            </a:r>
            <a:r>
              <a:rPr lang="tr-TR" dirty="0" err="1">
                <a:solidFill>
                  <a:srgbClr val="FFFFFF"/>
                </a:solidFill>
              </a:rPr>
              <a:t>button</a:t>
            </a:r>
            <a:r>
              <a:rPr lang="tr-TR" dirty="0">
                <a:solidFill>
                  <a:srgbClr val="FFFFFF"/>
                </a:solidFill>
              </a:rPr>
              <a:t> </a:t>
            </a:r>
            <a:r>
              <a:rPr lang="tr-TR" dirty="0" err="1">
                <a:solidFill>
                  <a:srgbClr val="FFFFFF"/>
                </a:solidFill>
              </a:rPr>
              <a:t>and</a:t>
            </a:r>
            <a:r>
              <a:rPr lang="tr-TR" dirty="0">
                <a:solidFill>
                  <a:srgbClr val="FFFFFF"/>
                </a:solidFill>
              </a:rPr>
              <a:t> in Youtube </a:t>
            </a:r>
            <a:r>
              <a:rPr lang="tr-TR" dirty="0" err="1">
                <a:solidFill>
                  <a:srgbClr val="FFFFFF"/>
                </a:solidFill>
              </a:rPr>
              <a:t>and</a:t>
            </a:r>
            <a:r>
              <a:rPr lang="tr-TR" dirty="0">
                <a:solidFill>
                  <a:srgbClr val="FFFFFF"/>
                </a:solidFill>
              </a:rPr>
              <a:t> </a:t>
            </a:r>
            <a:r>
              <a:rPr lang="tr-TR" dirty="0" err="1">
                <a:solidFill>
                  <a:srgbClr val="FFFFFF"/>
                </a:solidFill>
              </a:rPr>
              <a:t>downloaded</a:t>
            </a:r>
            <a:r>
              <a:rPr lang="tr-TR" dirty="0">
                <a:solidFill>
                  <a:srgbClr val="FFFFFF"/>
                </a:solidFill>
              </a:rPr>
              <a:t> </a:t>
            </a:r>
            <a:r>
              <a:rPr lang="tr-TR" dirty="0" err="1">
                <a:solidFill>
                  <a:srgbClr val="FFFFFF"/>
                </a:solidFill>
              </a:rPr>
              <a:t>the</a:t>
            </a:r>
            <a:r>
              <a:rPr lang="tr-TR" dirty="0">
                <a:solidFill>
                  <a:srgbClr val="FFFFFF"/>
                </a:solidFill>
              </a:rPr>
              <a:t> data in </a:t>
            </a:r>
            <a:r>
              <a:rPr lang="tr-TR" dirty="0" err="1">
                <a:solidFill>
                  <a:srgbClr val="FFFFFF"/>
                </a:solidFill>
              </a:rPr>
              <a:t>the</a:t>
            </a:r>
            <a:r>
              <a:rPr lang="tr-TR" dirty="0">
                <a:solidFill>
                  <a:srgbClr val="FFFFFF"/>
                </a:solidFill>
              </a:rPr>
              <a:t> .</a:t>
            </a:r>
            <a:r>
              <a:rPr lang="tr-TR" dirty="0" err="1">
                <a:solidFill>
                  <a:srgbClr val="FFFFFF"/>
                </a:solidFill>
              </a:rPr>
              <a:t>json</a:t>
            </a:r>
            <a:r>
              <a:rPr lang="tr-TR" dirty="0">
                <a:solidFill>
                  <a:srgbClr val="FFFFFF"/>
                </a:solidFill>
              </a:rPr>
              <a:t> format </a:t>
            </a:r>
            <a:r>
              <a:rPr lang="tr-TR" dirty="0" err="1">
                <a:solidFill>
                  <a:srgbClr val="FFFFFF"/>
                </a:solidFill>
              </a:rPr>
              <a:t>which</a:t>
            </a:r>
            <a:r>
              <a:rPr lang="tr-TR" dirty="0">
                <a:solidFill>
                  <a:srgbClr val="FFFFFF"/>
                </a:solidFill>
              </a:rPr>
              <a:t> </a:t>
            </a:r>
            <a:r>
              <a:rPr lang="tr-TR" dirty="0" err="1">
                <a:solidFill>
                  <a:srgbClr val="FFFFFF"/>
                </a:solidFill>
              </a:rPr>
              <a:t>made</a:t>
            </a:r>
            <a:r>
              <a:rPr lang="tr-TR" dirty="0">
                <a:solidFill>
                  <a:srgbClr val="FFFFFF"/>
                </a:solidFill>
              </a:rPr>
              <a:t> </a:t>
            </a:r>
            <a:r>
              <a:rPr lang="tr-TR" dirty="0" err="1">
                <a:solidFill>
                  <a:srgbClr val="FFFFFF"/>
                </a:solidFill>
              </a:rPr>
              <a:t>my</a:t>
            </a:r>
            <a:r>
              <a:rPr lang="tr-TR" dirty="0">
                <a:solidFill>
                  <a:srgbClr val="FFFFFF"/>
                </a:solidFill>
              </a:rPr>
              <a:t> </a:t>
            </a:r>
            <a:r>
              <a:rPr lang="tr-TR" dirty="0" err="1">
                <a:solidFill>
                  <a:srgbClr val="FFFFFF"/>
                </a:solidFill>
              </a:rPr>
              <a:t>job</a:t>
            </a:r>
            <a:r>
              <a:rPr lang="tr-TR" dirty="0">
                <a:solidFill>
                  <a:srgbClr val="FFFFFF"/>
                </a:solidFill>
              </a:rPr>
              <a:t> </a:t>
            </a:r>
            <a:r>
              <a:rPr lang="tr-TR" dirty="0" err="1">
                <a:solidFill>
                  <a:srgbClr val="FFFFFF"/>
                </a:solidFill>
              </a:rPr>
              <a:t>easier</a:t>
            </a:r>
            <a:r>
              <a:rPr lang="tr-TR" dirty="0">
                <a:solidFill>
                  <a:srgbClr val="FFFFFF"/>
                </a:solidFill>
              </a:rPr>
              <a:t> </a:t>
            </a:r>
            <a:r>
              <a:rPr lang="tr-TR" dirty="0" err="1">
                <a:solidFill>
                  <a:srgbClr val="FFFFFF"/>
                </a:solidFill>
              </a:rPr>
              <a:t>to</a:t>
            </a:r>
            <a:r>
              <a:rPr lang="tr-TR" dirty="0">
                <a:solidFill>
                  <a:srgbClr val="FFFFFF"/>
                </a:solidFill>
              </a:rPr>
              <a:t> </a:t>
            </a:r>
            <a:r>
              <a:rPr lang="tr-TR" dirty="0" err="1">
                <a:solidFill>
                  <a:srgbClr val="FFFFFF"/>
                </a:solidFill>
              </a:rPr>
              <a:t>analyze</a:t>
            </a:r>
            <a:r>
              <a:rPr lang="tr-TR" dirty="0">
                <a:solidFill>
                  <a:srgbClr val="FFFFFF"/>
                </a:solidFill>
              </a:rPr>
              <a:t> </a:t>
            </a:r>
            <a:r>
              <a:rPr lang="tr-TR" dirty="0" err="1">
                <a:solidFill>
                  <a:srgbClr val="FFFFFF"/>
                </a:solidFill>
              </a:rPr>
              <a:t>and</a:t>
            </a:r>
            <a:r>
              <a:rPr lang="tr-TR" dirty="0">
                <a:solidFill>
                  <a:srgbClr val="FFFFFF"/>
                </a:solidFill>
              </a:rPr>
              <a:t> </a:t>
            </a:r>
            <a:r>
              <a:rPr lang="tr-TR" dirty="0" err="1">
                <a:solidFill>
                  <a:srgbClr val="FFFFFF"/>
                </a:solidFill>
              </a:rPr>
              <a:t>see</a:t>
            </a:r>
            <a:r>
              <a:rPr lang="tr-TR" dirty="0">
                <a:solidFill>
                  <a:srgbClr val="FFFFFF"/>
                </a:solidFill>
              </a:rPr>
              <a:t> </a:t>
            </a:r>
            <a:r>
              <a:rPr lang="tr-TR" dirty="0" err="1">
                <a:solidFill>
                  <a:srgbClr val="FFFFFF"/>
                </a:solidFill>
              </a:rPr>
              <a:t>my</a:t>
            </a:r>
            <a:r>
              <a:rPr lang="tr-TR" dirty="0">
                <a:solidFill>
                  <a:srgbClr val="FFFFFF"/>
                </a:solidFill>
              </a:rPr>
              <a:t> data.</a:t>
            </a:r>
          </a:p>
          <a:p>
            <a:r>
              <a:rPr lang="tr-TR" dirty="0">
                <a:solidFill>
                  <a:srgbClr val="FFFFFF"/>
                </a:solidFill>
              </a:rPr>
              <a:t>At </a:t>
            </a:r>
            <a:r>
              <a:rPr lang="tr-TR" dirty="0" err="1">
                <a:solidFill>
                  <a:srgbClr val="FFFFFF"/>
                </a:solidFill>
              </a:rPr>
              <a:t>the</a:t>
            </a:r>
            <a:r>
              <a:rPr lang="tr-TR" dirty="0">
                <a:solidFill>
                  <a:srgbClr val="FFFFFF"/>
                </a:solidFill>
              </a:rPr>
              <a:t> </a:t>
            </a:r>
            <a:r>
              <a:rPr lang="tr-TR" dirty="0" err="1">
                <a:solidFill>
                  <a:srgbClr val="FFFFFF"/>
                </a:solidFill>
              </a:rPr>
              <a:t>slide</a:t>
            </a:r>
            <a:r>
              <a:rPr lang="tr-TR" dirty="0">
                <a:solidFill>
                  <a:srgbClr val="FFFFFF"/>
                </a:solidFill>
              </a:rPr>
              <a:t> </a:t>
            </a:r>
            <a:r>
              <a:rPr lang="tr-TR" dirty="0" err="1">
                <a:solidFill>
                  <a:srgbClr val="FFFFFF"/>
                </a:solidFill>
              </a:rPr>
              <a:t>five</a:t>
            </a:r>
            <a:r>
              <a:rPr lang="tr-TR" dirty="0">
                <a:solidFill>
                  <a:srgbClr val="FFFFFF"/>
                </a:solidFill>
              </a:rPr>
              <a:t> </a:t>
            </a:r>
            <a:r>
              <a:rPr lang="tr-TR" dirty="0" err="1">
                <a:solidFill>
                  <a:srgbClr val="FFFFFF"/>
                </a:solidFill>
              </a:rPr>
              <a:t>you</a:t>
            </a:r>
            <a:r>
              <a:rPr lang="tr-TR" dirty="0">
                <a:solidFill>
                  <a:srgbClr val="FFFFFF"/>
                </a:solidFill>
              </a:rPr>
              <a:t> can </a:t>
            </a:r>
            <a:r>
              <a:rPr lang="tr-TR" dirty="0" err="1">
                <a:solidFill>
                  <a:srgbClr val="FFFFFF"/>
                </a:solidFill>
              </a:rPr>
              <a:t>see</a:t>
            </a:r>
            <a:r>
              <a:rPr lang="tr-TR" dirty="0">
                <a:solidFill>
                  <a:srgbClr val="FFFFFF"/>
                </a:solidFill>
              </a:rPr>
              <a:t> how .</a:t>
            </a:r>
            <a:r>
              <a:rPr lang="tr-TR" dirty="0" err="1">
                <a:solidFill>
                  <a:srgbClr val="FFFFFF"/>
                </a:solidFill>
              </a:rPr>
              <a:t>json</a:t>
            </a:r>
            <a:r>
              <a:rPr lang="tr-TR" dirty="0">
                <a:solidFill>
                  <a:srgbClr val="FFFFFF"/>
                </a:solidFill>
              </a:rPr>
              <a:t> data </a:t>
            </a:r>
            <a:r>
              <a:rPr lang="tr-TR" dirty="0" err="1">
                <a:solidFill>
                  <a:srgbClr val="FFFFFF"/>
                </a:solidFill>
              </a:rPr>
              <a:t>looks</a:t>
            </a:r>
            <a:r>
              <a:rPr lang="tr-TR" dirty="0">
                <a:solidFill>
                  <a:srgbClr val="FFFFFF"/>
                </a:solidFill>
              </a:rPr>
              <a:t> </a:t>
            </a:r>
            <a:r>
              <a:rPr lang="tr-TR" dirty="0" err="1">
                <a:solidFill>
                  <a:srgbClr val="FFFFFF"/>
                </a:solidFill>
              </a:rPr>
              <a:t>like</a:t>
            </a:r>
            <a:r>
              <a:rPr lang="tr-TR" dirty="0">
                <a:solidFill>
                  <a:srgbClr val="FFFFFF"/>
                </a:solidFill>
              </a:rPr>
              <a:t>.</a:t>
            </a:r>
          </a:p>
        </p:txBody>
      </p:sp>
      <p:sp>
        <p:nvSpPr>
          <p:cNvPr id="2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el, klavye, çivi, kişi, şahıs içeren bir resim&#10;&#10;Açıklama otomatik olarak oluşturuldu">
            <a:extLst>
              <a:ext uri="{FF2B5EF4-FFF2-40B4-BE49-F238E27FC236}">
                <a16:creationId xmlns:a16="http://schemas.microsoft.com/office/drawing/2014/main" id="{BFD7102B-8D96-0F58-2E42-E370EC49E745}"/>
              </a:ext>
            </a:extLst>
          </p:cNvPr>
          <p:cNvPicPr>
            <a:picLocks noChangeAspect="1"/>
          </p:cNvPicPr>
          <p:nvPr/>
        </p:nvPicPr>
        <p:blipFill>
          <a:blip r:embed="rId3"/>
          <a:srcRect l="28307" r="3098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1176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İçerik Yer Tutucusu 4" descr="metin, ekran görüntüsü, menü, yazı tipi içeren bir resim&#10;&#10;Açıklama otomatik olarak oluşturuldu">
            <a:extLst>
              <a:ext uri="{FF2B5EF4-FFF2-40B4-BE49-F238E27FC236}">
                <a16:creationId xmlns:a16="http://schemas.microsoft.com/office/drawing/2014/main" id="{E89E4495-B50B-2D01-7200-C92D96C87EF1}"/>
              </a:ext>
            </a:extLst>
          </p:cNvPr>
          <p:cNvPicPr>
            <a:picLocks noGrp="1" noChangeAspect="1"/>
          </p:cNvPicPr>
          <p:nvPr>
            <p:ph idx="1"/>
          </p:nvPr>
        </p:nvPicPr>
        <p:blipFill>
          <a:blip r:embed="rId7"/>
          <a:srcRect r="20889"/>
          <a:stretch/>
        </p:blipFill>
        <p:spPr>
          <a:xfrm>
            <a:off x="20" y="10"/>
            <a:ext cx="12191980" cy="6857990"/>
          </a:xfrm>
          <a:prstGeom prst="rect">
            <a:avLst/>
          </a:prstGeom>
        </p:spPr>
      </p:pic>
    </p:spTree>
    <p:extLst>
      <p:ext uri="{BB962C8B-B14F-4D97-AF65-F5344CB8AC3E}">
        <p14:creationId xmlns:p14="http://schemas.microsoft.com/office/powerpoint/2010/main" val="211084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5E571C-1665-F1AF-AC62-9F299AE9E4C1}"/>
              </a:ext>
            </a:extLst>
          </p:cNvPr>
          <p:cNvSpPr>
            <a:spLocks noGrp="1"/>
          </p:cNvSpPr>
          <p:nvPr>
            <p:ph type="title"/>
          </p:nvPr>
        </p:nvSpPr>
        <p:spPr>
          <a:xfrm>
            <a:off x="643855" y="1447800"/>
            <a:ext cx="3108626" cy="4572000"/>
          </a:xfrm>
        </p:spPr>
        <p:txBody>
          <a:bodyPr anchor="ctr">
            <a:normAutofit/>
          </a:bodyPr>
          <a:lstStyle/>
          <a:p>
            <a:r>
              <a:rPr lang="tr-TR" sz="3200">
                <a:solidFill>
                  <a:srgbClr val="F2F2F2"/>
                </a:solidFill>
              </a:rPr>
              <a:t>Techniques Used To Visualize The Data</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5" name="İçerik Yer Tutucusu 2">
            <a:extLst>
              <a:ext uri="{FF2B5EF4-FFF2-40B4-BE49-F238E27FC236}">
                <a16:creationId xmlns:a16="http://schemas.microsoft.com/office/drawing/2014/main" id="{4603B6FA-6C17-8893-7218-CDBE5034E16A}"/>
              </a:ext>
            </a:extLst>
          </p:cNvPr>
          <p:cNvGraphicFramePr>
            <a:graphicFrameLocks noGrp="1"/>
          </p:cNvGraphicFramePr>
          <p:nvPr>
            <p:ph idx="1"/>
            <p:extLst>
              <p:ext uri="{D42A27DB-BD31-4B8C-83A1-F6EECF244321}">
                <p14:modId xmlns:p14="http://schemas.microsoft.com/office/powerpoint/2010/main" val="27578876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8328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EDB16F-FD95-4C5A-5E07-663A64AF1968}"/>
              </a:ext>
            </a:extLst>
          </p:cNvPr>
          <p:cNvSpPr>
            <a:spLocks noGrp="1"/>
          </p:cNvSpPr>
          <p:nvPr>
            <p:ph type="title"/>
          </p:nvPr>
        </p:nvSpPr>
        <p:spPr>
          <a:xfrm>
            <a:off x="5410950" y="199670"/>
            <a:ext cx="4638903" cy="1400530"/>
          </a:xfrm>
        </p:spPr>
        <p:txBody>
          <a:bodyPr>
            <a:normAutofit fontScale="90000"/>
          </a:bodyPr>
          <a:lstStyle/>
          <a:p>
            <a:r>
              <a:rPr lang="tr-TR" dirty="0"/>
              <a:t>Data Analysis/ </a:t>
            </a:r>
            <a:r>
              <a:rPr lang="tr-TR" dirty="0" err="1"/>
              <a:t>Visualizing</a:t>
            </a:r>
            <a:r>
              <a:rPr lang="tr-TR" dirty="0"/>
              <a:t> </a:t>
            </a:r>
            <a:r>
              <a:rPr lang="tr-TR" dirty="0" err="1"/>
              <a:t>The</a:t>
            </a:r>
            <a:r>
              <a:rPr lang="tr-TR" dirty="0"/>
              <a:t> Data</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Koyu ekran üzerinde finansal grafikler">
            <a:extLst>
              <a:ext uri="{FF2B5EF4-FFF2-40B4-BE49-F238E27FC236}">
                <a16:creationId xmlns:a16="http://schemas.microsoft.com/office/drawing/2014/main" id="{75910D6F-56B9-8FB5-BF18-24244971DDC4}"/>
              </a:ext>
            </a:extLst>
          </p:cNvPr>
          <p:cNvPicPr>
            <a:picLocks noChangeAspect="1"/>
          </p:cNvPicPr>
          <p:nvPr/>
        </p:nvPicPr>
        <p:blipFill>
          <a:blip r:embed="rId3"/>
          <a:srcRect l="24435" r="3024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1FE16949-5A25-0463-B5DB-7097AA0FE19B}"/>
              </a:ext>
            </a:extLst>
          </p:cNvPr>
          <p:cNvSpPr>
            <a:spLocks noGrp="1"/>
          </p:cNvSpPr>
          <p:nvPr>
            <p:ph idx="1"/>
          </p:nvPr>
        </p:nvSpPr>
        <p:spPr>
          <a:xfrm>
            <a:off x="5410950" y="2052918"/>
            <a:ext cx="6638810" cy="4352364"/>
          </a:xfrm>
        </p:spPr>
        <p:txBody>
          <a:bodyPr>
            <a:normAutofit/>
          </a:bodyPr>
          <a:lstStyle/>
          <a:p>
            <a:pPr>
              <a:lnSpc>
                <a:spcPct val="90000"/>
              </a:lnSpc>
            </a:pPr>
            <a:r>
              <a:rPr lang="tr-TR" sz="1700" dirty="0"/>
              <a:t>I </a:t>
            </a:r>
            <a:r>
              <a:rPr lang="tr-TR" sz="1700" dirty="0" err="1"/>
              <a:t>created</a:t>
            </a:r>
            <a:r>
              <a:rPr lang="tr-TR" sz="1700" dirty="0"/>
              <a:t> multiple </a:t>
            </a:r>
            <a:r>
              <a:rPr lang="tr-TR" sz="1700" dirty="0" err="1"/>
              <a:t>graphs</a:t>
            </a:r>
            <a:r>
              <a:rPr lang="tr-TR" sz="1700" dirty="0"/>
              <a:t> </a:t>
            </a:r>
            <a:r>
              <a:rPr lang="tr-TR" sz="1700" dirty="0" err="1"/>
              <a:t>to</a:t>
            </a:r>
            <a:r>
              <a:rPr lang="tr-TR" sz="1700" dirty="0"/>
              <a:t> </a:t>
            </a:r>
            <a:r>
              <a:rPr lang="tr-TR" sz="1700" dirty="0" err="1"/>
              <a:t>show</a:t>
            </a:r>
            <a:r>
              <a:rPr lang="tr-TR" sz="1700" dirty="0"/>
              <a:t> </a:t>
            </a:r>
            <a:r>
              <a:rPr lang="tr-TR" sz="1700" dirty="0" err="1"/>
              <a:t>the</a:t>
            </a:r>
            <a:r>
              <a:rPr lang="tr-TR" sz="1700" dirty="0"/>
              <a:t> </a:t>
            </a:r>
            <a:r>
              <a:rPr lang="tr-TR" sz="1700" dirty="0" err="1"/>
              <a:t>number</a:t>
            </a:r>
            <a:r>
              <a:rPr lang="tr-TR" sz="1700" dirty="0"/>
              <a:t> of </a:t>
            </a:r>
            <a:r>
              <a:rPr lang="tr-TR" sz="1700" dirty="0" err="1"/>
              <a:t>videos</a:t>
            </a:r>
            <a:r>
              <a:rPr lang="tr-TR" sz="1700" dirty="0"/>
              <a:t> </a:t>
            </a:r>
            <a:r>
              <a:rPr lang="tr-TR" sz="1700" dirty="0" err="1"/>
              <a:t>watched</a:t>
            </a:r>
            <a:r>
              <a:rPr lang="tr-TR" sz="1700" dirty="0"/>
              <a:t> </a:t>
            </a:r>
            <a:r>
              <a:rPr lang="tr-TR" sz="1700" dirty="0" err="1"/>
              <a:t>each</a:t>
            </a:r>
            <a:r>
              <a:rPr lang="tr-TR" sz="1700" dirty="0"/>
              <a:t> </a:t>
            </a:r>
            <a:r>
              <a:rPr lang="tr-TR" sz="1700" dirty="0" err="1"/>
              <a:t>day</a:t>
            </a:r>
            <a:r>
              <a:rPr lang="tr-TR" sz="1700" dirty="0"/>
              <a:t> </a:t>
            </a:r>
            <a:r>
              <a:rPr lang="tr-TR" sz="1700" dirty="0" err="1"/>
              <a:t>starting</a:t>
            </a:r>
            <a:r>
              <a:rPr lang="tr-TR" sz="1700" dirty="0"/>
              <a:t> </a:t>
            </a:r>
            <a:r>
              <a:rPr lang="tr-TR" sz="1700" dirty="0" err="1"/>
              <a:t>from</a:t>
            </a:r>
            <a:r>
              <a:rPr lang="tr-TR" sz="1700" dirty="0"/>
              <a:t> 25th of </a:t>
            </a:r>
            <a:r>
              <a:rPr lang="tr-TR" sz="1700" dirty="0" err="1"/>
              <a:t>November</a:t>
            </a:r>
            <a:r>
              <a:rPr lang="tr-TR" sz="1700" dirty="0"/>
              <a:t> </a:t>
            </a:r>
            <a:r>
              <a:rPr lang="tr-TR" sz="1700" dirty="0" err="1"/>
              <a:t>to</a:t>
            </a:r>
            <a:r>
              <a:rPr lang="tr-TR" sz="1700" dirty="0"/>
              <a:t> 9th of </a:t>
            </a:r>
            <a:r>
              <a:rPr lang="tr-TR" sz="1700" dirty="0" err="1"/>
              <a:t>January</a:t>
            </a:r>
            <a:r>
              <a:rPr lang="tr-TR" sz="1700" dirty="0"/>
              <a:t>.</a:t>
            </a:r>
          </a:p>
          <a:p>
            <a:pPr>
              <a:lnSpc>
                <a:spcPct val="90000"/>
              </a:lnSpc>
            </a:pPr>
            <a:r>
              <a:rPr lang="tr-TR" sz="1700" dirty="0"/>
              <a:t>I </a:t>
            </a:r>
            <a:r>
              <a:rPr lang="tr-TR" sz="1700" dirty="0" err="1"/>
              <a:t>divided</a:t>
            </a:r>
            <a:r>
              <a:rPr lang="tr-TR" sz="1700" dirty="0"/>
              <a:t> </a:t>
            </a:r>
            <a:r>
              <a:rPr lang="tr-TR" sz="1700" dirty="0" err="1"/>
              <a:t>all</a:t>
            </a:r>
            <a:r>
              <a:rPr lang="tr-TR" sz="1700" dirty="0"/>
              <a:t> </a:t>
            </a:r>
            <a:r>
              <a:rPr lang="tr-TR" sz="1700" dirty="0" err="1"/>
              <a:t>the</a:t>
            </a:r>
            <a:r>
              <a:rPr lang="tr-TR" sz="1700" dirty="0"/>
              <a:t> data </a:t>
            </a:r>
            <a:r>
              <a:rPr lang="tr-TR" sz="1700" dirty="0" err="1"/>
              <a:t>into</a:t>
            </a:r>
            <a:r>
              <a:rPr lang="tr-TR" sz="1700" dirty="0"/>
              <a:t> 4 main </a:t>
            </a:r>
            <a:r>
              <a:rPr lang="tr-TR" sz="1700" dirty="0" err="1"/>
              <a:t>graphs</a:t>
            </a:r>
            <a:r>
              <a:rPr lang="tr-TR" sz="1700" dirty="0"/>
              <a:t>;</a:t>
            </a:r>
          </a:p>
          <a:p>
            <a:pPr marL="0" indent="0">
              <a:lnSpc>
                <a:spcPct val="90000"/>
              </a:lnSpc>
              <a:buNone/>
            </a:pPr>
            <a:endParaRPr lang="tr-TR" sz="1700" dirty="0"/>
          </a:p>
          <a:p>
            <a:pPr marL="0" indent="0">
              <a:lnSpc>
                <a:spcPct val="90000"/>
              </a:lnSpc>
              <a:buNone/>
            </a:pPr>
            <a:r>
              <a:rPr lang="tr-TR" sz="1700" dirty="0"/>
              <a:t>1- Data </a:t>
            </a:r>
            <a:r>
              <a:rPr lang="tr-TR" sz="1700" dirty="0" err="1"/>
              <a:t>from</a:t>
            </a:r>
            <a:r>
              <a:rPr lang="tr-TR" sz="1700" dirty="0"/>
              <a:t> 25th of </a:t>
            </a:r>
            <a:r>
              <a:rPr lang="tr-TR" sz="1700" dirty="0" err="1"/>
              <a:t>November</a:t>
            </a:r>
            <a:r>
              <a:rPr lang="tr-TR" sz="1700" dirty="0"/>
              <a:t> </a:t>
            </a:r>
            <a:r>
              <a:rPr lang="tr-TR" sz="1700" dirty="0" err="1"/>
              <a:t>to</a:t>
            </a:r>
            <a:r>
              <a:rPr lang="tr-TR" sz="1700" dirty="0"/>
              <a:t> 30th of </a:t>
            </a:r>
            <a:r>
              <a:rPr lang="tr-TR" sz="1700" dirty="0" err="1"/>
              <a:t>November</a:t>
            </a:r>
            <a:endParaRPr lang="tr-TR" sz="1700" dirty="0"/>
          </a:p>
          <a:p>
            <a:pPr marL="0" indent="0">
              <a:lnSpc>
                <a:spcPct val="90000"/>
              </a:lnSpc>
              <a:buNone/>
            </a:pPr>
            <a:r>
              <a:rPr lang="tr-TR" sz="1700" dirty="0"/>
              <a:t>2- Data </a:t>
            </a:r>
            <a:r>
              <a:rPr lang="tr-TR" sz="1700" dirty="0" err="1"/>
              <a:t>from</a:t>
            </a:r>
            <a:r>
              <a:rPr lang="tr-TR" sz="1700" dirty="0"/>
              <a:t> 1st of </a:t>
            </a:r>
            <a:r>
              <a:rPr lang="tr-TR" sz="1700" dirty="0" err="1"/>
              <a:t>December</a:t>
            </a:r>
            <a:r>
              <a:rPr lang="tr-TR" sz="1700" dirty="0"/>
              <a:t> </a:t>
            </a:r>
            <a:r>
              <a:rPr lang="tr-TR" sz="1700" dirty="0" err="1"/>
              <a:t>to</a:t>
            </a:r>
            <a:r>
              <a:rPr lang="tr-TR" sz="1700" dirty="0"/>
              <a:t> 15th of </a:t>
            </a:r>
            <a:r>
              <a:rPr lang="tr-TR" sz="1700" dirty="0" err="1"/>
              <a:t>December</a:t>
            </a:r>
            <a:endParaRPr lang="tr-TR" sz="1700" dirty="0"/>
          </a:p>
          <a:p>
            <a:pPr marL="0" indent="0">
              <a:lnSpc>
                <a:spcPct val="90000"/>
              </a:lnSpc>
              <a:buNone/>
            </a:pPr>
            <a:r>
              <a:rPr lang="tr-TR" sz="1700" dirty="0"/>
              <a:t>3- Data </a:t>
            </a:r>
            <a:r>
              <a:rPr lang="tr-TR" sz="1700" dirty="0" err="1"/>
              <a:t>from</a:t>
            </a:r>
            <a:r>
              <a:rPr lang="tr-TR" sz="1700" dirty="0"/>
              <a:t> 16th of </a:t>
            </a:r>
            <a:r>
              <a:rPr lang="tr-TR" sz="1700" dirty="0" err="1"/>
              <a:t>December</a:t>
            </a:r>
            <a:r>
              <a:rPr lang="tr-TR" sz="1700" dirty="0"/>
              <a:t> </a:t>
            </a:r>
            <a:r>
              <a:rPr lang="tr-TR" sz="1700" dirty="0" err="1"/>
              <a:t>to</a:t>
            </a:r>
            <a:r>
              <a:rPr lang="tr-TR" sz="1700" dirty="0"/>
              <a:t> 31st of </a:t>
            </a:r>
            <a:r>
              <a:rPr lang="tr-TR" sz="1700" dirty="0" err="1"/>
              <a:t>December</a:t>
            </a:r>
            <a:endParaRPr lang="tr-TR" sz="1700" dirty="0"/>
          </a:p>
          <a:p>
            <a:pPr marL="0" indent="0">
              <a:lnSpc>
                <a:spcPct val="90000"/>
              </a:lnSpc>
              <a:buNone/>
            </a:pPr>
            <a:r>
              <a:rPr lang="tr-TR" sz="1700" dirty="0"/>
              <a:t>4- Data </a:t>
            </a:r>
            <a:r>
              <a:rPr lang="tr-TR" sz="1700" dirty="0" err="1"/>
              <a:t>from</a:t>
            </a:r>
            <a:r>
              <a:rPr lang="tr-TR" sz="1700" dirty="0"/>
              <a:t> 1st of </a:t>
            </a:r>
            <a:r>
              <a:rPr lang="tr-TR" sz="1700" dirty="0" err="1"/>
              <a:t>January</a:t>
            </a:r>
            <a:r>
              <a:rPr lang="tr-TR" sz="1700" dirty="0"/>
              <a:t> </a:t>
            </a:r>
            <a:r>
              <a:rPr lang="tr-TR" sz="1700" dirty="0" err="1"/>
              <a:t>to</a:t>
            </a:r>
            <a:r>
              <a:rPr lang="tr-TR" sz="1700" dirty="0"/>
              <a:t> 9th of </a:t>
            </a:r>
            <a:r>
              <a:rPr lang="tr-TR" sz="1700" dirty="0" err="1"/>
              <a:t>January</a:t>
            </a:r>
            <a:endParaRPr lang="tr-TR" sz="1700" dirty="0"/>
          </a:p>
        </p:txBody>
      </p:sp>
    </p:spTree>
    <p:extLst>
      <p:ext uri="{BB962C8B-B14F-4D97-AF65-F5344CB8AC3E}">
        <p14:creationId xmlns:p14="http://schemas.microsoft.com/office/powerpoint/2010/main" val="54978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7" name="Picture 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3" name="Rectangle 4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D79D7C3-008A-1C9D-646E-AC2CC8C11691}"/>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This is the first graph which is between 25th and 30th of November</a:t>
            </a:r>
          </a:p>
        </p:txBody>
      </p:sp>
      <p:sp>
        <p:nvSpPr>
          <p:cNvPr id="4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7" name="Freeform: Shape 4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İçerik Yer Tutucusu 4">
            <a:extLst>
              <a:ext uri="{FF2B5EF4-FFF2-40B4-BE49-F238E27FC236}">
                <a16:creationId xmlns:a16="http://schemas.microsoft.com/office/drawing/2014/main" id="{CACF0A3F-673F-0274-E420-69CA14744103}"/>
              </a:ext>
            </a:extLst>
          </p:cNvPr>
          <p:cNvPicPr>
            <a:picLocks noGrp="1" noChangeAspect="1"/>
          </p:cNvPicPr>
          <p:nvPr>
            <p:ph idx="1"/>
          </p:nvPr>
        </p:nvPicPr>
        <p:blipFill>
          <a:blip r:embed="rId6"/>
          <a:stretch>
            <a:fillRect/>
          </a:stretch>
        </p:blipFill>
        <p:spPr>
          <a:xfrm>
            <a:off x="643854" y="1586761"/>
            <a:ext cx="6270662" cy="3684013"/>
          </a:xfrm>
          <a:prstGeom prst="rect">
            <a:avLst/>
          </a:prstGeom>
          <a:effectLst/>
        </p:spPr>
      </p:pic>
    </p:spTree>
    <p:extLst>
      <p:ext uri="{BB962C8B-B14F-4D97-AF65-F5344CB8AC3E}">
        <p14:creationId xmlns:p14="http://schemas.microsoft.com/office/powerpoint/2010/main" val="37365708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E945A0E-2103-9313-F5A4-7723F978541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This is the second graph which is between 1st and 15th of December</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İçerik Yer Tutucusu 4">
            <a:extLst>
              <a:ext uri="{FF2B5EF4-FFF2-40B4-BE49-F238E27FC236}">
                <a16:creationId xmlns:a16="http://schemas.microsoft.com/office/drawing/2014/main" id="{FECF3E62-5F3D-F0A3-41DC-2B89887C94AB}"/>
              </a:ext>
            </a:extLst>
          </p:cNvPr>
          <p:cNvPicPr>
            <a:picLocks noGrp="1" noChangeAspect="1"/>
          </p:cNvPicPr>
          <p:nvPr>
            <p:ph idx="1"/>
          </p:nvPr>
        </p:nvPicPr>
        <p:blipFill>
          <a:blip r:embed="rId6"/>
          <a:stretch>
            <a:fillRect/>
          </a:stretch>
        </p:blipFill>
        <p:spPr>
          <a:xfrm>
            <a:off x="406788" y="1600200"/>
            <a:ext cx="6843694" cy="4003562"/>
          </a:xfrm>
          <a:prstGeom prst="rect">
            <a:avLst/>
          </a:prstGeom>
          <a:effectLst/>
        </p:spPr>
      </p:pic>
    </p:spTree>
    <p:extLst>
      <p:ext uri="{BB962C8B-B14F-4D97-AF65-F5344CB8AC3E}">
        <p14:creationId xmlns:p14="http://schemas.microsoft.com/office/powerpoint/2010/main" val="10408939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957</Words>
  <Application>Microsoft Office PowerPoint</Application>
  <PresentationFormat>Geniş ekran</PresentationFormat>
  <Paragraphs>54</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Century Gothic</vt:lpstr>
      <vt:lpstr>Courier New</vt:lpstr>
      <vt:lpstr>Wingdings 3</vt:lpstr>
      <vt:lpstr>İyon</vt:lpstr>
      <vt:lpstr>DSA210 term project</vt:lpstr>
      <vt:lpstr>Motivation of The Project </vt:lpstr>
      <vt:lpstr>THE STEPS OF MY PROJECT</vt:lpstr>
      <vt:lpstr>Gathering The Data / Data Source</vt:lpstr>
      <vt:lpstr>PowerPoint Sunusu</vt:lpstr>
      <vt:lpstr>Techniques Used To Visualize The Data</vt:lpstr>
      <vt:lpstr>Data Analysis/ Visualizing The Data</vt:lpstr>
      <vt:lpstr>This is the first graph which is between 25th and 30th of November</vt:lpstr>
      <vt:lpstr>This is the second graph which is between 1st and 15th of December</vt:lpstr>
      <vt:lpstr>This is the third graph which is between 16th and 31st of December</vt:lpstr>
      <vt:lpstr>This is the fourth graph which is between 1st and 9th of January</vt:lpstr>
      <vt:lpstr>Categorization Of The Videos/ 1</vt:lpstr>
      <vt:lpstr>Categorization Of The Videos/ 2</vt:lpstr>
      <vt:lpstr>Categorization Of The Videos/ 3</vt:lpstr>
      <vt:lpstr>Categorization Of The Videos/ 4</vt:lpstr>
      <vt:lpstr>Exam Dates and how I decided the length of the exam periods.</vt:lpstr>
      <vt:lpstr>PowerPoint Sunusu</vt:lpstr>
      <vt:lpstr>Findings and Result Part</vt:lpstr>
      <vt:lpstr>Result of the Hyphothesis Test</vt:lpstr>
      <vt:lpstr>Findings Of The Project</vt:lpstr>
      <vt:lpstr>Limitations and future work</vt:lpstr>
      <vt:lpstr>Future Work</vt:lpstr>
      <vt:lpstr>THANK YOU FOR VIEWING MY PRESENTATION. HOPE YOU ENJOYED LOOKING AT MY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Utku Topal</dc:creator>
  <cp:lastModifiedBy>Utku Topal</cp:lastModifiedBy>
  <cp:revision>1</cp:revision>
  <dcterms:created xsi:type="dcterms:W3CDTF">2025-01-09T19:20:43Z</dcterms:created>
  <dcterms:modified xsi:type="dcterms:W3CDTF">2025-01-09T21:16:09Z</dcterms:modified>
</cp:coreProperties>
</file>