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121edf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121edf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812640c75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812640c75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0373745e5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a0373745e5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2c128d8b6_7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92c128d8b6_7_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92c128d8b6_7_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2c128d8b6_7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92c128d8b6_7_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92c128d8b6_7_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12640c75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812640c75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812640c75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2c128d8b6_7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92c128d8b6_7_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92c128d8b6_7_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4000"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hyperlink" Target="https://matplotlib.org/3.3.2/tutorials/index.html" TargetMode="External"/><Relationship Id="rId5" Type="http://schemas.openxmlformats.org/officeDocument/2006/relationships/hyperlink" Target="https://plotly.com/python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tworkx.org/documentation/stable/auto_examples/index.html" TargetMode="External"/><Relationship Id="rId4" Type="http://schemas.openxmlformats.org/officeDocument/2006/relationships/hyperlink" Target="https://plotly.com/python/" TargetMode="External"/><Relationship Id="rId5" Type="http://schemas.openxmlformats.org/officeDocument/2006/relationships/hyperlink" Target="https://matplotlib.org/stable/gallery/index.html" TargetMode="External"/><Relationship Id="rId6" Type="http://schemas.openxmlformats.org/officeDocument/2006/relationships/hyperlink" Target="https://seaborn.pydata.org/examples/index.html" TargetMode="External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565125" y="613900"/>
            <a:ext cx="7952700" cy="18792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100">
                <a:solidFill>
                  <a:schemeClr val="lt1"/>
                </a:solidFill>
              </a:rPr>
              <a:t>Immersive Python Workshop</a:t>
            </a:r>
            <a:endParaRPr b="1" sz="41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4100">
                <a:solidFill>
                  <a:schemeClr val="lt1"/>
                </a:solidFill>
              </a:rPr>
              <a:t>Day 2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1630200" y="2653375"/>
            <a:ext cx="5844600" cy="646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 Visualization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-390906" y="260603"/>
            <a:ext cx="9916800" cy="60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r>
              <a:rPr b="1" lang="en" sz="3000">
                <a:latin typeface="Twentieth Century"/>
                <a:ea typeface="Twentieth Century"/>
                <a:cs typeface="Twentieth Century"/>
                <a:sym typeface="Twentieth Century"/>
              </a:rPr>
              <a:t>Overall Goals of this Data Visualization Session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1087075" y="1364550"/>
            <a:ext cx="6434100" cy="310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" rotWithShape="0" algn="tl" dir="2700000" dist="50800">
              <a:srgbClr val="000000">
                <a:alpha val="66670"/>
              </a:srgbClr>
            </a:outerShdw>
          </a:effectLst>
        </p:spPr>
        <p:txBody>
          <a:bodyPr anchorCtr="0" anchor="t" bIns="34275" lIns="205725" spcFirstLastPara="1" rIns="68575" wrap="square" tIns="6857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wentieth Century"/>
              <a:buChar char="➔"/>
            </a:pPr>
            <a:r>
              <a:rPr b="1" lang="en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See examples of what’s possible</a:t>
            </a:r>
            <a:endParaRPr b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➔"/>
            </a:pPr>
            <a:r>
              <a:rPr b="1" lang="en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Learn benefits of scripting data visualization tasks</a:t>
            </a:r>
            <a:endParaRPr b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➔"/>
            </a:pPr>
            <a:r>
              <a:rPr b="1" lang="en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Learn how to read documentation about using Python packages</a:t>
            </a:r>
            <a:endParaRPr b="1" sz="16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wentieth Century"/>
              <a:buChar char="➔"/>
            </a:pPr>
            <a:r>
              <a:rPr b="1" lang="en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Get familiar with the process of developing Python scripts locally</a:t>
            </a:r>
            <a:endParaRPr b="1" i="0" sz="17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-390906" y="260603"/>
            <a:ext cx="9916800" cy="60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r>
              <a:rPr b="1" lang="en" sz="3000">
                <a:latin typeface="Twentieth Century"/>
                <a:ea typeface="Twentieth Century"/>
                <a:cs typeface="Twentieth Century"/>
                <a:sym typeface="Twentieth Century"/>
              </a:rPr>
              <a:t>What is Data Visualization?</a:t>
            </a:r>
            <a:endParaRPr b="1"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120900" y="1111375"/>
            <a:ext cx="6558000" cy="380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" rotWithShape="0" algn="tl" dir="2700000" dist="50800">
              <a:srgbClr val="000000">
                <a:alpha val="66670"/>
              </a:srgbClr>
            </a:outerShdw>
          </a:effectLst>
        </p:spPr>
        <p:txBody>
          <a:bodyPr anchorCtr="0" anchor="t" bIns="34275" lIns="205725" spcFirstLastPara="1" rIns="68575" wrap="square" tIns="68575">
            <a:noAutofit/>
          </a:bodyPr>
          <a:lstStyle/>
          <a:p>
            <a:pPr indent="-298450" lvl="0" marL="457200" rtl="0" algn="l">
              <a:lnSpc>
                <a:spcPct val="2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entieth Century"/>
              <a:buChar char="➔"/>
            </a:pPr>
            <a:r>
              <a:rPr b="1" lang="en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Graphically representing data to facilitate communication of information</a:t>
            </a:r>
            <a:endParaRPr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84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entieth Century"/>
              <a:buChar char="➔"/>
            </a:pPr>
            <a:r>
              <a:rPr b="1" lang="en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Visualizations often take the form of charts, graphs, maps, and diagrams</a:t>
            </a:r>
            <a:endParaRPr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8450" lvl="0" marL="45720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entieth Century"/>
              <a:buChar char="➔"/>
            </a:pPr>
            <a:r>
              <a:rPr b="1" lang="en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Effective data visualization is both an art and science</a:t>
            </a:r>
            <a:endParaRPr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wentieth Century"/>
              <a:buChar char="➔"/>
            </a:pPr>
            <a:r>
              <a:rPr b="1" lang="en" sz="1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Can be difficult and time consuming when:</a:t>
            </a:r>
            <a:endParaRPr b="1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Char char="◆"/>
            </a:pPr>
            <a:r>
              <a:rPr lang="en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Datasets are large and complicated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Char char="◆"/>
            </a:pPr>
            <a:r>
              <a:rPr lang="en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Datasets are updated frequently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Char char="◆"/>
            </a:pPr>
            <a:r>
              <a:rPr lang="en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Large numbers of visualizations need to be created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048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wentieth Century"/>
              <a:buChar char="◆"/>
            </a:pPr>
            <a:r>
              <a:rPr lang="en" sz="1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Multiple styles of a visualization product are required for different audiences</a:t>
            </a:r>
            <a:endParaRPr sz="12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7800" lvl="0" marL="2413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A4E0"/>
              </a:buClr>
              <a:buSzPts val="900"/>
              <a:buFont typeface="Noto Sans Symbols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3" name="Google Shape;143;p27"/>
          <p:cNvPicPr preferRelativeResize="0"/>
          <p:nvPr/>
        </p:nvPicPr>
        <p:blipFill rotWithShape="1">
          <a:blip r:embed="rId3">
            <a:alphaModFix/>
          </a:blip>
          <a:srcRect b="6122" l="6158" r="3147" t="13838"/>
          <a:stretch/>
        </p:blipFill>
        <p:spPr>
          <a:xfrm>
            <a:off x="7499850" y="1696163"/>
            <a:ext cx="1546950" cy="1337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4" name="Google Shape;1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3557" y="3992601"/>
            <a:ext cx="1488050" cy="99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5" name="Google Shape;14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0100" y="2515975"/>
            <a:ext cx="1145550" cy="1476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6" name="Google Shape;14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87863" y="2200814"/>
            <a:ext cx="1145549" cy="7418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7" name="Google Shape;147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4346" y="3546350"/>
            <a:ext cx="1252576" cy="8441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8" name="Google Shape;148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56594" y="958395"/>
            <a:ext cx="2042004" cy="84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-390906" y="260603"/>
            <a:ext cx="9916669" cy="60350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r>
              <a:rPr b="1" lang="en" sz="3000">
                <a:latin typeface="Twentieth Century"/>
                <a:ea typeface="Twentieth Century"/>
                <a:cs typeface="Twentieth Century"/>
                <a:sym typeface="Twentieth Century"/>
              </a:rPr>
              <a:t>Python Data Visualization Resources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24" y="1064650"/>
            <a:ext cx="1898427" cy="1024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2471925" y="2315875"/>
            <a:ext cx="6428100" cy="1313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165100" lvl="0" marL="28575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800"/>
              <a:buFont typeface="Noto Sans Symbols"/>
              <a:buChar char="➔"/>
            </a:pPr>
            <a:r>
              <a:rPr b="1"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Matplotlib Documentation</a:t>
            </a:r>
            <a:r>
              <a:rPr b="1"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r>
              <a:rPr lang="en" sz="900"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" sz="9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https://matplotlib.org/3.3.2/tutorials/index.html</a:t>
            </a:r>
            <a:r>
              <a:rPr lang="en" sz="900">
                <a:latin typeface="Twentieth Century"/>
                <a:ea typeface="Twentieth Century"/>
                <a:cs typeface="Twentieth Century"/>
                <a:sym typeface="Twentieth Century"/>
              </a:rPr>
              <a:t>) </a:t>
            </a:r>
            <a:endParaRPr sz="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65100" lvl="0" marL="28575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800"/>
              <a:buFont typeface="Noto Sans Symbols"/>
              <a:buChar char="➔"/>
            </a:pPr>
            <a:r>
              <a:rPr b="1"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Plotly Documentation</a:t>
            </a:r>
            <a:r>
              <a:rPr b="1"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  </a:t>
            </a:r>
            <a:r>
              <a:rPr lang="en" sz="900">
                <a:latin typeface="Twentieth Century"/>
                <a:ea typeface="Twentieth Century"/>
                <a:cs typeface="Twentieth Century"/>
                <a:sym typeface="Twentieth Century"/>
              </a:rPr>
              <a:t>(</a:t>
            </a:r>
            <a:r>
              <a:rPr lang="en" sz="9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/>
              </a:rPr>
              <a:t>https://plotly.com/python/</a:t>
            </a:r>
            <a:r>
              <a:rPr lang="en" sz="900"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 sz="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727" y="2208675"/>
            <a:ext cx="1898423" cy="13846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8" name="Google Shape;15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725" y="3776200"/>
            <a:ext cx="1898424" cy="117039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259000" y="1049700"/>
            <a:ext cx="3471900" cy="3874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Factors to Consider</a:t>
            </a:r>
            <a:endParaRPr b="1"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780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wentieth Century"/>
              <a:buChar char="◆"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Static vs. Interactive visualizations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wentieth Century"/>
              <a:buChar char="◆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Support for niche visualization types (e.g. maps, networks)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wentieth Century"/>
              <a:buChar char="◆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API complexity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wentieth Century"/>
              <a:buChar char="◆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API level of control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wentieth Century"/>
              <a:buChar char="◆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Popularity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wentieth Century"/>
              <a:buChar char="◆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API documentation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7000" lvl="1" marL="5207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70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p29"/>
          <p:cNvSpPr txBox="1"/>
          <p:nvPr>
            <p:ph type="title"/>
          </p:nvPr>
        </p:nvSpPr>
        <p:spPr>
          <a:xfrm>
            <a:off x="-390906" y="260603"/>
            <a:ext cx="9916669" cy="60350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r>
              <a:rPr b="1" lang="en" sz="3000">
                <a:latin typeface="Twentieth Century"/>
                <a:ea typeface="Twentieth Century"/>
                <a:cs typeface="Twentieth Century"/>
                <a:sym typeface="Twentieth Century"/>
              </a:rPr>
              <a:t>Choosing a Data Visualization Library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618" y="1956054"/>
            <a:ext cx="3277533" cy="6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2600" y="1643375"/>
            <a:ext cx="1029900" cy="10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575" y="2710950"/>
            <a:ext cx="1483200" cy="14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2128" y="3796228"/>
            <a:ext cx="2396399" cy="5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63125" y="2611550"/>
            <a:ext cx="1254825" cy="125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259000" y="1506900"/>
            <a:ext cx="5955900" cy="2693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177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Python Data Vis Package Galleries to Visit</a:t>
            </a:r>
            <a:endParaRPr b="1"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8415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Font typeface="Twentieth Century"/>
              <a:buChar char="◆"/>
            </a:pPr>
            <a:r>
              <a:rPr lang="en" sz="14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https://networkx.org/documentation/stable/auto_examples/index.html</a:t>
            </a: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780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wentieth Century"/>
              <a:buChar char="◆"/>
            </a:pPr>
            <a:r>
              <a:rPr lang="en" sz="14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4"/>
              </a:rPr>
              <a:t>https://plotly.com/python/</a:t>
            </a: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780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wentieth Century"/>
              <a:buChar char="◆"/>
            </a:pPr>
            <a:r>
              <a:rPr lang="en" sz="14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5"/>
              </a:rPr>
              <a:t>https://matplotlib.org/stable/gallery/index.html</a:t>
            </a: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77800" lvl="1" marL="5207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Twentieth Century"/>
              <a:buChar char="◆"/>
            </a:pPr>
            <a:r>
              <a:rPr lang="en" sz="1400" u="sng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6"/>
              </a:rPr>
              <a:t>https://seaborn.pydata.org/examples/index.html</a:t>
            </a: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7000" lvl="1" marL="5207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700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Noto Sans Symbols"/>
              <a:buNone/>
            </a:pPr>
            <a:r>
              <a:t/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" name="Google Shape;177;p30"/>
          <p:cNvSpPr txBox="1"/>
          <p:nvPr>
            <p:ph type="title"/>
          </p:nvPr>
        </p:nvSpPr>
        <p:spPr>
          <a:xfrm>
            <a:off x="-390906" y="260603"/>
            <a:ext cx="9916800" cy="603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r>
              <a:rPr b="1" lang="en" sz="3000">
                <a:latin typeface="Twentieth Century"/>
                <a:ea typeface="Twentieth Century"/>
                <a:cs typeface="Twentieth Century"/>
                <a:sym typeface="Twentieth Century"/>
              </a:rPr>
              <a:t>Learn What’s Possible and Get Ideas</a:t>
            </a:r>
            <a:endParaRPr sz="11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6202" y="1368026"/>
            <a:ext cx="2436777" cy="1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6199" y="2798353"/>
            <a:ext cx="2436777" cy="148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132725" y="1093150"/>
            <a:ext cx="8914200" cy="294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137150" lIns="137150" spcFirstLastPara="1" rIns="137150" wrap="square" tIns="137150">
            <a:noAutofit/>
          </a:bodyPr>
          <a:lstStyle/>
          <a:p>
            <a:pPr indent="-2667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wentieth Century"/>
              <a:buChar char="➔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Installing new packages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67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wentieth Century"/>
              <a:buChar char="➔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Accessing data directly from repositories that can be processed and prepared for visualization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67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wentieth Century"/>
              <a:buChar char="➔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Creating a variety of different chart types including venn diagrams, pie charts, bar charts, and scatter plots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67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wentieth Century"/>
              <a:buChar char="➔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Comparing code for creating simple chart types with different visualization libraries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6700" lvl="0" marL="342900" rtl="0" algn="l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wentieth Century"/>
              <a:buChar char="➔"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Reading package documentation to learn how to create and make adjustments to charts and figures</a:t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-390900" y="260599"/>
            <a:ext cx="9916800" cy="635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ckwell"/>
              <a:buNone/>
            </a:pPr>
            <a:r>
              <a:rPr b="1" lang="en" sz="2400">
                <a:latin typeface="Twentieth Century"/>
                <a:ea typeface="Twentieth Century"/>
                <a:cs typeface="Twentieth Century"/>
                <a:sym typeface="Twentieth Century"/>
              </a:rPr>
              <a:t>Python Demo: Visualizing Data with MatPlotLib &amp; Plotly</a:t>
            </a:r>
            <a:endParaRPr sz="5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