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Mukta"/>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3" roundtripDataSignature="AMtx7mi05YC4QALcRUSvM0oqgNimcIlR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Mukta-bold.fntdata"/><Relationship Id="rId10" Type="http://schemas.openxmlformats.org/officeDocument/2006/relationships/slide" Target="slides/slide6.xml"/><Relationship Id="rId21" Type="http://schemas.openxmlformats.org/officeDocument/2006/relationships/font" Target="fonts/Mukta-regular.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5953998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g2659539984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2ad837e9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f2ad837e99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adaa45f6e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2adaa45f6e8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adaa45f6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adaa45f6e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f2ad837e9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f2ad837e9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8014339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280143396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de070b82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8de070b82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daa45f6e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adaa45f6e8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textblob.readthedocs.io/en/dev/"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matplotlib.org/stable/plot_types/index.html"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stanfordnlp.github.io/stanza/sentiment.html" TargetMode="External"/><Relationship Id="rId4" Type="http://schemas.openxmlformats.org/officeDocument/2006/relationships/hyperlink" Target="https://scikit-learn.org/stable/tutorial/text_analytics/working_with_text_data.html" TargetMode="External"/><Relationship Id="rId5" Type="http://schemas.openxmlformats.org/officeDocument/2006/relationships/hyperlink" Target="https://spacy.io/usage/model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ian-nai/Rozha" TargetMode="External"/><Relationship Id="rId4" Type="http://schemas.openxmlformats.org/officeDocument/2006/relationships/hyperlink" Target="https://colab.research.google.com/drive/108FvBVuNllMneNzdNLYSVbu91D2dKcGs?usp=sharing" TargetMode="External"/><Relationship Id="rId5" Type="http://schemas.openxmlformats.org/officeDocument/2006/relationships/hyperlink" Target="https://beautiful-soup-4.readthedocs.io/en/latest/"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mailto:ian.goodale@austin.utexas.edu" TargetMode="External"/><Relationship Id="rId4" Type="http://schemas.openxmlformats.org/officeDocument/2006/relationships/hyperlink" Target="mailto:karinasanchez@austin.utexas.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colab.research.google.com/drive/1-s0sl27rfuOeR2IWXI6J-Orb4FzXHtvo?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45F06"/>
        </a:solidFill>
      </p:bgPr>
    </p:bg>
    <p:spTree>
      <p:nvGrpSpPr>
        <p:cNvPr id="53" name="Shape 53"/>
        <p:cNvGrpSpPr/>
        <p:nvPr/>
      </p:nvGrpSpPr>
      <p:grpSpPr>
        <a:xfrm>
          <a:off x="0" y="0"/>
          <a:ext cx="0" cy="0"/>
          <a:chOff x="0" y="0"/>
          <a:chExt cx="0" cy="0"/>
        </a:xfrm>
      </p:grpSpPr>
      <p:sp>
        <p:nvSpPr>
          <p:cNvPr id="54" name="Google Shape;54;g26595399848_0_0"/>
          <p:cNvSpPr/>
          <p:nvPr/>
        </p:nvSpPr>
        <p:spPr>
          <a:xfrm>
            <a:off x="6699600" y="4137650"/>
            <a:ext cx="2306400" cy="723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Rockwell"/>
              <a:ea typeface="Rockwell"/>
              <a:cs typeface="Rockwell"/>
              <a:sym typeface="Rockwell"/>
            </a:endParaRPr>
          </a:p>
        </p:txBody>
      </p:sp>
      <p:pic>
        <p:nvPicPr>
          <p:cNvPr id="55" name="Google Shape;55;g26595399848_0_0"/>
          <p:cNvPicPr preferRelativeResize="0"/>
          <p:nvPr/>
        </p:nvPicPr>
        <p:blipFill rotWithShape="1">
          <a:blip r:embed="rId3">
            <a:alphaModFix/>
          </a:blip>
          <a:srcRect b="0" l="0" r="0" t="0"/>
          <a:stretch/>
        </p:blipFill>
        <p:spPr>
          <a:xfrm>
            <a:off x="6761481" y="4164319"/>
            <a:ext cx="717702" cy="682025"/>
          </a:xfrm>
          <a:prstGeom prst="rect">
            <a:avLst/>
          </a:prstGeom>
          <a:noFill/>
          <a:ln>
            <a:noFill/>
          </a:ln>
        </p:spPr>
      </p:pic>
      <p:sp>
        <p:nvSpPr>
          <p:cNvPr id="56" name="Google Shape;56;g26595399848_0_0"/>
          <p:cNvSpPr txBox="1"/>
          <p:nvPr>
            <p:ph idx="1" type="subTitle"/>
          </p:nvPr>
        </p:nvSpPr>
        <p:spPr>
          <a:xfrm>
            <a:off x="384250" y="744875"/>
            <a:ext cx="8520600" cy="1021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4300">
                <a:solidFill>
                  <a:schemeClr val="lt1"/>
                </a:solidFill>
                <a:latin typeface="Mukta"/>
                <a:ea typeface="Mukta"/>
                <a:cs typeface="Mukta"/>
                <a:sym typeface="Mukta"/>
              </a:rPr>
              <a:t>Immersive Python Workshop</a:t>
            </a:r>
            <a:endParaRPr b="1" sz="4300">
              <a:solidFill>
                <a:schemeClr val="lt1"/>
              </a:solidFill>
              <a:latin typeface="Mukta"/>
              <a:ea typeface="Mukta"/>
              <a:cs typeface="Mukta"/>
              <a:sym typeface="Mukta"/>
            </a:endParaRPr>
          </a:p>
          <a:p>
            <a:pPr indent="0" lvl="0" marL="0" rtl="0" algn="ctr">
              <a:lnSpc>
                <a:spcPct val="100000"/>
              </a:lnSpc>
              <a:spcBef>
                <a:spcPts val="0"/>
              </a:spcBef>
              <a:spcAft>
                <a:spcPts val="0"/>
              </a:spcAft>
              <a:buClr>
                <a:schemeClr val="dk1"/>
              </a:buClr>
              <a:buSzPts val="2800"/>
              <a:buFont typeface="Arial"/>
              <a:buNone/>
            </a:pPr>
            <a:r>
              <a:rPr b="1" lang="en" sz="2600">
                <a:solidFill>
                  <a:schemeClr val="lt2"/>
                </a:solidFill>
                <a:latin typeface="Mukta"/>
                <a:ea typeface="Mukta"/>
                <a:cs typeface="Mukta"/>
                <a:sym typeface="Mukta"/>
              </a:rPr>
              <a:t>August 15-16, 2024</a:t>
            </a:r>
            <a:endParaRPr b="1" sz="4300">
              <a:solidFill>
                <a:schemeClr val="lt1"/>
              </a:solidFill>
              <a:latin typeface="Mukta"/>
              <a:ea typeface="Mukta"/>
              <a:cs typeface="Mukta"/>
              <a:sym typeface="Mukta"/>
            </a:endParaRPr>
          </a:p>
        </p:txBody>
      </p:sp>
      <p:sp>
        <p:nvSpPr>
          <p:cNvPr id="57" name="Google Shape;57;g26595399848_0_0"/>
          <p:cNvSpPr txBox="1"/>
          <p:nvPr>
            <p:ph idx="1" type="subTitle"/>
          </p:nvPr>
        </p:nvSpPr>
        <p:spPr>
          <a:xfrm>
            <a:off x="2520600" y="4012650"/>
            <a:ext cx="4255200" cy="1236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 sz="1600">
                <a:solidFill>
                  <a:schemeClr val="lt1"/>
                </a:solidFill>
                <a:latin typeface="Mukta"/>
                <a:ea typeface="Mukta"/>
                <a:cs typeface="Mukta"/>
                <a:sym typeface="Mukta"/>
              </a:rPr>
              <a:t>Presented by the </a:t>
            </a:r>
            <a:endParaRPr b="1" sz="1600">
              <a:solidFill>
                <a:schemeClr val="lt1"/>
              </a:solidFill>
              <a:latin typeface="Mukta"/>
              <a:ea typeface="Mukta"/>
              <a:cs typeface="Mukta"/>
              <a:sym typeface="Mukta"/>
            </a:endParaRPr>
          </a:p>
          <a:p>
            <a:pPr indent="0" lvl="0" marL="0" rtl="0" algn="ctr">
              <a:lnSpc>
                <a:spcPct val="100000"/>
              </a:lnSpc>
              <a:spcBef>
                <a:spcPts val="0"/>
              </a:spcBef>
              <a:spcAft>
                <a:spcPts val="0"/>
              </a:spcAft>
              <a:buSzPts val="2800"/>
              <a:buNone/>
            </a:pPr>
            <a:r>
              <a:rPr b="1" lang="en" sz="1600">
                <a:solidFill>
                  <a:schemeClr val="lt1"/>
                </a:solidFill>
                <a:latin typeface="Mukta"/>
                <a:ea typeface="Mukta"/>
                <a:cs typeface="Mukta"/>
                <a:sym typeface="Mukta"/>
              </a:rPr>
              <a:t>UT Libraries &amp;</a:t>
            </a:r>
            <a:endParaRPr b="1" sz="1600">
              <a:solidFill>
                <a:schemeClr val="lt1"/>
              </a:solidFill>
              <a:latin typeface="Mukta"/>
              <a:ea typeface="Mukta"/>
              <a:cs typeface="Mukta"/>
              <a:sym typeface="Mukta"/>
            </a:endParaRPr>
          </a:p>
          <a:p>
            <a:pPr indent="0" lvl="0" marL="0" rtl="0" algn="ctr">
              <a:lnSpc>
                <a:spcPct val="100000"/>
              </a:lnSpc>
              <a:spcBef>
                <a:spcPts val="0"/>
              </a:spcBef>
              <a:spcAft>
                <a:spcPts val="0"/>
              </a:spcAft>
              <a:buSzPts val="2800"/>
              <a:buNone/>
            </a:pPr>
            <a:r>
              <a:rPr b="1" lang="en" sz="1600">
                <a:solidFill>
                  <a:schemeClr val="lt1"/>
                </a:solidFill>
                <a:latin typeface="Mukta"/>
                <a:ea typeface="Mukta"/>
                <a:cs typeface="Mukta"/>
                <a:sym typeface="Mukta"/>
              </a:rPr>
              <a:t>Open Source Program Office (UT-OSPO)</a:t>
            </a:r>
            <a:endParaRPr b="1" sz="1600">
              <a:solidFill>
                <a:schemeClr val="lt1"/>
              </a:solidFill>
              <a:latin typeface="Mukta"/>
              <a:ea typeface="Mukta"/>
              <a:cs typeface="Mukta"/>
              <a:sym typeface="Mukta"/>
            </a:endParaRPr>
          </a:p>
        </p:txBody>
      </p:sp>
      <p:grpSp>
        <p:nvGrpSpPr>
          <p:cNvPr id="58" name="Google Shape;58;g26595399848_0_0"/>
          <p:cNvGrpSpPr/>
          <p:nvPr/>
        </p:nvGrpSpPr>
        <p:grpSpPr>
          <a:xfrm>
            <a:off x="151305" y="4269193"/>
            <a:ext cx="2499120" cy="723814"/>
            <a:chOff x="4618653" y="5730341"/>
            <a:chExt cx="3471000" cy="928800"/>
          </a:xfrm>
        </p:grpSpPr>
        <p:sp>
          <p:nvSpPr>
            <p:cNvPr id="59" name="Google Shape;59;g26595399848_0_0"/>
            <p:cNvSpPr/>
            <p:nvPr/>
          </p:nvSpPr>
          <p:spPr>
            <a:xfrm>
              <a:off x="4618653" y="5730341"/>
              <a:ext cx="3471000" cy="928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rgbClr val="000000"/>
                </a:solidFill>
                <a:latin typeface="Rockwell"/>
                <a:ea typeface="Rockwell"/>
                <a:cs typeface="Rockwell"/>
                <a:sym typeface="Rockwell"/>
              </a:endParaRPr>
            </a:p>
          </p:txBody>
        </p:sp>
        <p:pic>
          <p:nvPicPr>
            <p:cNvPr id="60" name="Google Shape;60;g26595399848_0_0"/>
            <p:cNvPicPr preferRelativeResize="0"/>
            <p:nvPr/>
          </p:nvPicPr>
          <p:blipFill rotWithShape="1">
            <a:blip r:embed="rId4">
              <a:alphaModFix/>
            </a:blip>
            <a:srcRect b="0" l="0" r="0" t="0"/>
            <a:stretch/>
          </p:blipFill>
          <p:spPr>
            <a:xfrm>
              <a:off x="4982989" y="5917562"/>
              <a:ext cx="2910269" cy="610218"/>
            </a:xfrm>
            <a:prstGeom prst="rect">
              <a:avLst/>
            </a:prstGeom>
            <a:noFill/>
            <a:ln>
              <a:noFill/>
            </a:ln>
          </p:spPr>
        </p:pic>
      </p:grpSp>
      <p:sp>
        <p:nvSpPr>
          <p:cNvPr id="61" name="Google Shape;61;g26595399848_0_0"/>
          <p:cNvSpPr txBox="1"/>
          <p:nvPr/>
        </p:nvSpPr>
        <p:spPr>
          <a:xfrm>
            <a:off x="7477107" y="4092294"/>
            <a:ext cx="14424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Twentieth Century"/>
                <a:ea typeface="Twentieth Century"/>
                <a:cs typeface="Twentieth Century"/>
                <a:sym typeface="Twentieth Century"/>
              </a:rPr>
              <a:t>UT-OSPO</a:t>
            </a:r>
            <a:endParaRPr b="1" i="0" sz="2000" u="none" cap="none" strike="noStrike">
              <a:solidFill>
                <a:srgbClr val="000000"/>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Twentieth Century"/>
                <a:ea typeface="Twentieth Century"/>
                <a:cs typeface="Twentieth Century"/>
                <a:sym typeface="Twentieth Century"/>
              </a:rPr>
              <a:t>UT Austin Open Source Program Office</a:t>
            </a:r>
            <a:endParaRPr b="0" i="0" sz="1000" u="none" cap="none" strike="noStrike">
              <a:solidFill>
                <a:srgbClr val="000000"/>
              </a:solidFill>
              <a:latin typeface="Twentieth Century"/>
              <a:ea typeface="Twentieth Century"/>
              <a:cs typeface="Twentieth Century"/>
              <a:sym typeface="Twentieth Century"/>
            </a:endParaRPr>
          </a:p>
        </p:txBody>
      </p:sp>
      <p:sp>
        <p:nvSpPr>
          <p:cNvPr id="62" name="Google Shape;62;g26595399848_0_0"/>
          <p:cNvSpPr txBox="1"/>
          <p:nvPr/>
        </p:nvSpPr>
        <p:spPr>
          <a:xfrm>
            <a:off x="6805979" y="4817579"/>
            <a:ext cx="22230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100" u="none" cap="none" strike="noStrike">
                <a:solidFill>
                  <a:srgbClr val="FFFFFF"/>
                </a:solidFill>
                <a:latin typeface="Calibri"/>
                <a:ea typeface="Calibri"/>
                <a:cs typeface="Calibri"/>
                <a:sym typeface="Calibri"/>
              </a:rPr>
              <a:t>Sloan grant number: </a:t>
            </a:r>
            <a:r>
              <a:rPr b="1" i="0" lang="en" sz="1000" u="none" cap="none" strike="noStrike">
                <a:solidFill>
                  <a:srgbClr val="FFFFFF"/>
                </a:solidFill>
                <a:latin typeface="Calibri"/>
                <a:ea typeface="Calibri"/>
                <a:cs typeface="Calibri"/>
                <a:sym typeface="Calibri"/>
              </a:rPr>
              <a:t>G-2023-20944</a:t>
            </a:r>
            <a:endParaRPr b="1" i="0" sz="1300" u="none" cap="none" strike="noStrike">
              <a:solidFill>
                <a:srgbClr val="FFFFFF"/>
              </a:solidFill>
              <a:latin typeface="Arial"/>
              <a:ea typeface="Arial"/>
              <a:cs typeface="Arial"/>
              <a:sym typeface="Arial"/>
            </a:endParaRPr>
          </a:p>
        </p:txBody>
      </p:sp>
      <p:sp>
        <p:nvSpPr>
          <p:cNvPr id="63" name="Google Shape;63;g26595399848_0_0"/>
          <p:cNvSpPr txBox="1"/>
          <p:nvPr/>
        </p:nvSpPr>
        <p:spPr>
          <a:xfrm>
            <a:off x="1393650" y="2376650"/>
            <a:ext cx="6509100" cy="754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5200"/>
              <a:buFont typeface="Arial"/>
              <a:buNone/>
            </a:pPr>
            <a:r>
              <a:rPr b="0" i="0" lang="en" sz="3400" u="none" cap="none" strike="noStrike">
                <a:solidFill>
                  <a:schemeClr val="lt1"/>
                </a:solidFill>
                <a:latin typeface="Arial"/>
                <a:ea typeface="Arial"/>
                <a:cs typeface="Arial"/>
                <a:sym typeface="Arial"/>
              </a:rPr>
              <a:t>Introduction to Sentiment Analysis </a:t>
            </a:r>
            <a:endParaRPr b="1" i="0" sz="2200" u="none" cap="none" strike="noStrike">
              <a:solidFill>
                <a:schemeClr val="lt1"/>
              </a:solidFill>
              <a:latin typeface="Arial"/>
              <a:ea typeface="Arial"/>
              <a:cs typeface="Arial"/>
              <a:sym typeface="Arial"/>
            </a:endParaRPr>
          </a:p>
        </p:txBody>
      </p:sp>
      <p:sp>
        <p:nvSpPr>
          <p:cNvPr id="64" name="Google Shape;64;g26595399848_0_0"/>
          <p:cNvSpPr txBox="1"/>
          <p:nvPr/>
        </p:nvSpPr>
        <p:spPr>
          <a:xfrm>
            <a:off x="384250" y="3130850"/>
            <a:ext cx="34953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13"/>
              <a:buFont typeface="Arial"/>
              <a:buNone/>
            </a:pPr>
            <a:r>
              <a:rPr b="0" i="0" lang="en" sz="2100" u="none" cap="none" strike="noStrike">
                <a:solidFill>
                  <a:schemeClr val="lt1"/>
                </a:solidFill>
                <a:latin typeface="Arial"/>
                <a:ea typeface="Arial"/>
                <a:cs typeface="Arial"/>
                <a:sym typeface="Arial"/>
              </a:rPr>
              <a:t>Ian Goodale</a:t>
            </a:r>
            <a:endParaRPr sz="2100">
              <a:solidFill>
                <a:schemeClr val="lt1"/>
              </a:solidFill>
            </a:endParaRPr>
          </a:p>
          <a:p>
            <a:pPr indent="0" lvl="0" marL="0" marR="0" rtl="0" algn="ctr">
              <a:lnSpc>
                <a:spcPct val="100000"/>
              </a:lnSpc>
              <a:spcBef>
                <a:spcPts val="0"/>
              </a:spcBef>
              <a:spcAft>
                <a:spcPts val="0"/>
              </a:spcAft>
              <a:buClr>
                <a:schemeClr val="dk1"/>
              </a:buClr>
              <a:buSzPts val="3613"/>
              <a:buFont typeface="Arial"/>
              <a:buNone/>
            </a:pPr>
            <a:r>
              <a:rPr b="0" i="0" lang="en" sz="2100" u="none" cap="none" strike="noStrike">
                <a:solidFill>
                  <a:schemeClr val="lt1"/>
                </a:solidFill>
                <a:latin typeface="Arial"/>
                <a:ea typeface="Arial"/>
                <a:cs typeface="Arial"/>
                <a:sym typeface="Arial"/>
              </a:rPr>
              <a:t>European Studies Librarian</a:t>
            </a:r>
            <a:endParaRPr b="0" i="0" sz="1100" u="none" cap="none" strike="noStrike">
              <a:solidFill>
                <a:schemeClr val="lt1"/>
              </a:solidFill>
              <a:latin typeface="Arial"/>
              <a:ea typeface="Arial"/>
              <a:cs typeface="Arial"/>
              <a:sym typeface="Arial"/>
            </a:endParaRPr>
          </a:p>
        </p:txBody>
      </p:sp>
      <p:sp>
        <p:nvSpPr>
          <p:cNvPr id="65" name="Google Shape;65;g26595399848_0_0"/>
          <p:cNvSpPr txBox="1"/>
          <p:nvPr/>
        </p:nvSpPr>
        <p:spPr>
          <a:xfrm>
            <a:off x="5409550" y="3183075"/>
            <a:ext cx="3495300" cy="582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613"/>
              <a:buFont typeface="Arial"/>
              <a:buNone/>
            </a:pPr>
            <a:r>
              <a:rPr lang="en" sz="2100">
                <a:solidFill>
                  <a:schemeClr val="lt1"/>
                </a:solidFill>
              </a:rPr>
              <a:t>Karina Sánchez</a:t>
            </a:r>
            <a:endParaRPr sz="2100">
              <a:solidFill>
                <a:schemeClr val="lt1"/>
              </a:solidFill>
            </a:endParaRPr>
          </a:p>
          <a:p>
            <a:pPr indent="0" lvl="0" marL="0" marR="0" rtl="0" algn="ctr">
              <a:lnSpc>
                <a:spcPct val="100000"/>
              </a:lnSpc>
              <a:spcBef>
                <a:spcPts val="0"/>
              </a:spcBef>
              <a:spcAft>
                <a:spcPts val="0"/>
              </a:spcAft>
              <a:buClr>
                <a:schemeClr val="dk1"/>
              </a:buClr>
              <a:buSzPts val="3613"/>
              <a:buFont typeface="Arial"/>
              <a:buNone/>
            </a:pPr>
            <a:r>
              <a:rPr lang="en" sz="2100">
                <a:solidFill>
                  <a:schemeClr val="lt1"/>
                </a:solidFill>
              </a:rPr>
              <a:t>Scholars Lab Librarian</a:t>
            </a:r>
            <a:endParaRPr b="0" i="0" sz="11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Natural Language Toolkit (NLTK)</a:t>
            </a:r>
            <a:endParaRPr/>
          </a:p>
        </p:txBody>
      </p:sp>
      <p:sp>
        <p:nvSpPr>
          <p:cNvPr id="120" name="Google Shape;120;p11"/>
          <p:cNvSpPr txBox="1"/>
          <p:nvPr>
            <p:ph idx="1" type="body"/>
          </p:nvPr>
        </p:nvSpPr>
        <p:spPr>
          <a:xfrm>
            <a:off x="311700" y="1166125"/>
            <a:ext cx="4497000" cy="37998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Platform for building Python programs to work with language data</a:t>
            </a:r>
            <a:endParaRPr/>
          </a:p>
          <a:p>
            <a:pPr indent="-342900" lvl="0" marL="457200" rtl="0" algn="l">
              <a:lnSpc>
                <a:spcPct val="115000"/>
              </a:lnSpc>
              <a:spcBef>
                <a:spcPts val="0"/>
              </a:spcBef>
              <a:spcAft>
                <a:spcPts val="0"/>
              </a:spcAft>
              <a:buSzPts val="1800"/>
              <a:buChar char="●"/>
            </a:pPr>
            <a:r>
              <a:rPr lang="en"/>
              <a:t>Large amount of corpora and lexical resources in addition to Python libraries</a:t>
            </a:r>
            <a:endParaRPr/>
          </a:p>
          <a:p>
            <a:pPr indent="-342900" lvl="0" marL="457200" rtl="0" algn="l">
              <a:lnSpc>
                <a:spcPct val="115000"/>
              </a:lnSpc>
              <a:spcBef>
                <a:spcPts val="0"/>
              </a:spcBef>
              <a:spcAft>
                <a:spcPts val="0"/>
              </a:spcAft>
              <a:buSzPts val="1800"/>
              <a:buChar char="●"/>
            </a:pPr>
            <a:r>
              <a:rPr lang="en"/>
              <a:t>Great documentation makes this easy to learn and experiment with</a:t>
            </a:r>
            <a:endParaRPr/>
          </a:p>
          <a:p>
            <a:pPr indent="-342900" lvl="0" marL="457200" rtl="0" algn="l">
              <a:lnSpc>
                <a:spcPct val="115000"/>
              </a:lnSpc>
              <a:spcBef>
                <a:spcPts val="0"/>
              </a:spcBef>
              <a:spcAft>
                <a:spcPts val="0"/>
              </a:spcAft>
              <a:buSzPts val="1800"/>
              <a:buChar char="●"/>
            </a:pPr>
            <a:r>
              <a:rPr lang="en"/>
              <a:t>Can easily be used with other Python libraries and tools</a:t>
            </a:r>
            <a:endParaRPr/>
          </a:p>
        </p:txBody>
      </p:sp>
      <p:pic>
        <p:nvPicPr>
          <p:cNvPr id="121" name="Google Shape;121;p11"/>
          <p:cNvPicPr preferRelativeResize="0"/>
          <p:nvPr/>
        </p:nvPicPr>
        <p:blipFill rotWithShape="1">
          <a:blip r:embed="rId3">
            <a:alphaModFix/>
          </a:blip>
          <a:srcRect b="0" l="0" r="0" t="0"/>
          <a:stretch/>
        </p:blipFill>
        <p:spPr>
          <a:xfrm>
            <a:off x="5710900" y="1106488"/>
            <a:ext cx="2636306" cy="3820975"/>
          </a:xfrm>
          <a:prstGeom prst="rect">
            <a:avLst/>
          </a:prstGeom>
          <a:noFill/>
          <a:ln>
            <a:noFill/>
          </a:ln>
          <a:effectLst>
            <a:outerShdw blurRad="57150" rotWithShape="0" algn="bl" dir="5400000" dist="19050">
              <a:srgbClr val="000000">
                <a:alpha val="69411"/>
              </a:srgbClr>
            </a:outerShdw>
          </a:effectLst>
        </p:spPr>
      </p:pic>
      <p:sp>
        <p:nvSpPr>
          <p:cNvPr id="122" name="Google Shape;122;p11"/>
          <p:cNvSpPr txBox="1"/>
          <p:nvPr/>
        </p:nvSpPr>
        <p:spPr>
          <a:xfrm>
            <a:off x="7757300" y="1948075"/>
            <a:ext cx="4036200" cy="47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2ad837e99_1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TextBlob </a:t>
            </a:r>
            <a:endParaRPr/>
          </a:p>
        </p:txBody>
      </p:sp>
      <p:sp>
        <p:nvSpPr>
          <p:cNvPr id="128" name="Google Shape;128;g2f2ad837e99_1_6"/>
          <p:cNvSpPr txBox="1"/>
          <p:nvPr>
            <p:ph idx="1" type="body"/>
          </p:nvPr>
        </p:nvSpPr>
        <p:spPr>
          <a:xfrm>
            <a:off x="311700" y="1152475"/>
            <a:ext cx="60675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solidFill>
                  <a:schemeClr val="dk1"/>
                </a:solidFill>
              </a:rPr>
              <a:t>TextBlob is a Python library for processing textual data. It provides a simple API for diving into common natural language processing (NLP) tasks such as part-of-speech tagging, noun phrase extraction, sentiment analysis, classification, and more.</a:t>
            </a:r>
            <a:endParaRPr>
              <a:solidFill>
                <a:schemeClr val="dk1"/>
              </a:solidFill>
            </a:endParaRPr>
          </a:p>
          <a:p>
            <a:pPr indent="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a:solidFill>
                  <a:schemeClr val="dk1"/>
                </a:solidFill>
              </a:rPr>
              <a:t>Its sentiment analysis functionality is easy to use, and utilizes the Naive Bayes algorithm</a:t>
            </a:r>
            <a:endParaRPr>
              <a:solidFill>
                <a:schemeClr val="dk1"/>
              </a:solidFill>
            </a:endParaRPr>
          </a:p>
          <a:p>
            <a:pPr indent="0" lvl="0" marL="457200" rtl="0" algn="l">
              <a:lnSpc>
                <a:spcPct val="115000"/>
              </a:lnSpc>
              <a:spcBef>
                <a:spcPts val="0"/>
              </a:spcBef>
              <a:spcAft>
                <a:spcPts val="0"/>
              </a:spcAft>
              <a:buSzPts val="1800"/>
              <a:buNone/>
            </a:pPr>
            <a:r>
              <a:t/>
            </a:r>
            <a:endParaRPr>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u="sng">
                <a:solidFill>
                  <a:schemeClr val="accent5"/>
                </a:solidFill>
                <a:hlinkClick r:id="rId3">
                  <a:extLst>
                    <a:ext uri="{A12FA001-AC4F-418D-AE19-62706E023703}">
                      <ahyp:hlinkClr val="tx"/>
                    </a:ext>
                  </a:extLst>
                </a:hlinkClick>
              </a:rPr>
              <a:t>https://textblob.readthedocs.io/en/dev/</a:t>
            </a:r>
            <a:endParaRPr sz="1800"/>
          </a:p>
        </p:txBody>
      </p:sp>
      <p:pic>
        <p:nvPicPr>
          <p:cNvPr descr="Image result for text blob" id="129" name="Google Shape;129;g2f2ad837e99_1_6"/>
          <p:cNvPicPr preferRelativeResize="0"/>
          <p:nvPr/>
        </p:nvPicPr>
        <p:blipFill rotWithShape="1">
          <a:blip r:embed="rId4">
            <a:alphaModFix/>
          </a:blip>
          <a:srcRect b="0" l="0" r="0" t="0"/>
          <a:stretch/>
        </p:blipFill>
        <p:spPr>
          <a:xfrm>
            <a:off x="6002198" y="1152475"/>
            <a:ext cx="2652852" cy="2432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adaa45f6e8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Matplotlib</a:t>
            </a:r>
            <a:endParaRPr/>
          </a:p>
        </p:txBody>
      </p:sp>
      <p:sp>
        <p:nvSpPr>
          <p:cNvPr id="135" name="Google Shape;135;g2adaa45f6e8_0_17"/>
          <p:cNvSpPr txBox="1"/>
          <p:nvPr>
            <p:ph idx="1" type="body"/>
          </p:nvPr>
        </p:nvSpPr>
        <p:spPr>
          <a:xfrm>
            <a:off x="311700" y="1152475"/>
            <a:ext cx="4621800" cy="33663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 plotting library for Python that can easily integrate with Pandas</a:t>
            </a:r>
            <a:endParaRPr/>
          </a:p>
          <a:p>
            <a:pPr indent="-342900" lvl="0" marL="457200" rtl="0" algn="l">
              <a:lnSpc>
                <a:spcPct val="115000"/>
              </a:lnSpc>
              <a:spcBef>
                <a:spcPts val="0"/>
              </a:spcBef>
              <a:spcAft>
                <a:spcPts val="0"/>
              </a:spcAft>
              <a:buSzPts val="1800"/>
              <a:buChar char="●"/>
            </a:pPr>
            <a:r>
              <a:rPr lang="en"/>
              <a:t>Offers a wide variety of plot types to choose from</a:t>
            </a:r>
            <a:endParaRPr/>
          </a:p>
          <a:p>
            <a:pPr indent="-342900" lvl="0" marL="457200" rtl="0" algn="l">
              <a:lnSpc>
                <a:spcPct val="115000"/>
              </a:lnSpc>
              <a:spcBef>
                <a:spcPts val="0"/>
              </a:spcBef>
              <a:spcAft>
                <a:spcPts val="0"/>
              </a:spcAft>
              <a:buSzPts val="1800"/>
              <a:buChar char="●"/>
            </a:pPr>
            <a:r>
              <a:rPr lang="en"/>
              <a:t>Its plots are easily customizable and exportable</a:t>
            </a:r>
            <a:endParaRPr/>
          </a:p>
          <a:p>
            <a:pPr indent="-342900" lvl="0" marL="457200" rtl="0" algn="l">
              <a:lnSpc>
                <a:spcPct val="115000"/>
              </a:lnSpc>
              <a:spcBef>
                <a:spcPts val="0"/>
              </a:spcBef>
              <a:spcAft>
                <a:spcPts val="0"/>
              </a:spcAft>
              <a:buSzPts val="1800"/>
              <a:buChar char="●"/>
            </a:pPr>
            <a:r>
              <a:rPr lang="en"/>
              <a:t>Examples can be viewed here: </a:t>
            </a:r>
            <a:r>
              <a:rPr lang="en" u="sng">
                <a:solidFill>
                  <a:schemeClr val="hlink"/>
                </a:solidFill>
                <a:hlinkClick r:id="rId3"/>
              </a:rPr>
              <a:t>https://matplotlib.org/stable/plot_types/index.html</a:t>
            </a:r>
            <a:endParaRPr/>
          </a:p>
          <a:p>
            <a:pPr indent="0" lvl="0" marL="0" rtl="0" algn="l">
              <a:lnSpc>
                <a:spcPct val="115000"/>
              </a:lnSpc>
              <a:spcBef>
                <a:spcPts val="0"/>
              </a:spcBef>
              <a:spcAft>
                <a:spcPts val="0"/>
              </a:spcAft>
              <a:buSzPts val="1800"/>
              <a:buNone/>
            </a:pPr>
            <a:r>
              <a:t/>
            </a:r>
            <a:endParaRPr/>
          </a:p>
        </p:txBody>
      </p:sp>
      <p:pic>
        <p:nvPicPr>
          <p:cNvPr id="136" name="Google Shape;136;g2adaa45f6e8_0_17"/>
          <p:cNvPicPr preferRelativeResize="0"/>
          <p:nvPr/>
        </p:nvPicPr>
        <p:blipFill rotWithShape="1">
          <a:blip r:embed="rId4">
            <a:alphaModFix/>
          </a:blip>
          <a:srcRect b="0" l="0" r="0" t="0"/>
          <a:stretch/>
        </p:blipFill>
        <p:spPr>
          <a:xfrm>
            <a:off x="5428950" y="1072650"/>
            <a:ext cx="3311299" cy="3311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Survey of Other Tools</a:t>
            </a:r>
            <a:endParaRPr/>
          </a:p>
        </p:txBody>
      </p:sp>
      <p:sp>
        <p:nvSpPr>
          <p:cNvPr id="142" name="Google Shape;142;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Stanza</a:t>
            </a:r>
            <a:endParaRPr/>
          </a:p>
          <a:p>
            <a:pPr indent="-317500" lvl="1" marL="914400" rtl="0" algn="l">
              <a:lnSpc>
                <a:spcPct val="115000"/>
              </a:lnSpc>
              <a:spcBef>
                <a:spcPts val="0"/>
              </a:spcBef>
              <a:spcAft>
                <a:spcPts val="0"/>
              </a:spcAft>
              <a:buSzPts val="1400"/>
              <a:buChar char="○"/>
            </a:pPr>
            <a:r>
              <a:rPr lang="en" u="sng">
                <a:solidFill>
                  <a:schemeClr val="hlink"/>
                </a:solidFill>
                <a:hlinkClick r:id="rId3"/>
              </a:rPr>
              <a:t>https://stanfordnlp.github.io/stanza/sentiment.html</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SciKit Learn</a:t>
            </a:r>
            <a:endParaRPr/>
          </a:p>
          <a:p>
            <a:pPr indent="-317500" lvl="1" marL="914400" rtl="0" algn="l">
              <a:lnSpc>
                <a:spcPct val="115000"/>
              </a:lnSpc>
              <a:spcBef>
                <a:spcPts val="0"/>
              </a:spcBef>
              <a:spcAft>
                <a:spcPts val="0"/>
              </a:spcAft>
              <a:buSzPts val="1400"/>
              <a:buChar char="○"/>
            </a:pPr>
            <a:r>
              <a:rPr lang="en" u="sng">
                <a:solidFill>
                  <a:schemeClr val="hlink"/>
                </a:solidFill>
                <a:hlinkClick r:id="rId4"/>
              </a:rPr>
              <a:t>https://scikit-learn.org/stable/tutorial/text_analytics/working_with_text_data.html</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spaCy (for working with text)</a:t>
            </a:r>
            <a:endParaRPr/>
          </a:p>
          <a:p>
            <a:pPr indent="-317500" lvl="1" marL="914400" rtl="0" algn="l">
              <a:lnSpc>
                <a:spcPct val="115000"/>
              </a:lnSpc>
              <a:spcBef>
                <a:spcPts val="0"/>
              </a:spcBef>
              <a:spcAft>
                <a:spcPts val="0"/>
              </a:spcAft>
              <a:buSzPts val="1400"/>
              <a:buChar char="○"/>
            </a:pPr>
            <a:r>
              <a:rPr lang="en" u="sng">
                <a:solidFill>
                  <a:schemeClr val="accent5"/>
                </a:solidFill>
                <a:hlinkClick r:id="rId5">
                  <a:extLst>
                    <a:ext uri="{A12FA001-AC4F-418D-AE19-62706E023703}">
                      <ahyp:hlinkClr val="tx"/>
                    </a:ext>
                  </a:extLst>
                </a:hlinkClick>
              </a:rPr>
              <a:t>https://spacy.io/usage/models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Survey of Tools	(cont’d)</a:t>
            </a:r>
            <a:endParaRPr/>
          </a:p>
        </p:txBody>
      </p:sp>
      <p:sp>
        <p:nvSpPr>
          <p:cNvPr id="148" name="Google Shape;148;p13"/>
          <p:cNvSpPr txBox="1"/>
          <p:nvPr>
            <p:ph idx="1" type="body"/>
          </p:nvPr>
        </p:nvSpPr>
        <p:spPr>
          <a:xfrm>
            <a:off x="311700" y="1152475"/>
            <a:ext cx="8018700" cy="3416400"/>
          </a:xfrm>
          <a:prstGeom prst="rect">
            <a:avLst/>
          </a:prstGeom>
          <a:noFill/>
          <a:ln>
            <a:noFill/>
          </a:ln>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SzPct val="117647"/>
              <a:buNone/>
            </a:pPr>
            <a:r>
              <a:t/>
            </a:r>
            <a:endParaRPr/>
          </a:p>
          <a:p>
            <a:pPr indent="0" lvl="0" marL="457200" rtl="0" algn="l">
              <a:lnSpc>
                <a:spcPct val="115000"/>
              </a:lnSpc>
              <a:spcBef>
                <a:spcPts val="0"/>
              </a:spcBef>
              <a:spcAft>
                <a:spcPts val="0"/>
              </a:spcAft>
              <a:buClr>
                <a:schemeClr val="dk1"/>
              </a:buClr>
              <a:buSzPct val="61110"/>
              <a:buFont typeface="Arial"/>
              <a:buNone/>
            </a:pPr>
            <a:r>
              <a:t/>
            </a:r>
            <a:endParaRPr/>
          </a:p>
          <a:p>
            <a:pPr indent="-325755" lvl="0" marL="457200" rtl="0" algn="l">
              <a:lnSpc>
                <a:spcPct val="115000"/>
              </a:lnSpc>
              <a:spcBef>
                <a:spcPts val="0"/>
              </a:spcBef>
              <a:spcAft>
                <a:spcPts val="0"/>
              </a:spcAft>
              <a:buSzPct val="100000"/>
              <a:buChar char="●"/>
            </a:pPr>
            <a:r>
              <a:rPr lang="en"/>
              <a:t>Rozha (for working with text)</a:t>
            </a:r>
            <a:endParaRPr/>
          </a:p>
          <a:p>
            <a:pPr indent="-304165" lvl="1" marL="914400" rtl="0" algn="l">
              <a:lnSpc>
                <a:spcPct val="115000"/>
              </a:lnSpc>
              <a:spcBef>
                <a:spcPts val="0"/>
              </a:spcBef>
              <a:spcAft>
                <a:spcPts val="0"/>
              </a:spcAft>
              <a:buSzPct val="100000"/>
              <a:buChar char="○"/>
            </a:pPr>
            <a:r>
              <a:rPr lang="en" u="sng">
                <a:solidFill>
                  <a:schemeClr val="accent5"/>
                </a:solidFill>
                <a:hlinkClick r:id="rId3">
                  <a:extLst>
                    <a:ext uri="{A12FA001-AC4F-418D-AE19-62706E023703}">
                      <ahyp:hlinkClr val="tx"/>
                    </a:ext>
                  </a:extLst>
                </a:hlinkClick>
              </a:rPr>
              <a:t>https://github.com/ian-nai/Rozha</a:t>
            </a:r>
            <a:endParaRPr/>
          </a:p>
          <a:p>
            <a:pPr indent="-304165" lvl="1" marL="914400" rtl="0" algn="l">
              <a:lnSpc>
                <a:spcPct val="115000"/>
              </a:lnSpc>
              <a:spcBef>
                <a:spcPts val="0"/>
              </a:spcBef>
              <a:spcAft>
                <a:spcPts val="0"/>
              </a:spcAft>
              <a:buSzPct val="100000"/>
              <a:buChar char="○"/>
            </a:pPr>
            <a:r>
              <a:rPr lang="en"/>
              <a:t>Demo: </a:t>
            </a:r>
            <a:r>
              <a:rPr lang="en" u="sng">
                <a:solidFill>
                  <a:schemeClr val="accent5"/>
                </a:solidFill>
                <a:hlinkClick r:id="rId4">
                  <a:extLst>
                    <a:ext uri="{A12FA001-AC4F-418D-AE19-62706E023703}">
                      <ahyp:hlinkClr val="tx"/>
                    </a:ext>
                  </a:extLst>
                </a:hlinkClick>
              </a:rPr>
              <a:t>https://colab.research.google.com/drive/108FvBVuNllMneNzdNLYSVbu91D2dKcGs?usp=sharing</a:t>
            </a:r>
            <a:endParaRPr/>
          </a:p>
          <a:p>
            <a:pPr indent="0" lvl="0" marL="914400" rtl="0" algn="l">
              <a:lnSpc>
                <a:spcPct val="115000"/>
              </a:lnSpc>
              <a:spcBef>
                <a:spcPts val="1200"/>
              </a:spcBef>
              <a:spcAft>
                <a:spcPts val="0"/>
              </a:spcAft>
              <a:buSzPct val="117647"/>
              <a:buNone/>
            </a:pPr>
            <a:r>
              <a:t/>
            </a:r>
            <a:endParaRPr/>
          </a:p>
          <a:p>
            <a:pPr indent="-325755" lvl="0" marL="457200" rtl="0" algn="l">
              <a:lnSpc>
                <a:spcPct val="115000"/>
              </a:lnSpc>
              <a:spcBef>
                <a:spcPts val="1200"/>
              </a:spcBef>
              <a:spcAft>
                <a:spcPts val="0"/>
              </a:spcAft>
              <a:buSzPct val="100000"/>
              <a:buChar char="●"/>
            </a:pPr>
            <a:r>
              <a:rPr lang="en"/>
              <a:t>Beautiful Soup - Python package for parsing HTML and XML documents; useful for web scraping.</a:t>
            </a:r>
            <a:endParaRPr/>
          </a:p>
          <a:p>
            <a:pPr indent="-304165" lvl="1" marL="914400" rtl="0" algn="l">
              <a:lnSpc>
                <a:spcPct val="115000"/>
              </a:lnSpc>
              <a:spcBef>
                <a:spcPts val="1200"/>
              </a:spcBef>
              <a:spcAft>
                <a:spcPts val="0"/>
              </a:spcAft>
              <a:buSzPct val="100000"/>
              <a:buChar char="○"/>
            </a:pPr>
            <a:r>
              <a:rPr lang="en" u="sng">
                <a:solidFill>
                  <a:schemeClr val="hlink"/>
                </a:solidFill>
                <a:hlinkClick r:id="rId5"/>
              </a:rPr>
              <a:t>https://beautiful-soup-4.readthedocs.io/en/latest/</a:t>
            </a:r>
            <a:endParaRPr/>
          </a:p>
          <a:p>
            <a:pPr indent="0" lvl="0" marL="457200" rtl="0" algn="l">
              <a:lnSpc>
                <a:spcPct val="115000"/>
              </a:lnSpc>
              <a:spcBef>
                <a:spcPts val="1200"/>
              </a:spcBef>
              <a:spcAft>
                <a:spcPts val="1200"/>
              </a:spcAft>
              <a:buSzPct val="100000"/>
              <a:buNone/>
            </a:pPr>
            <a:r>
              <a:t/>
            </a:r>
            <a:endParaRPr>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Thank you!</a:t>
            </a:r>
            <a:endParaRPr/>
          </a:p>
        </p:txBody>
      </p:sp>
      <p:sp>
        <p:nvSpPr>
          <p:cNvPr id="154" name="Google Shape;154;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Contacts: </a:t>
            </a:r>
            <a:endParaRPr/>
          </a:p>
          <a:p>
            <a:pPr indent="0" lvl="0" marL="0" rtl="0" algn="l">
              <a:lnSpc>
                <a:spcPct val="115000"/>
              </a:lnSpc>
              <a:spcBef>
                <a:spcPts val="1200"/>
              </a:spcBef>
              <a:spcAft>
                <a:spcPts val="0"/>
              </a:spcAft>
              <a:buSzPts val="1800"/>
              <a:buNone/>
            </a:pPr>
            <a:r>
              <a:rPr lang="en" u="sng">
                <a:solidFill>
                  <a:schemeClr val="hlink"/>
                </a:solidFill>
                <a:hlinkClick r:id="rId3"/>
              </a:rPr>
              <a:t>ian.goodale@austin.utexas.edu</a:t>
            </a:r>
            <a:endParaRPr/>
          </a:p>
          <a:p>
            <a:pPr indent="0" lvl="0" marL="0" rtl="0" algn="l">
              <a:lnSpc>
                <a:spcPct val="115000"/>
              </a:lnSpc>
              <a:spcBef>
                <a:spcPts val="1200"/>
              </a:spcBef>
              <a:spcAft>
                <a:spcPts val="0"/>
              </a:spcAft>
              <a:buSzPts val="1800"/>
              <a:buNone/>
            </a:pPr>
            <a:r>
              <a:rPr lang="en" u="sng">
                <a:solidFill>
                  <a:schemeClr val="hlink"/>
                </a:solidFill>
                <a:hlinkClick r:id="rId4"/>
              </a:rPr>
              <a:t>karinasanchez@austin.utexas.edu</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adaa45f6e8_0_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Coding Exercise</a:t>
            </a:r>
            <a:endParaRPr/>
          </a:p>
        </p:txBody>
      </p:sp>
      <p:sp>
        <p:nvSpPr>
          <p:cNvPr id="160" name="Google Shape;160;g2adaa45f6e8_0_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First, let’s locally install our packages:</a:t>
            </a:r>
            <a:endParaRPr/>
          </a:p>
          <a:p>
            <a:pPr indent="-317500" lvl="1" marL="914400" rtl="0" algn="l">
              <a:lnSpc>
                <a:spcPct val="115000"/>
              </a:lnSpc>
              <a:spcBef>
                <a:spcPts val="0"/>
              </a:spcBef>
              <a:spcAft>
                <a:spcPts val="0"/>
              </a:spcAft>
              <a:buSzPts val="1400"/>
              <a:buChar char="○"/>
            </a:pPr>
            <a:r>
              <a:rPr lang="en"/>
              <a:t>pandas</a:t>
            </a:r>
            <a:endParaRPr/>
          </a:p>
          <a:p>
            <a:pPr indent="-317500" lvl="1" marL="914400" rtl="0" algn="l">
              <a:lnSpc>
                <a:spcPct val="115000"/>
              </a:lnSpc>
              <a:spcBef>
                <a:spcPts val="0"/>
              </a:spcBef>
              <a:spcAft>
                <a:spcPts val="0"/>
              </a:spcAft>
              <a:buSzPts val="1400"/>
              <a:buChar char="○"/>
            </a:pPr>
            <a:r>
              <a:rPr lang="en"/>
              <a:t>nltk</a:t>
            </a:r>
            <a:endParaRPr/>
          </a:p>
          <a:p>
            <a:pPr indent="-317500" lvl="1" marL="914400" rtl="0" algn="l">
              <a:lnSpc>
                <a:spcPct val="115000"/>
              </a:lnSpc>
              <a:spcBef>
                <a:spcPts val="0"/>
              </a:spcBef>
              <a:spcAft>
                <a:spcPts val="0"/>
              </a:spcAft>
              <a:buSzPts val="1400"/>
              <a:buChar char="○"/>
            </a:pPr>
            <a:r>
              <a:rPr lang="en"/>
              <a:t>matplotlib</a:t>
            </a:r>
            <a:endParaRPr/>
          </a:p>
          <a:p>
            <a:pPr indent="-317500" lvl="1" marL="914400" rtl="0" algn="l">
              <a:lnSpc>
                <a:spcPct val="115000"/>
              </a:lnSpc>
              <a:spcBef>
                <a:spcPts val="0"/>
              </a:spcBef>
              <a:spcAft>
                <a:spcPts val="0"/>
              </a:spcAft>
              <a:buSzPts val="1400"/>
              <a:buChar char="○"/>
            </a:pPr>
            <a:r>
              <a:rPr lang="en"/>
              <a:t>textblob</a:t>
            </a:r>
            <a:endParaRPr/>
          </a:p>
          <a:p>
            <a:pPr indent="-317500" lvl="1" marL="914400" rtl="0" algn="l">
              <a:lnSpc>
                <a:spcPct val="115000"/>
              </a:lnSpc>
              <a:spcBef>
                <a:spcPts val="0"/>
              </a:spcBef>
              <a:spcAft>
                <a:spcPts val="0"/>
              </a:spcAft>
              <a:buSzPts val="1400"/>
              <a:buChar char="○"/>
            </a:pPr>
            <a:r>
              <a:rPr lang="en"/>
              <a:t>wordcloud</a:t>
            </a:r>
            <a:endParaRPr/>
          </a:p>
          <a:p>
            <a:pPr indent="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Link to Colab notebook: </a:t>
            </a:r>
            <a:r>
              <a:rPr lang="en" u="sng">
                <a:solidFill>
                  <a:schemeClr val="hlink"/>
                </a:solidFill>
                <a:hlinkClick r:id="rId3"/>
              </a:rPr>
              <a:t>https://colab.research.google.com/drive/1-s0sl27rfuOeR2IWXI6J-Orb4FzXHtvo?usp=sharing</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Overview</a:t>
            </a:r>
            <a:endParaRPr/>
          </a:p>
        </p:txBody>
      </p:sp>
      <p:sp>
        <p:nvSpPr>
          <p:cNvPr id="71" name="Google Shape;7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AutoNum type="arabicPeriod"/>
            </a:pPr>
            <a:r>
              <a:rPr lang="en"/>
              <a:t>Introduction</a:t>
            </a:r>
            <a:endParaRPr/>
          </a:p>
          <a:p>
            <a:pPr indent="-342900" lvl="0" marL="457200" rtl="0" algn="l">
              <a:lnSpc>
                <a:spcPct val="115000"/>
              </a:lnSpc>
              <a:spcBef>
                <a:spcPts val="0"/>
              </a:spcBef>
              <a:spcAft>
                <a:spcPts val="0"/>
              </a:spcAft>
              <a:buSzPts val="1800"/>
              <a:buAutoNum type="arabicPeriod"/>
            </a:pPr>
            <a:r>
              <a:rPr lang="en"/>
              <a:t>Key Terms</a:t>
            </a:r>
            <a:endParaRPr/>
          </a:p>
          <a:p>
            <a:pPr indent="-342900" lvl="0" marL="457200" rtl="0" algn="l">
              <a:lnSpc>
                <a:spcPct val="115000"/>
              </a:lnSpc>
              <a:spcBef>
                <a:spcPts val="0"/>
              </a:spcBef>
              <a:spcAft>
                <a:spcPts val="0"/>
              </a:spcAft>
              <a:buSzPts val="1800"/>
              <a:buAutoNum type="arabicPeriod"/>
            </a:pPr>
            <a:r>
              <a:rPr lang="en"/>
              <a:t>Challenges</a:t>
            </a:r>
            <a:endParaRPr/>
          </a:p>
          <a:p>
            <a:pPr indent="-342900" lvl="0" marL="457200" rtl="0" algn="l">
              <a:lnSpc>
                <a:spcPct val="115000"/>
              </a:lnSpc>
              <a:spcBef>
                <a:spcPts val="0"/>
              </a:spcBef>
              <a:spcAft>
                <a:spcPts val="0"/>
              </a:spcAft>
              <a:buSzPts val="1800"/>
              <a:buAutoNum type="arabicPeriod"/>
            </a:pPr>
            <a:r>
              <a:rPr lang="en"/>
              <a:t>Common Approaches</a:t>
            </a:r>
            <a:endParaRPr/>
          </a:p>
          <a:p>
            <a:pPr indent="-342900" lvl="0" marL="457200" rtl="0" algn="l">
              <a:lnSpc>
                <a:spcPct val="115000"/>
              </a:lnSpc>
              <a:spcBef>
                <a:spcPts val="0"/>
              </a:spcBef>
              <a:spcAft>
                <a:spcPts val="0"/>
              </a:spcAft>
              <a:buSzPts val="1800"/>
              <a:buAutoNum type="arabicPeriod"/>
            </a:pPr>
            <a:r>
              <a:rPr lang="en"/>
              <a:t>Technology We’ll Use</a:t>
            </a:r>
            <a:endParaRPr/>
          </a:p>
          <a:p>
            <a:pPr indent="-342900" lvl="0" marL="457200" rtl="0" algn="l">
              <a:lnSpc>
                <a:spcPct val="115000"/>
              </a:lnSpc>
              <a:spcBef>
                <a:spcPts val="0"/>
              </a:spcBef>
              <a:spcAft>
                <a:spcPts val="0"/>
              </a:spcAft>
              <a:buSzPts val="1800"/>
              <a:buAutoNum type="arabicPeriod"/>
            </a:pPr>
            <a:r>
              <a:rPr lang="en"/>
              <a:t>Survey of Other Tools</a:t>
            </a:r>
            <a:endParaRPr/>
          </a:p>
          <a:p>
            <a:pPr indent="-342900" lvl="0" marL="457200" rtl="0" algn="l">
              <a:lnSpc>
                <a:spcPct val="115000"/>
              </a:lnSpc>
              <a:spcBef>
                <a:spcPts val="0"/>
              </a:spcBef>
              <a:spcAft>
                <a:spcPts val="0"/>
              </a:spcAft>
              <a:buSzPts val="1800"/>
              <a:buAutoNum type="arabicPeriod"/>
            </a:pPr>
            <a:r>
              <a:rPr lang="en"/>
              <a:t>Coding Exercises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f2ad837e99_1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a:t>
            </a:r>
            <a:endParaRPr/>
          </a:p>
        </p:txBody>
      </p:sp>
      <p:sp>
        <p:nvSpPr>
          <p:cNvPr id="77" name="Google Shape;77;g2f2ad837e99_1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
              <a:t>What is sentiment analysis?</a:t>
            </a:r>
            <a:endParaRPr/>
          </a:p>
          <a:p>
            <a:pPr indent="-361950" lvl="1" marL="914400" rtl="0" algn="l">
              <a:lnSpc>
                <a:spcPct val="115000"/>
              </a:lnSpc>
              <a:spcBef>
                <a:spcPts val="0"/>
              </a:spcBef>
              <a:spcAft>
                <a:spcPts val="0"/>
              </a:spcAft>
              <a:buSzPts val="2100"/>
              <a:buChar char="○"/>
            </a:pPr>
            <a:r>
              <a:rPr lang="en" sz="1800"/>
              <a:t>Sentiment analysis provides a quantitative assessment of the emotional intensity of words and phrases within a text. Sentiment analysis tools generally process a given unit of text (a sentence, paragraph, etc.) and output quantitative scores or classifications to indicate whether the algorithm being used considers that text to convey positive or negative emotion. The tools we will use today can also quantify the degree of positivity or degree of negativity within a text.</a:t>
            </a:r>
            <a:endParaRPr sz="1800"/>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In short, sentiment analysis offers us a way to quantitatively assess the emotions expressed in a written form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(cont’d)</a:t>
            </a:r>
            <a:endParaRPr/>
          </a:p>
        </p:txBody>
      </p:sp>
      <p:sp>
        <p:nvSpPr>
          <p:cNvPr id="83" name="Google Shape;8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SzPts val="2200"/>
              <a:buChar char="●"/>
            </a:pPr>
            <a:r>
              <a:rPr lang="en" sz="2200"/>
              <a:t>Why perform sentiment analysis?</a:t>
            </a:r>
            <a:endParaRPr sz="2200"/>
          </a:p>
          <a:p>
            <a:pPr indent="-342900" lvl="1" marL="914400" rtl="0" algn="l">
              <a:lnSpc>
                <a:spcPct val="115000"/>
              </a:lnSpc>
              <a:spcBef>
                <a:spcPts val="0"/>
              </a:spcBef>
              <a:spcAft>
                <a:spcPts val="0"/>
              </a:spcAft>
              <a:buSzPts val="1800"/>
              <a:buChar char="○"/>
            </a:pPr>
            <a:r>
              <a:rPr lang="en" sz="1800"/>
              <a:t>Analyze large amounts of data and return an easily understood output</a:t>
            </a:r>
            <a:endParaRPr sz="1800"/>
          </a:p>
          <a:p>
            <a:pPr indent="-342900" lvl="1" marL="914400" rtl="0" algn="l">
              <a:lnSpc>
                <a:spcPct val="115000"/>
              </a:lnSpc>
              <a:spcBef>
                <a:spcPts val="0"/>
              </a:spcBef>
              <a:spcAft>
                <a:spcPts val="0"/>
              </a:spcAft>
              <a:buSzPts val="1800"/>
              <a:buChar char="○"/>
            </a:pPr>
            <a:r>
              <a:rPr lang="en" sz="1800"/>
              <a:t>Gain new insights into a dataset</a:t>
            </a:r>
            <a:endParaRPr sz="1800"/>
          </a:p>
          <a:p>
            <a:pPr indent="-342900" lvl="1" marL="914400" rtl="0" algn="l">
              <a:lnSpc>
                <a:spcPct val="115000"/>
              </a:lnSpc>
              <a:spcBef>
                <a:spcPts val="0"/>
              </a:spcBef>
              <a:spcAft>
                <a:spcPts val="0"/>
              </a:spcAft>
              <a:buSzPts val="1800"/>
              <a:buChar char="○"/>
            </a:pPr>
            <a:r>
              <a:rPr lang="en" sz="1800"/>
              <a:t>Generate new ideas for analysis of a dataset</a:t>
            </a:r>
            <a:endParaRPr sz="1800"/>
          </a:p>
          <a:p>
            <a:pPr indent="-342900" lvl="1" marL="914400" rtl="0" algn="l">
              <a:lnSpc>
                <a:spcPct val="115000"/>
              </a:lnSpc>
              <a:spcBef>
                <a:spcPts val="0"/>
              </a:spcBef>
              <a:spcAft>
                <a:spcPts val="0"/>
              </a:spcAft>
              <a:buSzPts val="1800"/>
              <a:buChar char="○"/>
            </a:pPr>
            <a:r>
              <a:rPr lang="en" sz="1800"/>
              <a:t>Produce visualizations </a:t>
            </a:r>
            <a:endParaRPr sz="1800"/>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80143396f7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Key Terms</a:t>
            </a:r>
            <a:endParaRPr/>
          </a:p>
        </p:txBody>
      </p:sp>
      <p:sp>
        <p:nvSpPr>
          <p:cNvPr id="89" name="Google Shape;89;g280143396f7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Rules/lexicon-based analysis: A type of analysis that pre-categorized lists of words and phrases (lexicons) to label the words (e.g. positive, negative, or neutral) and detect sentiment.</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Machine learning based analysis (e.g., the Naive Bayes algorithm): A type of analysis that uses algorithms trained on pre-labeled texts to infer the sentiment of a given dataset of unlabeled text(s).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 Challenges</a:t>
            </a:r>
            <a:endParaRPr/>
          </a:p>
        </p:txBody>
      </p:sp>
      <p:sp>
        <p:nvSpPr>
          <p:cNvPr id="95" name="Google Shape;95;p5"/>
          <p:cNvSpPr txBox="1"/>
          <p:nvPr>
            <p:ph idx="1" type="body"/>
          </p:nvPr>
        </p:nvSpPr>
        <p:spPr>
          <a:xfrm>
            <a:off x="311700" y="1222200"/>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(In)accuracy of the technology</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Working with imprecise or complex textual data</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Multilingual texts</a:t>
            </a:r>
            <a:endParaRPr/>
          </a:p>
          <a:p>
            <a:pPr indent="0" lvl="0" marL="457200" rtl="0" algn="l">
              <a:lnSpc>
                <a:spcPct val="115000"/>
              </a:lnSpc>
              <a:spcBef>
                <a:spcPts val="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8de070b823_0_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Common Approaches</a:t>
            </a:r>
            <a:endParaRPr/>
          </a:p>
        </p:txBody>
      </p:sp>
      <p:sp>
        <p:nvSpPr>
          <p:cNvPr id="101" name="Google Shape;101;g28de070b823_0_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Using a pre-trained model available from an existing package</a:t>
            </a:r>
            <a:endParaRPr/>
          </a:p>
          <a:p>
            <a:pPr indent="-342900" lvl="0" marL="457200" rtl="0" algn="l">
              <a:lnSpc>
                <a:spcPct val="115000"/>
              </a:lnSpc>
              <a:spcBef>
                <a:spcPts val="0"/>
              </a:spcBef>
              <a:spcAft>
                <a:spcPts val="0"/>
              </a:spcAft>
              <a:buSzPts val="1800"/>
              <a:buChar char="●"/>
            </a:pPr>
            <a:r>
              <a:rPr lang="en"/>
              <a:t>Training your own model</a:t>
            </a:r>
            <a:endParaRPr/>
          </a:p>
          <a:p>
            <a:pPr indent="-342900" lvl="0" marL="457200" rtl="0" algn="l">
              <a:lnSpc>
                <a:spcPct val="115000"/>
              </a:lnSpc>
              <a:spcBef>
                <a:spcPts val="0"/>
              </a:spcBef>
              <a:spcAft>
                <a:spcPts val="0"/>
              </a:spcAft>
              <a:buSzPts val="1800"/>
              <a:buChar char="●"/>
            </a:pPr>
            <a:r>
              <a:rPr lang="en"/>
              <a:t>Different technological approaches:</a:t>
            </a:r>
            <a:endParaRPr/>
          </a:p>
          <a:p>
            <a:pPr indent="-317500" lvl="1" marL="914400" rtl="0" algn="l">
              <a:lnSpc>
                <a:spcPct val="115000"/>
              </a:lnSpc>
              <a:spcBef>
                <a:spcPts val="0"/>
              </a:spcBef>
              <a:spcAft>
                <a:spcPts val="0"/>
              </a:spcAft>
              <a:buSzPts val="1400"/>
              <a:buChar char="○"/>
            </a:pPr>
            <a:r>
              <a:rPr lang="en"/>
              <a:t>Machine learning</a:t>
            </a:r>
            <a:endParaRPr/>
          </a:p>
          <a:p>
            <a:pPr indent="-317500" lvl="2" marL="1371600" rtl="0" algn="l">
              <a:lnSpc>
                <a:spcPct val="115000"/>
              </a:lnSpc>
              <a:spcBef>
                <a:spcPts val="0"/>
              </a:spcBef>
              <a:spcAft>
                <a:spcPts val="0"/>
              </a:spcAft>
              <a:buSzPts val="1400"/>
              <a:buChar char="■"/>
            </a:pPr>
            <a:r>
              <a:rPr lang="en"/>
              <a:t>Example: the Naïve Bayes classifier</a:t>
            </a:r>
            <a:endParaRPr/>
          </a:p>
          <a:p>
            <a:pPr indent="-317500" lvl="1" marL="914400" rtl="0" algn="l">
              <a:lnSpc>
                <a:spcPct val="115000"/>
              </a:lnSpc>
              <a:spcBef>
                <a:spcPts val="0"/>
              </a:spcBef>
              <a:spcAft>
                <a:spcPts val="0"/>
              </a:spcAft>
              <a:buSzPts val="1400"/>
              <a:buChar char="○"/>
            </a:pPr>
            <a:r>
              <a:rPr lang="en"/>
              <a:t>Rules-based models</a:t>
            </a:r>
            <a:endParaRPr/>
          </a:p>
          <a:p>
            <a:pPr indent="-317500" lvl="2" marL="1371600" rtl="0" algn="l">
              <a:lnSpc>
                <a:spcPct val="115000"/>
              </a:lnSpc>
              <a:spcBef>
                <a:spcPts val="0"/>
              </a:spcBef>
              <a:spcAft>
                <a:spcPts val="0"/>
              </a:spcAft>
              <a:buSzPts val="1400"/>
              <a:buChar char="■"/>
            </a:pPr>
            <a:r>
              <a:rPr lang="en"/>
              <a:t>Example: Vader, which uses both lexicon and linguistic rules for sentiment classification</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Technology We’ll Use</a:t>
            </a:r>
            <a:endParaRPr/>
          </a:p>
        </p:txBody>
      </p:sp>
      <p:sp>
        <p:nvSpPr>
          <p:cNvPr id="107" name="Google Shape;10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Pandas</a:t>
            </a:r>
            <a:endParaRPr/>
          </a:p>
          <a:p>
            <a:pPr indent="-342900" lvl="0" marL="457200" rtl="0" algn="l">
              <a:lnSpc>
                <a:spcPct val="115000"/>
              </a:lnSpc>
              <a:spcBef>
                <a:spcPts val="0"/>
              </a:spcBef>
              <a:spcAft>
                <a:spcPts val="0"/>
              </a:spcAft>
              <a:buSzPts val="1800"/>
              <a:buChar char="●"/>
            </a:pPr>
            <a:r>
              <a:rPr lang="en"/>
              <a:t>NLTK</a:t>
            </a:r>
            <a:endParaRPr/>
          </a:p>
          <a:p>
            <a:pPr indent="-317500" lvl="1" marL="914400" rtl="0" algn="l">
              <a:lnSpc>
                <a:spcPct val="115000"/>
              </a:lnSpc>
              <a:spcBef>
                <a:spcPts val="0"/>
              </a:spcBef>
              <a:spcAft>
                <a:spcPts val="0"/>
              </a:spcAft>
              <a:buSzPts val="1400"/>
              <a:buChar char="○"/>
            </a:pPr>
            <a:r>
              <a:rPr lang="en"/>
              <a:t>Including its Naïve Bayes classifier, Vader sentiment analysis package (rules/lexicon-based), and tokenizers</a:t>
            </a:r>
            <a:endParaRPr/>
          </a:p>
          <a:p>
            <a:pPr indent="-342900" lvl="0" marL="457200" rtl="0" algn="l">
              <a:lnSpc>
                <a:spcPct val="115000"/>
              </a:lnSpc>
              <a:spcBef>
                <a:spcPts val="0"/>
              </a:spcBef>
              <a:spcAft>
                <a:spcPts val="0"/>
              </a:spcAft>
              <a:buSzPts val="1800"/>
              <a:buChar char="●"/>
            </a:pPr>
            <a:r>
              <a:rPr lang="en"/>
              <a:t>TextBlob</a:t>
            </a:r>
            <a:endParaRPr/>
          </a:p>
          <a:p>
            <a:pPr indent="-342900" lvl="0" marL="457200" rtl="0" algn="l">
              <a:lnSpc>
                <a:spcPct val="115000"/>
              </a:lnSpc>
              <a:spcBef>
                <a:spcPts val="0"/>
              </a:spcBef>
              <a:spcAft>
                <a:spcPts val="0"/>
              </a:spcAft>
              <a:buSzPts val="1800"/>
              <a:buChar char="●"/>
            </a:pPr>
            <a:r>
              <a:rPr lang="en"/>
              <a:t>WordCloud</a:t>
            </a:r>
            <a:endParaRPr/>
          </a:p>
          <a:p>
            <a:pPr indent="-342900" lvl="0" marL="457200" rtl="0" algn="l">
              <a:lnSpc>
                <a:spcPct val="115000"/>
              </a:lnSpc>
              <a:spcBef>
                <a:spcPts val="0"/>
              </a:spcBef>
              <a:spcAft>
                <a:spcPts val="0"/>
              </a:spcAft>
              <a:buSzPts val="1800"/>
              <a:buChar char="●"/>
            </a:pPr>
            <a:r>
              <a:rPr lang="en"/>
              <a:t>Matplotlib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adaa45f6e8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Pandas</a:t>
            </a:r>
            <a:endParaRPr/>
          </a:p>
        </p:txBody>
      </p:sp>
      <p:sp>
        <p:nvSpPr>
          <p:cNvPr id="113" name="Google Shape;113;g2adaa45f6e8_0_12"/>
          <p:cNvSpPr txBox="1"/>
          <p:nvPr>
            <p:ph idx="1" type="body"/>
          </p:nvPr>
        </p:nvSpPr>
        <p:spPr>
          <a:xfrm>
            <a:off x="311700" y="1152475"/>
            <a:ext cx="48978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An open source data analysis and manipulation tool for Python</a:t>
            </a:r>
            <a:endParaRPr/>
          </a:p>
          <a:p>
            <a:pPr indent="-342900" lvl="0" marL="457200" rtl="0" algn="l">
              <a:lnSpc>
                <a:spcPct val="115000"/>
              </a:lnSpc>
              <a:spcBef>
                <a:spcPts val="0"/>
              </a:spcBef>
              <a:spcAft>
                <a:spcPts val="0"/>
              </a:spcAft>
              <a:buSzPts val="1800"/>
              <a:buChar char="●"/>
            </a:pPr>
            <a:r>
              <a:rPr lang="en"/>
              <a:t>Uses a data structure called a data frame</a:t>
            </a:r>
            <a:endParaRPr/>
          </a:p>
          <a:p>
            <a:pPr indent="-317500" lvl="1" marL="914400" rtl="0" algn="l">
              <a:lnSpc>
                <a:spcPct val="115000"/>
              </a:lnSpc>
              <a:spcBef>
                <a:spcPts val="0"/>
              </a:spcBef>
              <a:spcAft>
                <a:spcPts val="0"/>
              </a:spcAft>
              <a:buSzPts val="1400"/>
              <a:buChar char="○"/>
            </a:pPr>
            <a:r>
              <a:rPr lang="en"/>
              <a:t>These can be easily constructed from imported files (e.g., a JSON or CSV file)</a:t>
            </a:r>
            <a:endParaRPr/>
          </a:p>
          <a:p>
            <a:pPr indent="-342900" lvl="0" marL="457200" rtl="0" algn="l">
              <a:lnSpc>
                <a:spcPct val="115000"/>
              </a:lnSpc>
              <a:spcBef>
                <a:spcPts val="0"/>
              </a:spcBef>
              <a:spcAft>
                <a:spcPts val="0"/>
              </a:spcAft>
              <a:buSzPts val="1800"/>
              <a:buChar char="●"/>
            </a:pPr>
            <a:r>
              <a:rPr lang="en"/>
              <a:t>It also allows for easily manipulation and analysis of the data in these DF structures</a:t>
            </a:r>
            <a:endParaRPr/>
          </a:p>
        </p:txBody>
      </p:sp>
      <p:pic>
        <p:nvPicPr>
          <p:cNvPr id="114" name="Google Shape;114;g2adaa45f6e8_0_12"/>
          <p:cNvPicPr preferRelativeResize="0"/>
          <p:nvPr/>
        </p:nvPicPr>
        <p:blipFill rotWithShape="1">
          <a:blip r:embed="rId3">
            <a:alphaModFix/>
          </a:blip>
          <a:srcRect b="0" l="0" r="0" t="0"/>
          <a:stretch/>
        </p:blipFill>
        <p:spPr>
          <a:xfrm>
            <a:off x="5209500" y="1585900"/>
            <a:ext cx="3491625" cy="1411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