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84" r:id="rId4"/>
    <p:sldId id="288" r:id="rId5"/>
    <p:sldId id="290" r:id="rId6"/>
    <p:sldId id="291" r:id="rId7"/>
    <p:sldId id="293" r:id="rId8"/>
    <p:sldId id="29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7"/>
    <a:srgbClr val="000099"/>
    <a:srgbClr val="0070C0"/>
    <a:srgbClr val="AFD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9822" autoAdjust="0"/>
  </p:normalViewPr>
  <p:slideViewPr>
    <p:cSldViewPr>
      <p:cViewPr varScale="1">
        <p:scale>
          <a:sx n="68" d="100"/>
          <a:sy n="68" d="100"/>
        </p:scale>
        <p:origin x="144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DCD04-B679-48AD-B45D-FE5620A220B0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CC857-6133-4BFD-A974-50A5CC1A80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25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4A44A-D77B-453C-9447-1AB4558B588E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8DFD-C3D8-4046-A320-4966AC68BC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622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80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4E22D-5D67-485A-B2CD-8125D7B930F5}" type="datetime1">
              <a:rPr lang="es-ES" smtClean="0"/>
              <a:t>24/03/2020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0947-1FCE-465D-B24F-7E718CCFD942}" type="datetime1">
              <a:rPr lang="es-ES" smtClean="0"/>
              <a:t>24/03/2020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2D2C-3052-47AD-9086-B2D73C619158}" type="datetime1">
              <a:rPr lang="es-ES" smtClean="0"/>
              <a:t>24/03/2020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1D4F-38E6-4700-8554-E6CA874718DD}" type="datetime1">
              <a:rPr lang="es-ES" smtClean="0"/>
              <a:t>24/03/2020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E43F-39FF-4EDC-8F6E-ED66F574F29E}" type="datetime1">
              <a:rPr lang="es-ES" smtClean="0"/>
              <a:t>24/03/2020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AC70-C000-4EF7-8C6F-FD8E3DD888AD}" type="datetime1">
              <a:rPr lang="es-ES" smtClean="0"/>
              <a:t>24/03/2020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76-A9F0-4129-9A95-04C0C914A299}" type="datetime1">
              <a:rPr lang="es-ES" smtClean="0"/>
              <a:t>24/03/2020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60B5-D8CE-4772-A62E-50CE9B580A0B}" type="datetime1">
              <a:rPr lang="es-ES" smtClean="0"/>
              <a:t>24/03/2020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CEB8-3F06-49D4-8D4D-8D6C5194AF31}" type="datetime1">
              <a:rPr lang="es-ES" smtClean="0"/>
              <a:t>24/03/2020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2292202-041C-4067-9290-6E506AC97C7F}" type="datetime1">
              <a:rPr lang="es-ES" smtClean="0"/>
              <a:t>24/03/2020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31DE6E-5C49-44DA-85A8-53B00CA8F04E}" type="datetime1">
              <a:rPr lang="es-ES" smtClean="0"/>
              <a:t>24/03/2020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4B0274-C2D4-4FDA-9EA9-80978D8A58F2}" type="datetime1">
              <a:rPr lang="es-ES" smtClean="0"/>
              <a:t>24/03/2020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Seguimiento y Control de Diseño en Proyecto : :  Departamento de Ingeniería en SistemasUniversidad Tecnológica Nacional, Facultad Regional Córdoba 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91B4CE-7A49-4841-93EB-E4DE4AA7FFB7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json-es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omeroma.soledad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7016" y="1052736"/>
            <a:ext cx="7916416" cy="1368152"/>
          </a:xfrm>
        </p:spPr>
        <p:txBody>
          <a:bodyPr>
            <a:noAutofit/>
          </a:bodyPr>
          <a:lstStyle/>
          <a:p>
            <a:r>
              <a:rPr lang="es-419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– XML</a:t>
            </a:r>
            <a:br>
              <a:rPr lang="es-419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419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MENSAJES ENTRE APLICACIONES</a:t>
            </a:r>
            <a:endParaRPr lang="es-E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6 Rectángulo"/>
          <p:cNvSpPr/>
          <p:nvPr/>
        </p:nvSpPr>
        <p:spPr>
          <a:xfrm>
            <a:off x="179512" y="6369337"/>
            <a:ext cx="6384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solidFill>
                  <a:schemeClr val="bg1"/>
                </a:solidFill>
              </a:rPr>
              <a:t>I</a:t>
            </a:r>
            <a:r>
              <a:rPr lang="es-419" i="1" dirty="0">
                <a:solidFill>
                  <a:schemeClr val="bg1"/>
                </a:solidFill>
              </a:rPr>
              <a:t>NTEGRACIÓN DE APLICACIONES EN ENTORNO WEB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6 Rectángulo"/>
          <p:cNvSpPr/>
          <p:nvPr/>
        </p:nvSpPr>
        <p:spPr>
          <a:xfrm>
            <a:off x="6552456" y="597378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solidFill>
                  <a:schemeClr val="bg1"/>
                </a:solidFill>
              </a:rPr>
              <a:t>I</a:t>
            </a:r>
            <a:r>
              <a:rPr lang="es-419" i="1" dirty="0" err="1">
                <a:solidFill>
                  <a:schemeClr val="bg1"/>
                </a:solidFill>
              </a:rPr>
              <a:t>ng</a:t>
            </a:r>
            <a:r>
              <a:rPr lang="es-419" i="1" dirty="0">
                <a:solidFill>
                  <a:schemeClr val="bg1"/>
                </a:solidFill>
              </a:rPr>
              <a:t>. Rubén Romero</a:t>
            </a:r>
          </a:p>
          <a:p>
            <a:r>
              <a:rPr lang="es-419" i="1" dirty="0">
                <a:solidFill>
                  <a:schemeClr val="bg1"/>
                </a:solidFill>
              </a:rPr>
              <a:t>Ing. Soledad Romero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9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330140" y="1549757"/>
            <a:ext cx="6618124" cy="4745816"/>
            <a:chOff x="6096902" y="1157777"/>
            <a:chExt cx="3155126" cy="4745816"/>
          </a:xfrm>
        </p:grpSpPr>
        <p:sp>
          <p:nvSpPr>
            <p:cNvPr id="19" name="18 Rectángulo"/>
            <p:cNvSpPr/>
            <p:nvPr/>
          </p:nvSpPr>
          <p:spPr>
            <a:xfrm>
              <a:off x="6372028" y="1517777"/>
              <a:ext cx="2880000" cy="4385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sz="2000" i="1" dirty="0"/>
                <a:t> Estructuras:</a:t>
              </a:r>
            </a:p>
            <a:p>
              <a:pPr>
                <a:lnSpc>
                  <a:spcPct val="150000"/>
                </a:lnSpc>
              </a:pPr>
              <a:r>
                <a:rPr lang="es-AR" sz="2000" i="1" dirty="0"/>
                <a:t>1) Colección de pares de nombre / valor</a:t>
              </a:r>
            </a:p>
            <a:p>
              <a:pPr lvl="1">
                <a:lnSpc>
                  <a:spcPct val="150000"/>
                </a:lnSpc>
              </a:pPr>
              <a:r>
                <a:rPr lang="es-AR" i="1" dirty="0"/>
                <a:t>OBJETO – REGISTRO –ESTRUCTURA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dirty="0"/>
                <a:t>DICCIONARIO – TABLA HASH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dirty="0"/>
                <a:t>LISTA DE CLAVES – ARREGLO ASOCIATIVO</a:t>
              </a:r>
            </a:p>
            <a:p>
              <a:pPr>
                <a:lnSpc>
                  <a:spcPct val="150000"/>
                </a:lnSpc>
              </a:pPr>
              <a:r>
                <a:rPr lang="es-AR" sz="2000" i="1" dirty="0"/>
                <a:t>2) Lista ordenada de valores</a:t>
              </a:r>
            </a:p>
            <a:p>
              <a:pPr lvl="1">
                <a:lnSpc>
                  <a:spcPct val="150000"/>
                </a:lnSpc>
              </a:pPr>
              <a:r>
                <a:rPr lang="es-AR" i="1" dirty="0"/>
                <a:t>ARREGLOS – VECTORES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 dirty="0"/>
                <a:t>LISTAS -  SECUENCIAS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 dirty="0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>
                  <a:solidFill>
                    <a:srgbClr val="0070C0"/>
                  </a:solidFill>
                </a:rPr>
                <a:t>¿Qué  es JSON?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788024" y="5589240"/>
            <a:ext cx="4052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http://www.json.org/json-es.html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5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330140" y="1549757"/>
            <a:ext cx="6186076" cy="3683987"/>
            <a:chOff x="6096902" y="1157777"/>
            <a:chExt cx="3155126" cy="3683987"/>
          </a:xfrm>
        </p:grpSpPr>
        <p:sp>
          <p:nvSpPr>
            <p:cNvPr id="19" name="18 Rectángulo"/>
            <p:cNvSpPr/>
            <p:nvPr/>
          </p:nvSpPr>
          <p:spPr>
            <a:xfrm>
              <a:off x="6372028" y="1517777"/>
              <a:ext cx="2880000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/>
                <a:t>Java Script Object Notation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/>
                <a:t>Formato ligero de intercambio de datos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/>
                <a:t>Convenciones de distintos lenguajes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/>
                <a:t>Simple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/>
                <a:t>Flexible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/>
                <a:t>Legible 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/>
                <a:t>2 Estructuras</a:t>
              </a:r>
              <a:endParaRPr lang="es-ES" sz="2000" i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>
                  <a:solidFill>
                    <a:srgbClr val="0070C0"/>
                  </a:solidFill>
                </a:rPr>
                <a:t>¿Qué  es JSON?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153">
            <a:off x="4702501" y="3676351"/>
            <a:ext cx="262509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4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330140" y="1549757"/>
            <a:ext cx="6618124" cy="4745816"/>
            <a:chOff x="6096902" y="1157777"/>
            <a:chExt cx="3155126" cy="4745816"/>
          </a:xfrm>
        </p:grpSpPr>
        <p:sp>
          <p:nvSpPr>
            <p:cNvPr id="19" name="18 Rectángulo"/>
            <p:cNvSpPr/>
            <p:nvPr/>
          </p:nvSpPr>
          <p:spPr>
            <a:xfrm>
              <a:off x="6372028" y="1517777"/>
              <a:ext cx="2880000" cy="4385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sz="2000" i="1"/>
                <a:t> Estructuras:</a:t>
              </a:r>
            </a:p>
            <a:p>
              <a:pPr>
                <a:lnSpc>
                  <a:spcPct val="150000"/>
                </a:lnSpc>
              </a:pPr>
              <a:r>
                <a:rPr lang="es-AR" sz="2000" i="1"/>
                <a:t>1) Colección de pares de nombre / valor</a:t>
              </a:r>
            </a:p>
            <a:p>
              <a:pPr lvl="1">
                <a:lnSpc>
                  <a:spcPct val="150000"/>
                </a:lnSpc>
              </a:pPr>
              <a:r>
                <a:rPr lang="es-AR" i="1"/>
                <a:t>OBJETO – REGISTRO –ESTRUCTURA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/>
                <a:t>DICCIONARIO – TABLA HASH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/>
                <a:t>LISTA DE CLAVES – ARREGLO ASOCIATIVO</a:t>
              </a:r>
            </a:p>
            <a:p>
              <a:pPr>
                <a:lnSpc>
                  <a:spcPct val="150000"/>
                </a:lnSpc>
              </a:pPr>
              <a:r>
                <a:rPr lang="es-AR" sz="2000" i="1"/>
                <a:t>2) Lista ordenada de valores</a:t>
              </a:r>
            </a:p>
            <a:p>
              <a:pPr lvl="1">
                <a:lnSpc>
                  <a:spcPct val="150000"/>
                </a:lnSpc>
              </a:pPr>
              <a:r>
                <a:rPr lang="es-AR" i="1"/>
                <a:t>ARREGLOS – VECTORES – </a:t>
              </a:r>
            </a:p>
            <a:p>
              <a:pPr lvl="1">
                <a:lnSpc>
                  <a:spcPct val="150000"/>
                </a:lnSpc>
              </a:pPr>
              <a:r>
                <a:rPr lang="es-AR" i="1"/>
                <a:t>LISTAS -  SECUENCIAS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i="1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>
                  <a:solidFill>
                    <a:srgbClr val="0070C0"/>
                  </a:solidFill>
                </a:rPr>
                <a:t>¿Qué  es JSON?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2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137382" y="2098749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330140" y="1549757"/>
            <a:ext cx="6331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i="1">
                <a:solidFill>
                  <a:srgbClr val="0070C0"/>
                </a:solidFill>
              </a:rPr>
              <a:t>JSON – DIAGRAMAS DE SINTAXIS</a:t>
            </a:r>
            <a:endParaRPr lang="es-ES" sz="2400" i="1" dirty="0">
              <a:solidFill>
                <a:srgbClr val="0070C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12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04442" y="2098750"/>
            <a:ext cx="6127998" cy="782018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sp>
        <p:nvSpPr>
          <p:cNvPr id="4" name="3 Rectángulo"/>
          <p:cNvSpPr/>
          <p:nvPr/>
        </p:nvSpPr>
        <p:spPr>
          <a:xfrm>
            <a:off x="1183977" y="2171385"/>
            <a:ext cx="821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objeto</a:t>
            </a:r>
          </a:p>
        </p:txBody>
      </p:sp>
      <p:pic>
        <p:nvPicPr>
          <p:cNvPr id="17" name="image13.gif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11760" y="2962846"/>
            <a:ext cx="5796642" cy="798718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pic>
        <p:nvPicPr>
          <p:cNvPr id="21" name="image15.gif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11760" y="3977233"/>
            <a:ext cx="5695950" cy="1323975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sp>
        <p:nvSpPr>
          <p:cNvPr id="18" name="17 Elipse"/>
          <p:cNvSpPr/>
          <p:nvPr/>
        </p:nvSpPr>
        <p:spPr>
          <a:xfrm>
            <a:off x="1145677" y="2990013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1174510" y="3088619"/>
            <a:ext cx="893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arreglo</a:t>
            </a:r>
          </a:p>
        </p:txBody>
      </p:sp>
      <p:sp>
        <p:nvSpPr>
          <p:cNvPr id="22" name="21 Elipse"/>
          <p:cNvSpPr/>
          <p:nvPr/>
        </p:nvSpPr>
        <p:spPr>
          <a:xfrm>
            <a:off x="1115616" y="4031356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1282227" y="4103992"/>
            <a:ext cx="7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</a:t>
            </a:r>
          </a:p>
        </p:txBody>
      </p:sp>
      <p:sp>
        <p:nvSpPr>
          <p:cNvPr id="1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330140" y="1549757"/>
            <a:ext cx="6331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i="1">
                <a:solidFill>
                  <a:srgbClr val="0070C0"/>
                </a:solidFill>
              </a:rPr>
              <a:t>JSON – DIAGRAMAS DE SINTAXIS</a:t>
            </a:r>
            <a:endParaRPr lang="es-ES" sz="2400" i="1" dirty="0">
              <a:solidFill>
                <a:srgbClr val="0070C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JSON para Intercambio de datos entre </a:t>
            </a:r>
          </a:p>
          <a:p>
            <a:pPr lvl="0"/>
            <a:r>
              <a:rPr lang="es-AR" altLang="es-ES" sz="2800" b="1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aplicaciones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054459" y="4313326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1013433" y="2348880"/>
            <a:ext cx="925253" cy="4838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1077349" y="242151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043608" y="4386590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número</a:t>
            </a:r>
          </a:p>
        </p:txBody>
      </p:sp>
      <p:pic>
        <p:nvPicPr>
          <p:cNvPr id="27" name="image20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83768" y="2074532"/>
            <a:ext cx="5695950" cy="1966913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pic>
        <p:nvPicPr>
          <p:cNvPr id="28" name="image19.gif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736" y="4276325"/>
            <a:ext cx="5983982" cy="1454697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  <p:sp>
        <p:nvSpPr>
          <p:cNvPr id="11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4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827584" y="585059"/>
            <a:ext cx="6474109" cy="3417252"/>
            <a:chOff x="6096902" y="1286944"/>
            <a:chExt cx="3018498" cy="3417252"/>
          </a:xfrm>
        </p:grpSpPr>
        <p:sp>
          <p:nvSpPr>
            <p:cNvPr id="19" name="18 Rectángulo"/>
            <p:cNvSpPr/>
            <p:nvPr/>
          </p:nvSpPr>
          <p:spPr>
            <a:xfrm>
              <a:off x="6328831" y="1841874"/>
              <a:ext cx="159456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2000" i="1" dirty="0"/>
                <a:t> </a:t>
              </a:r>
              <a:r>
                <a:rPr lang="es-AR" sz="2000" i="1" dirty="0" err="1"/>
                <a:t>json</a:t>
              </a:r>
              <a:r>
                <a:rPr lang="es-AR" sz="2000" i="1" dirty="0"/>
                <a:t> con todas las </a:t>
              </a:r>
            </a:p>
            <a:p>
              <a:pPr>
                <a:lnSpc>
                  <a:spcPct val="150000"/>
                </a:lnSpc>
              </a:pPr>
              <a:r>
                <a:rPr lang="es-AR" sz="2000" i="1" dirty="0"/>
                <a:t>categorías disponibles</a:t>
              </a:r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sz="2000" i="1" dirty="0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AR" sz="2000" i="1" dirty="0"/>
            </a:p>
            <a:p>
              <a:pPr marL="90488" indent="-904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ES" sz="1000" i="1" dirty="0"/>
            </a:p>
            <a:p>
              <a:pPr>
                <a:lnSpc>
                  <a:spcPct val="150000"/>
                </a:lnSpc>
              </a:pPr>
              <a:r>
                <a:rPr lang="es-ES" sz="1000" i="1" dirty="0"/>
                <a:t> </a:t>
              </a:r>
            </a:p>
            <a:p>
              <a:pPr>
                <a:lnSpc>
                  <a:spcPct val="150000"/>
                </a:lnSpc>
              </a:pPr>
              <a:endParaRPr lang="es-AR" sz="1000" i="1" dirty="0"/>
            </a:p>
            <a:p>
              <a:pPr>
                <a:lnSpc>
                  <a:spcPct val="150000"/>
                </a:lnSpc>
              </a:pPr>
              <a:endParaRPr lang="es-AR" sz="1000" i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096902" y="1286944"/>
              <a:ext cx="3018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400" i="1">
                  <a:solidFill>
                    <a:srgbClr val="0070C0"/>
                  </a:solidFill>
                </a:rPr>
                <a:t>Uso de JSON</a:t>
              </a:r>
              <a:endParaRPr lang="es-E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1 Rectángulo redondeado"/>
          <p:cNvSpPr/>
          <p:nvPr/>
        </p:nvSpPr>
        <p:spPr>
          <a:xfrm>
            <a:off x="318270" y="2235307"/>
            <a:ext cx="3816424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745069" y="1139989"/>
            <a:ext cx="4230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i="1" dirty="0" err="1"/>
              <a:t>Json</a:t>
            </a:r>
            <a:r>
              <a:rPr lang="es-AR" i="1" dirty="0"/>
              <a:t> con información de usuario y selección de categoría por usuario</a:t>
            </a:r>
            <a:endParaRPr lang="es-ES" i="1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536864" y="2312876"/>
            <a:ext cx="4067583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50" y="2585353"/>
            <a:ext cx="4129349" cy="151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7" y="2481776"/>
            <a:ext cx="3520629" cy="208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153">
            <a:off x="6032679" y="5288704"/>
            <a:ext cx="196881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6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827584" y="585059"/>
            <a:ext cx="6474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i="1" dirty="0">
                <a:solidFill>
                  <a:srgbClr val="0070C0"/>
                </a:solidFill>
              </a:rPr>
              <a:t>Editor de JSON</a:t>
            </a:r>
            <a:endParaRPr lang="es-ES" sz="2400" i="1" dirty="0">
              <a:solidFill>
                <a:srgbClr val="0070C0"/>
              </a:solidFill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153">
            <a:off x="6032679" y="5288704"/>
            <a:ext cx="196881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192687"/>
            <a:ext cx="3131840" cy="692697"/>
          </a:xfrm>
        </p:spPr>
        <p:txBody>
          <a:bodyPr/>
          <a:lstStyle/>
          <a:p>
            <a:pPr algn="l"/>
            <a:r>
              <a:rPr lang="es-E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Integración de </a:t>
            </a:r>
          </a:p>
          <a:p>
            <a:pPr algn="l"/>
            <a:r>
              <a:rPr lang="es-419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Aplicaciones  en Entorno Web</a:t>
            </a:r>
            <a:endParaRPr lang="es-ES" sz="1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89073" y="1268760"/>
            <a:ext cx="7168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http://www.jsoneditoronline.org/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48C14DC5-BF1B-4D4B-BB46-32B92F1A2934}"/>
              </a:ext>
            </a:extLst>
          </p:cNvPr>
          <p:cNvSpPr/>
          <p:nvPr/>
        </p:nvSpPr>
        <p:spPr>
          <a:xfrm>
            <a:off x="860226" y="2052865"/>
            <a:ext cx="71680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Cada alumno genera un </a:t>
            </a:r>
            <a:r>
              <a:rPr lang="es-AR" dirty="0" err="1"/>
              <a:t>json</a:t>
            </a:r>
            <a:r>
              <a:rPr lang="es-AR" dirty="0"/>
              <a:t> con un editor </a:t>
            </a:r>
            <a:r>
              <a:rPr lang="es-AR" dirty="0" err="1"/>
              <a:t>on</a:t>
            </a:r>
            <a:r>
              <a:rPr lang="es-AR" dirty="0"/>
              <a:t> line. Generar un archivo </a:t>
            </a:r>
            <a:r>
              <a:rPr lang="es-AR" dirty="0" err="1"/>
              <a:t>json</a:t>
            </a:r>
            <a:r>
              <a:rPr lang="es-AR" dirty="0"/>
              <a:t> que muestre la información de todos los alumnos de un curso, reflejando materias que cursa, calificaciones de parciales y finales, junto a su condición.</a:t>
            </a:r>
          </a:p>
          <a:p>
            <a:endParaRPr lang="es-AR" dirty="0"/>
          </a:p>
          <a:p>
            <a:r>
              <a:rPr lang="es-AR" dirty="0"/>
              <a:t>Lo armo y lo envió por mail a </a:t>
            </a:r>
            <a:r>
              <a:rPr lang="es-AR" dirty="0">
                <a:hlinkClick r:id="rId3"/>
              </a:rPr>
              <a:t>romeroma.soledad@Gmail.com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063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3173</TotalTime>
  <Words>330</Words>
  <Application>Microsoft Office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JSON – XML MENSAJES ENTRE APLICACIONES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</dc:title>
  <dc:creator>º</dc:creator>
  <cp:lastModifiedBy>Romero, Maria Soledad</cp:lastModifiedBy>
  <cp:revision>172</cp:revision>
  <dcterms:created xsi:type="dcterms:W3CDTF">2013-11-15T11:01:53Z</dcterms:created>
  <dcterms:modified xsi:type="dcterms:W3CDTF">2020-03-24T20:09:58Z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maria-soledad.romero@atos.net</vt:lpwstr>
  </property>
  <property fmtid="{D5CDD505-2E9C-101B-9397-08002B2CF9AE}" pid="5" name="MSIP_Label_112e00b9-34e2-4b26-a577-af1fd0f9f7ee_SetDate">
    <vt:lpwstr>2020-03-24T20:09:57.2057023Z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e1ea1913-5c8c-48a3-b82b-ea15d76a392a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maria-soledad.romero@atos.net</vt:lpwstr>
  </property>
  <property fmtid="{D5CDD505-2E9C-101B-9397-08002B2CF9AE}" pid="13" name="MSIP_Label_e463cba9-5f6c-478d-9329-7b2295e4e8ed_SetDate">
    <vt:lpwstr>2020-03-24T20:09:57.2057023Z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e1ea1913-5c8c-48a3-b82b-ea15d76a392a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