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88150" cy="10020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8CFF94-8119-4D6B-9756-0ECCA2488AD2}">
  <a:tblStyle styleId="{118CFF94-8119-4D6B-9756-0ECCA2488A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4871" cy="50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8" y="0"/>
            <a:ext cx="2984871" cy="50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7546"/>
            <a:ext cx="2984871" cy="50101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 txBox="1"/>
          <p:nvPr>
            <p:ph idx="3" type="hdr"/>
          </p:nvPr>
        </p:nvSpPr>
        <p:spPr>
          <a:xfrm>
            <a:off x="0" y="0"/>
            <a:ext cx="2984871" cy="50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Gestión de Identidad en la Nube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 txBox="1"/>
          <p:nvPr>
            <p:ph idx="3" type="hdr"/>
          </p:nvPr>
        </p:nvSpPr>
        <p:spPr>
          <a:xfrm>
            <a:off x="0" y="0"/>
            <a:ext cx="2984871" cy="50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Gestión de Identidad en la Nube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939800" y="750888"/>
            <a:ext cx="500856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3707904" y="1340768"/>
            <a:ext cx="5040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alibri"/>
              <a:buNone/>
            </a:pPr>
            <a:r>
              <a:rPr b="1" i="1" lang="es-ES" sz="4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Gestión de Identidad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alibri"/>
              <a:buNone/>
            </a:pPr>
            <a:r>
              <a:rPr b="1" i="1" lang="es-ES" sz="4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en la Nube</a:t>
            </a:r>
            <a:endParaRPr b="1" i="0" sz="4000" u="none" cap="none" strike="noStrike">
              <a:solidFill>
                <a:srgbClr val="A3AB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69045" y="2852936"/>
            <a:ext cx="471827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caso usando SAML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2400" u="none" cap="none" strike="noStrike">
                <a:solidFill>
                  <a:srgbClr val="7F8A95"/>
                </a:solidFill>
                <a:latin typeface="Calibri"/>
                <a:ea typeface="Calibri"/>
                <a:cs typeface="Calibri"/>
                <a:sym typeface="Calibri"/>
              </a:rPr>
              <a:t>Security Assertion Markup Lan</a:t>
            </a:r>
            <a:r>
              <a:rPr b="0" i="0" lang="es-ES" sz="2400" u="none" cap="none" strike="noStrike">
                <a:solidFill>
                  <a:srgbClr val="7F8A95"/>
                </a:solidFill>
                <a:latin typeface="Calibri"/>
                <a:ea typeface="Calibri"/>
                <a:cs typeface="Calibri"/>
                <a:sym typeface="Calibri"/>
              </a:rPr>
              <a:t>guage</a:t>
            </a:r>
            <a:endParaRPr b="0" i="0" sz="2400" u="none" cap="none" strike="noStrike">
              <a:solidFill>
                <a:srgbClr val="7F8A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4498495" y="5400283"/>
            <a:ext cx="3528392" cy="923330"/>
            <a:chOff x="4499992" y="4352037"/>
            <a:chExt cx="3528392" cy="923330"/>
          </a:xfrm>
        </p:grpSpPr>
        <p:sp>
          <p:nvSpPr>
            <p:cNvPr id="91" name="Google Shape;91;p13"/>
            <p:cNvSpPr txBox="1"/>
            <p:nvPr/>
          </p:nvSpPr>
          <p:spPr>
            <a:xfrm>
              <a:off x="4499992" y="4352037"/>
              <a:ext cx="352839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Romero, María Soledad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</a:t>
              </a:r>
              <a:r>
                <a:rPr b="0" i="1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Universidad Tecnológica Nacional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Facultad Regional Córdoba </a:t>
              </a:r>
              <a:endParaRPr/>
            </a:p>
          </p:txBody>
        </p:sp>
        <p:pic>
          <p:nvPicPr>
            <p:cNvPr id="92" name="Google Shape;9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48064" y="4896000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/>
        </p:nvSpPr>
        <p:spPr>
          <a:xfrm>
            <a:off x="2617015" y="720000"/>
            <a:ext cx="44032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Arquitectura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 la Prueba de Concepto Exitosa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840993"/>
            <a:ext cx="7920881" cy="46123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2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226" name="Google Shape;22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2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230" name="Google Shape;230;p22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/>
        </p:nvSpPr>
        <p:spPr>
          <a:xfrm>
            <a:off x="-18530" y="2924944"/>
            <a:ext cx="9144000" cy="88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Romero, María Soledad </a:t>
            </a: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237" name="Google Shape;23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3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241" name="Google Shape;241;p23"/>
          <p:cNvSpPr/>
          <p:nvPr/>
        </p:nvSpPr>
        <p:spPr>
          <a:xfrm>
            <a:off x="2123728" y="836712"/>
            <a:ext cx="5040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alibri"/>
              <a:buNone/>
            </a:pPr>
            <a:r>
              <a:rPr b="1" i="1" lang="es-ES" sz="4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Gestión de Identidad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alibri"/>
              <a:buNone/>
            </a:pPr>
            <a:r>
              <a:rPr b="1" i="1" lang="es-ES" sz="4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en la Nube</a:t>
            </a:r>
            <a:endParaRPr b="1" i="0" sz="4000" u="none" cap="none" strike="noStrike">
              <a:solidFill>
                <a:srgbClr val="A3AB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2229985" y="1988840"/>
            <a:ext cx="471827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caso usando SAML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400">
                <a:solidFill>
                  <a:srgbClr val="7F8A95"/>
                </a:solidFill>
                <a:latin typeface="Calibri"/>
                <a:ea typeface="Calibri"/>
                <a:cs typeface="Calibri"/>
                <a:sym typeface="Calibri"/>
              </a:rPr>
              <a:t>Security Assertion Markup Lan</a:t>
            </a:r>
            <a:r>
              <a:rPr lang="es-ES" sz="2400">
                <a:solidFill>
                  <a:srgbClr val="7F8A95"/>
                </a:solidFill>
                <a:latin typeface="Calibri"/>
                <a:ea typeface="Calibri"/>
                <a:cs typeface="Calibri"/>
                <a:sym typeface="Calibri"/>
              </a:rPr>
              <a:t>guage</a:t>
            </a:r>
            <a:endParaRPr sz="2400">
              <a:solidFill>
                <a:srgbClr val="7F8A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420000" y="1393612"/>
            <a:ext cx="4104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SSO en sistemas existentes en la Nube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368032" y="720000"/>
            <a:ext cx="1763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060000" y="1080000"/>
            <a:ext cx="13735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420000" y="3168258"/>
            <a:ext cx="4968424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Tecnologías </a:t>
            </a: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(Free/Libre/Open Source Software)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SSO= </a:t>
            </a: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Sign On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Inicio de Sesión Único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Sistema de Autenticación Reducida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SSO</a:t>
            </a: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 en un sistema centralizado de autenticación y autorización.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proceso de autenticación de sesión/usuario que permite a un usuario que introduzca un nombre y una contraseña, acceder a varias aplicaciones.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060000" y="2852936"/>
            <a:ext cx="11897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Premisa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060000" y="1979548"/>
            <a:ext cx="17309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i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Testigo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420000" y="2268000"/>
            <a:ext cx="41763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Web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J2EE - Servidor Tomcat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3060000" y="921494"/>
            <a:ext cx="2664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bibliográfica.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Trabajos de campo.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 expertos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419872" y="4221088"/>
            <a:ext cx="417646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y contraseña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Certificados digitales o tokens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biométrica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 Doble Factor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 Multifactor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 Federada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3419872" y="2060848"/>
            <a:ext cx="50405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 quien dice ser.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Autorización</a:t>
            </a: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Acceso a un sistema o una serie de recursos de usuario autenticado.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Identidad digital</a:t>
            </a: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Nombre de usuario y contraseña.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059999" y="3861048"/>
            <a:ext cx="543980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Métodos : Un método o combinación.</a:t>
            </a:r>
            <a:endParaRPr i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296024" y="720000"/>
            <a:ext cx="18358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060000" y="1844824"/>
            <a:ext cx="225170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Conceptos básicos</a:t>
            </a:r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121" name="Google Shape;12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2509202" y="1628734"/>
            <a:ext cx="5807214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OpenId: Orientado a los servicios de consumidor. RedIRIS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OAuth: Autorización o delegación de acceso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OpenID OAuth Hybrid: Combina OpenID y OAuth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OAuth 2.0: Versión revisada y simplificada de OAuth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Connect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OpenID Connect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OpenSocial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Friend Connect </a:t>
            </a:r>
            <a:endParaRPr/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WS-FED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SAML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832521" y="1125905"/>
            <a:ext cx="67932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Estándares de autenticación y autorización en la nube.</a:t>
            </a:r>
            <a:endParaRPr i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512048" y="720000"/>
            <a:ext cx="16197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Estándares</a:t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134" name="Google Shape;13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6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1979712" y="1674674"/>
            <a:ext cx="6336704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Security Alliance (CSA):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Mejores prácticas para la seguridad en la Nube.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Unir estándares de código abierto,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requisitos y servicios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Principios: Interfaces abiertas.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Formatos abiertos.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512048" y="720000"/>
            <a:ext cx="16197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Estándares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7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832521" y="1125905"/>
            <a:ext cx="67932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Estándares y Fuentes Abiertas Colaborativas</a:t>
            </a:r>
            <a:endParaRPr i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18"/>
          <p:cNvGraphicFramePr/>
          <p:nvPr/>
        </p:nvGraphicFramePr>
        <p:xfrm>
          <a:off x="827585" y="364502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{118CFF94-8119-4D6B-9756-0ECCA2488AD2}</a:tableStyleId>
              </a:tblPr>
              <a:tblGrid>
                <a:gridCol w="3871550"/>
                <a:gridCol w="3650300"/>
              </a:tblGrid>
              <a:tr h="19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OpenID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SAML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1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M</a:t>
                      </a:r>
                      <a:r>
                        <a:rPr lang="es-ES" sz="1800"/>
                        <a:t>á</a:t>
                      </a:r>
                      <a:r>
                        <a:rPr lang="es-ES" sz="1800" u="none" cap="none" strike="noStrike"/>
                        <a:t>s simple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Orientado a consumidores de servicios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Detalles que pueden customizarse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Orientado a uso empresarial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8"/>
          <p:cNvSpPr txBox="1"/>
          <p:nvPr/>
        </p:nvSpPr>
        <p:spPr>
          <a:xfrm>
            <a:off x="4716016" y="335699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228965" y="900000"/>
            <a:ext cx="5396841" cy="212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Web existente.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Java J2EE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 de aplicaciones Web Apache Tomcat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Tradicional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691680" y="3039343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Discusión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137312" y="4610452"/>
            <a:ext cx="5568576" cy="1338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FS (Active Directory Federation Services) - no innovar -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 FLOSS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122891" y="4695527"/>
            <a:ext cx="2008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Pre requisitos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961544" y="720000"/>
            <a:ext cx="2170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Caso de Estudio </a:t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164" name="Google Shape;16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8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168" name="Google Shape;168;p18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-12" y="2028890"/>
            <a:ext cx="5710400" cy="3033047"/>
            <a:chOff x="899592" y="2678723"/>
            <a:chExt cx="5710400" cy="3033047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1002434" y="5126995"/>
              <a:ext cx="18672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SAML Producer Site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 Identity Provider )</a:t>
              </a:r>
              <a:endParaRPr/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4427984" y="5126995"/>
              <a:ext cx="21820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SAML Consumer Site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 Service Provider )</a:t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3642828" y="2678723"/>
              <a:ext cx="570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592" y="2883133"/>
              <a:ext cx="5427913" cy="2239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9"/>
          <p:cNvSpPr txBox="1"/>
          <p:nvPr/>
        </p:nvSpPr>
        <p:spPr>
          <a:xfrm>
            <a:off x="6516216" y="692696"/>
            <a:ext cx="893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SAML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533205" y="1069826"/>
            <a:ext cx="3518775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Círculo de confianza entre organizaciones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Autentificación de usuario de forma nativa</a:t>
            </a:r>
            <a:endParaRPr/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una gestión de identidad eficiente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necesitan</a:t>
            </a:r>
            <a:endParaRPr/>
          </a:p>
          <a:p>
            <a:pPr indent="0" lvl="0" marL="3571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la misma tecnología de directorio, modelo de seguridad y mecanismos de autentificación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71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Convertir a pasarelas de conversión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259632" y="1628800"/>
            <a:ext cx="25002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Funcionamiento SAML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512048" y="720000"/>
            <a:ext cx="16197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1" i="1"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9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183" name="Google Shape;18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9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187" name="Google Shape;187;p19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979712" y="5385990"/>
            <a:ext cx="32675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SSO: </a:t>
            </a:r>
            <a:r>
              <a:rPr i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Identidad Federada</a:t>
            </a: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ha impuesto en la industria.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592" y="2204935"/>
            <a:ext cx="7253832" cy="468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1117571" y="1835532"/>
            <a:ext cx="2086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Tokens SAML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3060000" y="900000"/>
            <a:ext cx="59668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XML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Diversos elementos relativos a la identidad del usuario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sobre su identidad (opcional)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043608" y="720000"/>
            <a:ext cx="20163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Aserción o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Ticket SAML</a:t>
            </a: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199" name="Google Shape;19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0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203" name="Google Shape;203;p20"/>
          <p:cNvSpPr txBox="1"/>
          <p:nvPr>
            <p:ph idx="11" type="ftr"/>
          </p:nvPr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</a:rPr>
              <a:t>Gestión de Identidad en la nube - SAML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/>
        </p:nvSpPr>
        <p:spPr>
          <a:xfrm>
            <a:off x="-27424" y="2757887"/>
            <a:ext cx="31592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del Portal SSO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3157997"/>
            <a:ext cx="7992888" cy="336734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2699792" y="992367"/>
            <a:ext cx="568863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usuarios se simplifica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FS: Crea  y envía aserción. Acepta o rechaza el pedido.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Construcción de proyecto soporta SAML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Integración: Sistema de Administración de Configuración.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1512048" y="720000"/>
            <a:ext cx="16197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>
            <a:off x="8499807" y="3140046"/>
            <a:ext cx="536689" cy="504978"/>
            <a:chOff x="8604448" y="2852936"/>
            <a:chExt cx="536689" cy="504978"/>
          </a:xfrm>
        </p:grpSpPr>
        <p:pic>
          <p:nvPicPr>
            <p:cNvPr id="213" name="Google Shape;21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04448" y="3105914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22448" y="2852960"/>
              <a:ext cx="216000" cy="2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1"/>
            <p:cNvSpPr txBox="1"/>
            <p:nvPr/>
          </p:nvSpPr>
          <p:spPr>
            <a:xfrm>
              <a:off x="8813482" y="2852936"/>
              <a:ext cx="3180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U.T.N.F.R.C.</a:t>
              </a:r>
              <a:endParaRPr/>
            </a:p>
          </p:txBody>
        </p:sp>
        <p:sp>
          <p:nvSpPr>
            <p:cNvPr id="216" name="Google Shape;216;p21"/>
            <p:cNvSpPr txBox="1"/>
            <p:nvPr/>
          </p:nvSpPr>
          <p:spPr>
            <a:xfrm>
              <a:off x="8808871" y="3142470"/>
              <a:ext cx="332266" cy="10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rgbClr val="BFBFB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I.U.A</a:t>
              </a:r>
              <a:endParaRPr/>
            </a:p>
          </p:txBody>
        </p:sp>
      </p:grpSp>
      <p:sp>
        <p:nvSpPr>
          <p:cNvPr id="217" name="Google Shape;217;p21"/>
          <p:cNvSpPr txBox="1"/>
          <p:nvPr/>
        </p:nvSpPr>
        <p:spPr>
          <a:xfrm>
            <a:off x="35496" y="255563"/>
            <a:ext cx="2448272" cy="46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Gestión de Identidad en la nube - SAML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