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hyperlink" Target="http://www.google.com.ar/url?sa=i&amp;rct=j&amp;q=&amp;esrc=s&amp;frm=1&amp;source=images&amp;cd=&amp;cad=rja&amp;uact=8&amp;docid=veu9K9jvgMhZ5M&amp;tbnid=qAoO8LRZgNaTdM:&amp;ved=0CAUQjRw&amp;url=http://www.ippayments.com/online-payment/api/&amp;ei=oBpkU-rsCdXtoASUqIHoDg&amp;bvm=bv.65788261,d.cGU&amp;psig=AFQjCNFF8MEHY9K9LZxfky8LIi9j1xYzcg&amp;ust=1399155676412669" TargetMode="External"/><Relationship Id="rId5" Type="http://schemas.openxmlformats.org/officeDocument/2006/relationships/image" Target="../media/image22.jpg"/><Relationship Id="rId6" Type="http://schemas.openxmlformats.org/officeDocument/2006/relationships/hyperlink" Target="http://www.google.com.ar/url?sa=i&amp;rct=j&amp;q=&amp;esrc=s&amp;frm=1&amp;source=images&amp;cd=&amp;cad=rja&amp;uact=8&amp;docid=VYZiQv1fa2Wg_M&amp;tbnid=ZNUIKTr6oyH0JM:&amp;ved=0CAUQjRw&amp;url=http://www.jackylopez.com/apis/&amp;ei=NhtkU-TBGZKCogTQpYDQBA&amp;bvm=bv.65788261,d.cGU&amp;psig=AFQjCNFF8MEHY9K9LZxfky8LIi9j1xYzcg&amp;ust=1399155676412669" TargetMode="External"/><Relationship Id="rId7" Type="http://schemas.openxmlformats.org/officeDocument/2006/relationships/image" Target="../media/image29.png"/><Relationship Id="rId8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hyperlink" Target="http://www.google.com.ar/url?sa=i&amp;rct=j&amp;q=&amp;esrc=s&amp;frm=1&amp;source=images&amp;cd=&amp;cad=rja&amp;uact=8&amp;docid=veu9K9jvgMhZ5M&amp;tbnid=qAoO8LRZgNaTdM:&amp;ved=0CAUQjRw&amp;url=http://www.ippayments.com/online-payment/api/&amp;ei=oBpkU-rsCdXtoASUqIHoDg&amp;bvm=bv.65788261,d.cGU&amp;psig=AFQjCNFF8MEHY9K9LZxfky8LIi9j1xYzcg&amp;ust=1399155676412669" TargetMode="External"/><Relationship Id="rId5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oogle.com.ar/url?sa=i&amp;rct=j&amp;q=&amp;esrc=s&amp;frm=1&amp;source=images&amp;cd=&amp;cad=rja&amp;uact=8&amp;docid=PpFXfRB79RmNjM&amp;tbnid=WYjE2DhSvo0ajM:&amp;ved=0CAUQjRw&amp;url=http://virtual.uaeh.edu.mx/repositoriooa/paginas/caracteristicas_de_la_educacion_a_distancia/educacin_a_distancia.html&amp;ei=_7thU56yLrLnsATE-YLgDQ&amp;bvm=bv.65636070,d.aWw&amp;psig=AFQjCNFPxHolVhbZxGT13oZYv4VhvLm7AA&amp;ust=1399000179021636" TargetMode="External"/><Relationship Id="rId4" Type="http://schemas.openxmlformats.org/officeDocument/2006/relationships/image" Target="../media/image16.jpg"/><Relationship Id="rId5" Type="http://schemas.openxmlformats.org/officeDocument/2006/relationships/hyperlink" Target="http://www.google.com.ar/url?sa=i&amp;rct=j&amp;q=&amp;esrc=s&amp;frm=1&amp;source=images&amp;cd=&amp;cad=rja&amp;uact=8&amp;docid=pSDj2JJinkVL3M&amp;tbnid=d6vaSuHjl3fadM:&amp;ved=0CAUQjRw&amp;url=http://marivicvalera.wordpress.com/2013/01/&amp;ei=ObthU-7DIpPisASvi4CwAg&amp;bvm=bv.65636070,d.aWw&amp;psig=AFQjCNFPxHolVhbZxGT13oZYv4VhvLm7AA&amp;ust=1399000179021636" TargetMode="External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google.com.ar/url?sa=i&amp;rct=j&amp;q=&amp;esrc=s&amp;frm=1&amp;source=images&amp;cd=&amp;cad=rja&amp;uact=8&amp;docid=pSDj2JJinkVL3M&amp;tbnid=d6vaSuHjl3fadM:&amp;ved=0CAUQjRw&amp;url=http://marivicvalera.wordpress.com/2013/01/&amp;ei=ObthU-7DIpPisASvi4CwAg&amp;bvm=bv.65636070,d.aWw&amp;psig=AFQjCNFPxHolVhbZxGT13oZYv4VhvLm7AA&amp;ust=1399000179021636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www.google.com.ar/url?sa=i&amp;rct=j&amp;q=&amp;esrc=s&amp;frm=1&amp;source=images&amp;cd=&amp;cad=rja&amp;uact=8&amp;docid=PpFXfRB79RmNjM&amp;tbnid=WYjE2DhSvo0ajM:&amp;ved=0CAUQjRw&amp;url=http://virtual.uaeh.edu.mx/repositoriooa/paginas/caracteristicas_de_la_educacion_a_distancia/educacin_a_distancia.html&amp;ei=_7thU56yLrLnsATE-YLgDQ&amp;bvm=bv.65636070,d.aWw&amp;psig=AFQjCNFPxHolVhbZxGT13oZYv4VhvLm7AA&amp;ust=1399000179021636" TargetMode="External"/><Relationship Id="rId6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hyperlink" Target="http://www.google.com.ar/url?sa=i&amp;rct=j&amp;q=&amp;esrc=s&amp;frm=1&amp;source=images&amp;cd=&amp;cad=rja&amp;uact=8&amp;docid=PpFXfRB79RmNjM&amp;tbnid=WYjE2DhSvo0ajM:&amp;ved=0CAUQjRw&amp;url=http://virtual.uaeh.edu.mx/repositoriooa/paginas/caracteristicas_de_la_educacion_a_distancia/educacin_a_distancia.html&amp;ei=_7thU56yLrLnsATE-YLgDQ&amp;bvm=bv.65636070,d.aWw&amp;psig=AFQjCNFPxHolVhbZxGT13oZYv4VhvLm7AA&amp;ust=1399000179021636" TargetMode="External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517016" y="1052736"/>
            <a:ext cx="791641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i="1" lang="es-AR" sz="2800"/>
              <a:t>Integración de aplicaciones web a través de sindicación de contenidos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244708" y="6353948"/>
            <a:ext cx="77917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Sistemas Distribuidos</a:t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863" y="2890838"/>
            <a:ext cx="29622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8039" y="1052736"/>
            <a:ext cx="6489383" cy="453485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437745" y="1700808"/>
            <a:ext cx="298212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Middleware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Funciones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2771800" y="620688"/>
            <a:ext cx="3805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7"/>
                </a:solidFill>
                <a:latin typeface="Lucida Sans"/>
                <a:ea typeface="Lucida Sans"/>
                <a:cs typeface="Lucida Sans"/>
                <a:sym typeface="Lucida Sans"/>
              </a:rPr>
              <a:t>Middleware</a:t>
            </a:r>
            <a:endParaRPr b="1" sz="2800">
              <a:solidFill>
                <a:srgbClr val="0070C7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3"/>
          <p:cNvGrpSpPr/>
          <p:nvPr/>
        </p:nvGrpSpPr>
        <p:grpSpPr>
          <a:xfrm>
            <a:off x="330140" y="1268760"/>
            <a:ext cx="5177963" cy="5530646"/>
            <a:chOff x="6096902" y="1157777"/>
            <a:chExt cx="3155126" cy="5530646"/>
          </a:xfrm>
        </p:grpSpPr>
        <p:sp>
          <p:nvSpPr>
            <p:cNvPr id="207" name="Google Shape;207;p23"/>
            <p:cNvSpPr/>
            <p:nvPr/>
          </p:nvSpPr>
          <p:spPr>
            <a:xfrm>
              <a:off x="6372028" y="1517777"/>
              <a:ext cx="2880000" cy="5170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Really Simple Syndication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Alternativa para enviar  o distribuir información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Ahorro de tiempo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Se suscribe y se usa o cancela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Evita spam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Asegura privacidad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Simplifica búsquedas</a:t>
              </a:r>
              <a:endParaRPr/>
            </a:p>
            <a:p>
              <a:pPr indent="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269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 </a:t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4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¿Qué  es RSS?</a:t>
              </a:r>
              <a:endParaRPr i="1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209" name="Google Shape;209;p23"/>
          <p:cNvSpPr txBox="1"/>
          <p:nvPr/>
        </p:nvSpPr>
        <p:spPr>
          <a:xfrm>
            <a:off x="1907704" y="595650"/>
            <a:ext cx="60486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Sindicación de Contenidos - RSS</a:t>
            </a:r>
            <a:endParaRPr b="1"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0" name="Google Shape;210;p23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40" y="1185242"/>
            <a:ext cx="4133850" cy="5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330139" y="1268760"/>
            <a:ext cx="8202299" cy="3683987"/>
            <a:chOff x="6096902" y="1157777"/>
            <a:chExt cx="3155126" cy="3683987"/>
          </a:xfrm>
        </p:grpSpPr>
        <p:sp>
          <p:nvSpPr>
            <p:cNvPr id="217" name="Google Shape;217;p24"/>
            <p:cNvSpPr/>
            <p:nvPr/>
          </p:nvSpPr>
          <p:spPr>
            <a:xfrm>
              <a:off x="6372028" y="1517777"/>
              <a:ext cx="2880000" cy="3323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Sindicar significa publicar información de forma simultánea en diferentes medios que estén previamente suscritos. Ya sea en una página Web o en un lector de RSS. Las fuentes o canales web (web feeds) en formato RSS se usan en la sindicación de contenidos.</a:t>
              </a:r>
              <a:endParaRPr i="1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269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 </a:t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4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¿Qué  es RSS?</a:t>
              </a:r>
              <a:endParaRPr i="1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4149080"/>
            <a:ext cx="4099225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1907704" y="595650"/>
            <a:ext cx="60486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Sindicación de Contenidos - RSS</a:t>
            </a:r>
            <a:endParaRPr b="1"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1" name="Google Shape;221;p24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5"/>
          <p:cNvGrpSpPr/>
          <p:nvPr/>
        </p:nvGrpSpPr>
        <p:grpSpPr>
          <a:xfrm>
            <a:off x="330139" y="1268760"/>
            <a:ext cx="7554228" cy="913998"/>
            <a:chOff x="6096902" y="1157777"/>
            <a:chExt cx="3155126" cy="913998"/>
          </a:xfrm>
        </p:grpSpPr>
        <p:sp>
          <p:nvSpPr>
            <p:cNvPr id="227" name="Google Shape;227;p25"/>
            <p:cNvSpPr/>
            <p:nvPr/>
          </p:nvSpPr>
          <p:spPr>
            <a:xfrm>
              <a:off x="6372028" y="1517777"/>
              <a:ext cx="28800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69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 </a:t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4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¿Qué  es RSS?</a:t>
              </a:r>
              <a:endParaRPr i="1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229" name="Google Shape;229;p25"/>
          <p:cNvSpPr txBox="1"/>
          <p:nvPr/>
        </p:nvSpPr>
        <p:spPr>
          <a:xfrm>
            <a:off x="1907704" y="595650"/>
            <a:ext cx="60486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Sindicación de Contenidos - RSS</a:t>
            </a:r>
            <a:endParaRPr b="1"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0" name="Google Shape;230;p25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899592" y="1912104"/>
            <a:ext cx="6552728" cy="1719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RSS  es un sistema de distribución de contenidos y permite que los contenidos de texto, audio o video lleguen de manera automática a otros sitios web o la computadora del usuario que los ha solicitado.</a:t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15" y="4290364"/>
            <a:ext cx="1800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6"/>
          <p:cNvGrpSpPr/>
          <p:nvPr/>
        </p:nvGrpSpPr>
        <p:grpSpPr>
          <a:xfrm>
            <a:off x="330139" y="1268760"/>
            <a:ext cx="7554228" cy="913998"/>
            <a:chOff x="6096902" y="1157777"/>
            <a:chExt cx="3155126" cy="913998"/>
          </a:xfrm>
        </p:grpSpPr>
        <p:sp>
          <p:nvSpPr>
            <p:cNvPr id="238" name="Google Shape;238;p26"/>
            <p:cNvSpPr/>
            <p:nvPr/>
          </p:nvSpPr>
          <p:spPr>
            <a:xfrm>
              <a:off x="6372028" y="1517777"/>
              <a:ext cx="28800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69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 </a:t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4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RSS: Componentes</a:t>
              </a:r>
              <a:endParaRPr i="1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240" name="Google Shape;240;p26"/>
          <p:cNvSpPr txBox="1"/>
          <p:nvPr/>
        </p:nvSpPr>
        <p:spPr>
          <a:xfrm>
            <a:off x="1907704" y="595650"/>
            <a:ext cx="60486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Sindicación de Contenidos - RSS</a:t>
            </a:r>
            <a:endParaRPr b="1"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1" name="Google Shape;241;p26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899592" y="1912104"/>
            <a:ext cx="6552728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-"/>
            </a:pPr>
            <a:r>
              <a:rPr lang="es-AR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Documento RSS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Versión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Título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Link o enlace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-"/>
            </a:pPr>
            <a:r>
              <a:rPr b="0" i="0" lang="es-AR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Canal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848" y="1638984"/>
            <a:ext cx="5514975" cy="384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5854" y="2060848"/>
            <a:ext cx="5962650" cy="3019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49" name="Google Shape;249;p27"/>
          <p:cNvGrpSpPr/>
          <p:nvPr/>
        </p:nvGrpSpPr>
        <p:grpSpPr>
          <a:xfrm>
            <a:off x="330139" y="1268760"/>
            <a:ext cx="7554228" cy="913998"/>
            <a:chOff x="6096902" y="1157777"/>
            <a:chExt cx="3155126" cy="913998"/>
          </a:xfrm>
        </p:grpSpPr>
        <p:sp>
          <p:nvSpPr>
            <p:cNvPr id="250" name="Google Shape;250;p27"/>
            <p:cNvSpPr/>
            <p:nvPr/>
          </p:nvSpPr>
          <p:spPr>
            <a:xfrm>
              <a:off x="6372028" y="1517777"/>
              <a:ext cx="28800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69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 </a:t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4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RSS: Lector de RSS</a:t>
              </a:r>
              <a:endParaRPr i="1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252" name="Google Shape;252;p27"/>
          <p:cNvSpPr txBox="1"/>
          <p:nvPr/>
        </p:nvSpPr>
        <p:spPr>
          <a:xfrm>
            <a:off x="1907704" y="595650"/>
            <a:ext cx="60486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Sindicación de Contenidos - RSS</a:t>
            </a:r>
            <a:endParaRPr b="1"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3" name="Google Shape;253;p27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899592" y="1912104"/>
            <a:ext cx="65527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-"/>
            </a:pPr>
            <a:r>
              <a:rPr lang="es-AR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 escritorio.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-"/>
            </a:pPr>
            <a:r>
              <a:rPr lang="es-AR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Incorporado en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Navegador &gt;&gt;&gt;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1703684"/>
            <a:ext cx="5148064" cy="359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1545692" y="620688"/>
            <a:ext cx="3805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7"/>
                </a:solidFill>
                <a:latin typeface="Lucida Sans"/>
                <a:ea typeface="Lucida Sans"/>
                <a:cs typeface="Lucida Sans"/>
                <a:sym typeface="Lucida Sans"/>
              </a:rPr>
              <a:t>Middleware + RSS</a:t>
            </a:r>
            <a:endParaRPr b="1" sz="2800">
              <a:solidFill>
                <a:srgbClr val="0070C7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2204864"/>
            <a:ext cx="4335780" cy="445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2182366"/>
            <a:ext cx="3119438" cy="139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29"/>
          <p:cNvGrpSpPr/>
          <p:nvPr/>
        </p:nvGrpSpPr>
        <p:grpSpPr>
          <a:xfrm>
            <a:off x="330140" y="1268760"/>
            <a:ext cx="6186076" cy="6453976"/>
            <a:chOff x="6096902" y="1157777"/>
            <a:chExt cx="3155126" cy="6453976"/>
          </a:xfrm>
        </p:grpSpPr>
        <p:sp>
          <p:nvSpPr>
            <p:cNvPr id="269" name="Google Shape;269;p29"/>
            <p:cNvSpPr/>
            <p:nvPr/>
          </p:nvSpPr>
          <p:spPr>
            <a:xfrm>
              <a:off x="6372028" y="1517777"/>
              <a:ext cx="2880000" cy="6093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Forma en que dos aplicaciones se conectan una con otra a través de una red (Internet)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Conjunto de funciones o métodos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para acceder  a cierta funcionalidad</a:t>
              </a:r>
              <a:endParaRPr i="1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Enlace entre partners -  terceros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Contrato de conexión entre proveedor y consumidor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Acceso a Datos / Servicios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APIs de Google – Facebook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                               Twitter</a:t>
              </a:r>
              <a:endParaRPr/>
            </a:p>
            <a:p>
              <a:pPr indent="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269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 </a:t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4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¿Qué  es API?</a:t>
              </a:r>
              <a:endParaRPr i="1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271" name="Google Shape;271;p29"/>
          <p:cNvSpPr txBox="1"/>
          <p:nvPr/>
        </p:nvSpPr>
        <p:spPr>
          <a:xfrm>
            <a:off x="1043607" y="595650"/>
            <a:ext cx="71647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API: Application Programming Interfase</a:t>
            </a:r>
            <a:endParaRPr b="1" sz="2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2" name="Google Shape;272;p29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pic>
        <p:nvPicPr>
          <p:cNvPr descr="https://encrypted-tbn2.gstatic.com/images?q=tbn:ANd9GcTi2jRJryUOt0ssxTTVvGZWJvK5y9JXb06kTvR17G3jet5crlO89Q" id="273" name="Google Shape;273;p2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3237" y="1123814"/>
            <a:ext cx="919163" cy="1023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jackylopez.com/wp-content/uploads/2012/09/API_Icon.png" id="274" name="Google Shape;274;p2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16741" y="3645024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6004" y="4509120"/>
            <a:ext cx="1886057" cy="125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/>
        </p:nvSpPr>
        <p:spPr>
          <a:xfrm>
            <a:off x="737574" y="316640"/>
            <a:ext cx="7668851" cy="1312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1" lang="es-AR" sz="2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Integración de aplicaciones web a través de sindicación de contenidos</a:t>
            </a:r>
            <a:endParaRPr/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2204864"/>
            <a:ext cx="3119438" cy="139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30"/>
          <p:cNvGrpSpPr/>
          <p:nvPr/>
        </p:nvGrpSpPr>
        <p:grpSpPr>
          <a:xfrm>
            <a:off x="330140" y="1448759"/>
            <a:ext cx="6186076" cy="3683987"/>
            <a:chOff x="6096902" y="1157777"/>
            <a:chExt cx="3155126" cy="3683987"/>
          </a:xfrm>
        </p:grpSpPr>
        <p:sp>
          <p:nvSpPr>
            <p:cNvPr id="283" name="Google Shape;283;p30"/>
            <p:cNvSpPr/>
            <p:nvPr/>
          </p:nvSpPr>
          <p:spPr>
            <a:xfrm>
              <a:off x="6372028" y="1517777"/>
              <a:ext cx="2880000" cy="3323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API  DOM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API de JAVA para REST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API  JAVA ROME (RSS)</a:t>
              </a:r>
              <a:endParaRPr/>
            </a:p>
            <a:p>
              <a:pPr indent="-12700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APIs para acceso a BD</a:t>
              </a:r>
              <a:endParaRPr/>
            </a:p>
            <a:p>
              <a:pPr indent="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26988" lvl="0" marL="90488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i="1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0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 </a:t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6096902" y="1157777"/>
              <a:ext cx="3018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4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APIs usadas</a:t>
              </a:r>
              <a:endParaRPr i="1" sz="24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285" name="Google Shape;285;p30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pic>
        <p:nvPicPr>
          <p:cNvPr descr="https://encrypted-tbn2.gstatic.com/images?q=tbn:ANd9GcTi2jRJryUOt0ssxTTVvGZWJvK5y9JXb06kTvR17G3jet5crlO89Q" id="286" name="Google Shape;286;p3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0169" y="1268760"/>
            <a:ext cx="919163" cy="102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ctrTitle"/>
          </p:nvPr>
        </p:nvSpPr>
        <p:spPr>
          <a:xfrm>
            <a:off x="683568" y="332656"/>
            <a:ext cx="791641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i="1" lang="es-AR" sz="2800"/>
              <a:t>Integración de aplicaciones web a través de sindicación de contenidos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1244708" y="6353948"/>
            <a:ext cx="77917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Sistemas Distribuidos</a:t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5875152"/>
            <a:ext cx="648073" cy="648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/>
          <p:nvPr/>
        </p:nvSpPr>
        <p:spPr>
          <a:xfrm>
            <a:off x="961733" y="5953838"/>
            <a:ext cx="3919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Maestría en Sistemas Embebidos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961733" y="6323170"/>
            <a:ext cx="4033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Instituto Aeronáutico Universitario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296" name="Google Shape;296;p31"/>
          <p:cNvGrpSpPr/>
          <p:nvPr/>
        </p:nvGrpSpPr>
        <p:grpSpPr>
          <a:xfrm>
            <a:off x="370010" y="1988840"/>
            <a:ext cx="5216920" cy="2921467"/>
            <a:chOff x="6207757" y="179210"/>
            <a:chExt cx="2241866" cy="1183276"/>
          </a:xfrm>
        </p:grpSpPr>
        <p:sp>
          <p:nvSpPr>
            <p:cNvPr id="297" name="Google Shape;297;p31"/>
            <p:cNvSpPr/>
            <p:nvPr/>
          </p:nvSpPr>
          <p:spPr>
            <a:xfrm>
              <a:off x="6289623" y="315358"/>
              <a:ext cx="2160000" cy="1047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getURLSuscription</a:t>
              </a:r>
              <a:endParaRPr/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getUserByToken</a:t>
              </a:r>
              <a:endParaRPr i="1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addEvent</a:t>
              </a:r>
              <a:endParaRPr/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addXLST</a:t>
              </a:r>
              <a:endParaRPr/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getCategories</a:t>
              </a:r>
              <a:endParaRPr/>
            </a:p>
            <a:p>
              <a:pPr indent="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98" name="Google Shape;298;p31"/>
            <p:cNvSpPr txBox="1"/>
            <p:nvPr/>
          </p:nvSpPr>
          <p:spPr>
            <a:xfrm>
              <a:off x="6207757" y="179210"/>
              <a:ext cx="1996698" cy="162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REST - SERVICIOS</a:t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pic>
        <p:nvPicPr>
          <p:cNvPr id="299" name="Google Shape;2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904" y="2996952"/>
            <a:ext cx="38290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2318" y="1916832"/>
            <a:ext cx="5612130" cy="12941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1772816"/>
            <a:ext cx="3871913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type="ctrTitle"/>
          </p:nvPr>
        </p:nvSpPr>
        <p:spPr>
          <a:xfrm>
            <a:off x="683568" y="332656"/>
            <a:ext cx="791641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i="1" lang="es-AR" sz="2800"/>
              <a:t>Integración de aplicaciones web a través de sindicación de contenidos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1677499" y="1926958"/>
            <a:ext cx="5174164" cy="3336967"/>
            <a:chOff x="6226131" y="179210"/>
            <a:chExt cx="2223492" cy="1351565"/>
          </a:xfrm>
        </p:grpSpPr>
        <p:sp>
          <p:nvSpPr>
            <p:cNvPr id="115" name="Google Shape;115;p14"/>
            <p:cNvSpPr/>
            <p:nvPr/>
          </p:nvSpPr>
          <p:spPr>
            <a:xfrm>
              <a:off x="6289623" y="315358"/>
              <a:ext cx="2160000" cy="1215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Aplicaciones  con  arquitectura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 servidor</a:t>
              </a:r>
              <a:endParaRPr/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Autenticación masiva</a:t>
              </a:r>
              <a:endParaRPr i="1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Instalación onerosa</a:t>
              </a:r>
              <a:endParaRPr/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Mantenimiento costoso</a:t>
              </a:r>
              <a:endParaRPr/>
            </a:p>
            <a:p>
              <a:pPr indent="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800">
                  <a:solidFill>
                    <a:srgbClr val="16515F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TD: Toma de Decisiones</a:t>
              </a:r>
              <a:endParaRPr i="1" sz="1800">
                <a:solidFill>
                  <a:srgbClr val="16515F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6226131" y="179210"/>
              <a:ext cx="1996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Problema</a:t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ctrTitle"/>
          </p:nvPr>
        </p:nvSpPr>
        <p:spPr>
          <a:xfrm>
            <a:off x="683568" y="332656"/>
            <a:ext cx="791641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i="1" lang="es-AR" sz="2800"/>
              <a:t>Integración de aplicaciones web a través de sindicación de contenidos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244708" y="6353948"/>
            <a:ext cx="77917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Sistemas Distribuidos</a:t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2626" y="1676792"/>
            <a:ext cx="10248804" cy="31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945289" y="3626490"/>
            <a:ext cx="1872212" cy="13140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9" name="Google Shape;30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14110" y="4164636"/>
            <a:ext cx="736267" cy="113720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finanzasplus.net/wp-content/uploads/2012/09/ROMPECABEZAS-DE-COLOR-1980-300x218.jpg"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14467012" cy="103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 txBox="1"/>
          <p:nvPr>
            <p:ph type="ctrTitle"/>
          </p:nvPr>
        </p:nvSpPr>
        <p:spPr>
          <a:xfrm>
            <a:off x="827584" y="2636912"/>
            <a:ext cx="791641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cida Sans"/>
              <a:buNone/>
            </a:pPr>
            <a:r>
              <a:rPr i="1" lang="es-AR" sz="3200">
                <a:solidFill>
                  <a:schemeClr val="dk1"/>
                </a:solidFill>
              </a:rPr>
              <a:t>Integración de aplicaciones web a través de sindicación de contenidos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683568" y="332656"/>
            <a:ext cx="791641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i="1" lang="es-AR" sz="2800"/>
              <a:t>Integración de aplicaciones web a través de sindicación de contenidos</a:t>
            </a:r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1677499" y="1926958"/>
            <a:ext cx="5174164" cy="1674973"/>
            <a:chOff x="6226131" y="179210"/>
            <a:chExt cx="2223492" cy="678411"/>
          </a:xfrm>
        </p:grpSpPr>
        <p:sp>
          <p:nvSpPr>
            <p:cNvPr id="123" name="Google Shape;123;p15"/>
            <p:cNvSpPr/>
            <p:nvPr/>
          </p:nvSpPr>
          <p:spPr>
            <a:xfrm>
              <a:off x="6289623" y="315358"/>
              <a:ext cx="2160000" cy="542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Correo desvirtualizado</a:t>
              </a:r>
              <a:endParaRPr/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Resulta engorrosa la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Toma de Decisiones</a:t>
              </a:r>
              <a:endParaRPr i="1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6226131" y="179210"/>
              <a:ext cx="1996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Problema</a:t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1772816"/>
            <a:ext cx="3833813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ctrTitle"/>
          </p:nvPr>
        </p:nvSpPr>
        <p:spPr>
          <a:xfrm>
            <a:off x="683568" y="332656"/>
            <a:ext cx="7916416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i="1" lang="es-AR" sz="2800"/>
              <a:t>Integración de aplicaciones web a través de sindicación de contenidos</a:t>
            </a:r>
            <a:endParaRPr/>
          </a:p>
        </p:txBody>
      </p:sp>
      <p:pic>
        <p:nvPicPr>
          <p:cNvPr descr="http://virtual.uaeh.edu.mx/repositoriooa/paginas/caracteristicas_de_la_educacion_a_distancia/rompecabezas.jpg" id="131" name="Google Shape;131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0112" y="2132856"/>
            <a:ext cx="3132109" cy="243059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1475656" y="2060848"/>
            <a:ext cx="1996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Problema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http://marivicvalera.files.wordpress.com/2013/01/cabeza-rompecabezas.png?w=290" id="133" name="Google Shape;133;p1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5656" y="2925640"/>
            <a:ext cx="1466106" cy="1223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1475656" y="4613066"/>
            <a:ext cx="1996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rgbClr val="0070C0"/>
                </a:solidFill>
                <a:latin typeface="Lucida Sans"/>
                <a:ea typeface="Lucida Sans"/>
                <a:cs typeface="Lucida Sans"/>
                <a:sym typeface="Lucida Sans"/>
              </a:rPr>
              <a:t>Solución ?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979712" y="2492896"/>
            <a:ext cx="360040" cy="28803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B0000"/>
              </a:gs>
              <a:gs pos="50000">
                <a:srgbClr val="C40000"/>
              </a:gs>
              <a:gs pos="70000">
                <a:srgbClr val="DA0003"/>
              </a:gs>
              <a:gs pos="100000">
                <a:srgbClr val="FF1A20"/>
              </a:gs>
            </a:gsLst>
            <a:lin ang="162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979712" y="4293096"/>
            <a:ext cx="360040" cy="28803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B0000"/>
              </a:gs>
              <a:gs pos="50000">
                <a:srgbClr val="C40000"/>
              </a:gs>
              <a:gs pos="70000">
                <a:srgbClr val="DA0003"/>
              </a:gs>
              <a:gs pos="100000">
                <a:srgbClr val="FF1A20"/>
              </a:gs>
            </a:gsLst>
            <a:lin ang="162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marivicvalera.files.wordpress.com/2013/01/cabeza-rompecabezas.png?w=290" id="141" name="Google Shape;141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0" y="0"/>
            <a:ext cx="27622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2509381" y="1269695"/>
            <a:ext cx="55801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7"/>
                </a:solidFill>
                <a:latin typeface="Lucida Sans"/>
                <a:ea typeface="Lucida Sans"/>
                <a:cs typeface="Lucida Sans"/>
                <a:sym typeface="Lucida Sans"/>
              </a:rPr>
              <a:t>Integrar  Aplicaciones</a:t>
            </a:r>
            <a:endParaRPr b="1" sz="2800">
              <a:solidFill>
                <a:srgbClr val="0070C7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1475656" y="2352683"/>
            <a:ext cx="2239303" cy="1724389"/>
            <a:chOff x="6220889" y="215873"/>
            <a:chExt cx="2239303" cy="1724389"/>
          </a:xfrm>
        </p:grpSpPr>
        <p:sp>
          <p:nvSpPr>
            <p:cNvPr id="144" name="Google Shape;144;p17"/>
            <p:cNvSpPr/>
            <p:nvPr/>
          </p:nvSpPr>
          <p:spPr>
            <a:xfrm>
              <a:off x="6300192" y="601434"/>
              <a:ext cx="2160000" cy="1338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Integrar </a:t>
              </a:r>
              <a:endParaRPr/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Conectar</a:t>
              </a:r>
              <a:endParaRPr i="1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1143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Unir</a:t>
              </a:r>
              <a:endParaRPr i="1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6220889" y="215873"/>
              <a:ext cx="1996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Integración</a:t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4427984" y="2111945"/>
            <a:ext cx="3360230" cy="3693319"/>
            <a:chOff x="6174879" y="1849395"/>
            <a:chExt cx="2184632" cy="3693319"/>
          </a:xfrm>
        </p:grpSpPr>
        <p:sp>
          <p:nvSpPr>
            <p:cNvPr id="147" name="Google Shape;147;p17"/>
            <p:cNvSpPr/>
            <p:nvPr/>
          </p:nvSpPr>
          <p:spPr>
            <a:xfrm>
              <a:off x="6199511" y="1849395"/>
              <a:ext cx="2160000" cy="3693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Software</a:t>
              </a: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de Conectividad 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Conjunto</a:t>
              </a: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de servicios enlazados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Aplicaciones distribuidas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Plataformas heterogéneas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ucida Sans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6174879" y="2102761"/>
              <a:ext cx="19388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Middleware</a:t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/>
          </a:p>
        </p:txBody>
      </p:sp>
      <p:pic>
        <p:nvPicPr>
          <p:cNvPr descr="http://virtual.uaeh.edu.mx/repositoriooa/paginas/caracteristicas_de_la_educacion_a_distancia/rompecabezas.jpg" id="150" name="Google Shape;150;p1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6820" y="4794840"/>
            <a:ext cx="2415540" cy="187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904" y="2204864"/>
            <a:ext cx="5105400" cy="29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8"/>
          <p:cNvGrpSpPr/>
          <p:nvPr/>
        </p:nvGrpSpPr>
        <p:grpSpPr>
          <a:xfrm>
            <a:off x="395536" y="1660738"/>
            <a:ext cx="3600400" cy="4288542"/>
            <a:chOff x="6081249" y="602470"/>
            <a:chExt cx="2340777" cy="4288542"/>
          </a:xfrm>
        </p:grpSpPr>
        <p:sp>
          <p:nvSpPr>
            <p:cNvPr id="157" name="Google Shape;157;p18"/>
            <p:cNvSpPr/>
            <p:nvPr/>
          </p:nvSpPr>
          <p:spPr>
            <a:xfrm>
              <a:off x="6262026" y="1059194"/>
              <a:ext cx="2160000" cy="3831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Conecta 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Nuevo con Existente</a:t>
              </a:r>
              <a:endParaRPr/>
            </a:p>
            <a:p>
              <a:pPr indent="-171450" lvl="1" marL="6286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Aplicaciones</a:t>
              </a:r>
              <a:endParaRPr/>
            </a:p>
            <a:p>
              <a:pPr indent="-171450" lvl="1" marL="6286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Redes</a:t>
              </a:r>
              <a:endParaRPr/>
            </a:p>
            <a:p>
              <a:pPr indent="-171450" lvl="1" marL="6286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Sistema Operativo</a:t>
              </a:r>
              <a:endParaRPr/>
            </a:p>
            <a:p>
              <a:pPr indent="-171450" lvl="1" marL="6286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Hardware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Homogeniza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Capa de abstracción</a:t>
              </a:r>
              <a:endParaRPr b="0" i="1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Programa intermedio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6081249" y="602470"/>
              <a:ext cx="19388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Middleware</a:t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64643"/>
            <a:ext cx="2045206" cy="16361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2771800" y="1260466"/>
            <a:ext cx="3805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7"/>
                </a:solidFill>
                <a:latin typeface="Lucida Sans"/>
                <a:ea typeface="Lucida Sans"/>
                <a:cs typeface="Lucida Sans"/>
                <a:sym typeface="Lucida Sans"/>
              </a:rPr>
              <a:t>Middleware</a:t>
            </a:r>
            <a:endParaRPr b="1" sz="2800">
              <a:solidFill>
                <a:srgbClr val="0070C7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9"/>
          <p:cNvGrpSpPr/>
          <p:nvPr/>
        </p:nvGrpSpPr>
        <p:grpSpPr>
          <a:xfrm>
            <a:off x="395535" y="1660738"/>
            <a:ext cx="4104457" cy="4120631"/>
            <a:chOff x="6081249" y="602470"/>
            <a:chExt cx="2340777" cy="4052585"/>
          </a:xfrm>
        </p:grpSpPr>
        <p:sp>
          <p:nvSpPr>
            <p:cNvPr id="167" name="Google Shape;167;p19"/>
            <p:cNvSpPr/>
            <p:nvPr/>
          </p:nvSpPr>
          <p:spPr>
            <a:xfrm>
              <a:off x="6262026" y="1295150"/>
              <a:ext cx="2160000" cy="3359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Aplicaciones:</a:t>
              </a: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e-CRM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      Java – </a:t>
              </a: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Web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      Base de datos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Soporte Fza. Venta</a:t>
              </a:r>
              <a:endParaRPr/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On line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 - RSS</a:t>
              </a:r>
              <a:endParaRPr b="0" i="1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1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AR" sz="1800" u="none" cap="none" strike="noStrik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Sindicación de Contenido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6081249" y="602470"/>
              <a:ext cx="19388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Middleware</a:t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169" name="Google Shape;169;p19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64643"/>
            <a:ext cx="2045206" cy="163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3931" y="2146151"/>
            <a:ext cx="49625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2771800" y="1260466"/>
            <a:ext cx="3805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7"/>
                </a:solidFill>
                <a:latin typeface="Lucida Sans"/>
                <a:ea typeface="Lucida Sans"/>
                <a:cs typeface="Lucida Sans"/>
                <a:sym typeface="Lucida Sans"/>
              </a:rPr>
              <a:t>Middleware</a:t>
            </a:r>
            <a:endParaRPr b="1" sz="2800">
              <a:solidFill>
                <a:srgbClr val="0070C7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395537" y="1660738"/>
            <a:ext cx="5256583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¿Qué  funcionalidades debe satisfacer?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¿Hay restricciones?</a:t>
            </a:r>
            <a:endParaRPr i="1"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¿Qué Tecnologías puedo usar?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¿Es factible?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¿Arquitecturas Posibles?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¿Qué alternativas?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88" y="2306166"/>
            <a:ext cx="25146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rtual.uaeh.edu.mx/repositoriooa/paginas/caracteristicas_de_la_educacion_a_distancia/rompecabezas.jpg" id="180" name="Google Shape;180;p2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5168" y="2306166"/>
            <a:ext cx="1207770" cy="93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2771800" y="1260466"/>
            <a:ext cx="3805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7"/>
                </a:solidFill>
                <a:latin typeface="Lucida Sans"/>
                <a:ea typeface="Lucida Sans"/>
                <a:cs typeface="Lucida Sans"/>
                <a:sym typeface="Lucida Sans"/>
              </a:rPr>
              <a:t>Middleware</a:t>
            </a:r>
            <a:endParaRPr b="1" sz="2800">
              <a:solidFill>
                <a:srgbClr val="0070C7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1" type="ftr"/>
          </p:nvPr>
        </p:nvSpPr>
        <p:spPr>
          <a:xfrm>
            <a:off x="0" y="6264695"/>
            <a:ext cx="3131840" cy="69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Integración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aplicaciones web a través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400">
                <a:solidFill>
                  <a:srgbClr val="D0EDF5"/>
                </a:solidFill>
              </a:rPr>
              <a:t>de sindicación de contenidos</a:t>
            </a:r>
            <a:endParaRPr i="1" sz="1400">
              <a:solidFill>
                <a:srgbClr val="D0EDF5"/>
              </a:solidFill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7645" y="1892939"/>
            <a:ext cx="3924300" cy="362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21"/>
          <p:cNvGrpSpPr/>
          <p:nvPr/>
        </p:nvGrpSpPr>
        <p:grpSpPr>
          <a:xfrm>
            <a:off x="971599" y="1956382"/>
            <a:ext cx="5376006" cy="3613965"/>
            <a:chOff x="6139393" y="179210"/>
            <a:chExt cx="2310230" cy="1463757"/>
          </a:xfrm>
        </p:grpSpPr>
        <p:sp>
          <p:nvSpPr>
            <p:cNvPr id="189" name="Google Shape;189;p21"/>
            <p:cNvSpPr/>
            <p:nvPr/>
          </p:nvSpPr>
          <p:spPr>
            <a:xfrm>
              <a:off x="6289623" y="315358"/>
              <a:ext cx="2160000" cy="1327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70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Arriban novedades</a:t>
              </a:r>
              <a:endParaRPr/>
            </a:p>
            <a:p>
              <a:pPr indent="-1270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Automático</a:t>
              </a:r>
              <a:endParaRPr i="1" sz="2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-1270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Ordenadas</a:t>
              </a:r>
              <a:endParaRPr/>
            </a:p>
            <a:p>
              <a:pPr indent="-1270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Categorizadas</a:t>
              </a:r>
              <a:endParaRPr/>
            </a:p>
            <a:p>
              <a:pPr indent="-12700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i="1" lang="es-AR" sz="20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Utiles para la TD</a:t>
              </a:r>
              <a:endParaRPr/>
            </a:p>
            <a:p>
              <a:pPr indent="0" lvl="0" marL="88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i="1" sz="2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6139393" y="179210"/>
              <a:ext cx="1996698" cy="162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AR" sz="2000">
                  <a:solidFill>
                    <a:srgbClr val="0070C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Ideal</a:t>
              </a:r>
              <a:endParaRPr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191" name="Google Shape;191;p21"/>
          <p:cNvSpPr txBox="1"/>
          <p:nvPr/>
        </p:nvSpPr>
        <p:spPr>
          <a:xfrm>
            <a:off x="4707645" y="2865699"/>
            <a:ext cx="1535877" cy="1126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Producción de </a:t>
            </a:r>
            <a:r>
              <a:rPr b="0" i="0" lang="es-AR" sz="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Eventos.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Sucesos.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Temas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Categorías Personalizadas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2771800" y="1260466"/>
            <a:ext cx="3805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>
                <a:solidFill>
                  <a:srgbClr val="0070C7"/>
                </a:solidFill>
                <a:latin typeface="Lucida Sans"/>
                <a:ea typeface="Lucida Sans"/>
                <a:cs typeface="Lucida Sans"/>
                <a:sym typeface="Lucida Sans"/>
              </a:rPr>
              <a:t>Middleware</a:t>
            </a:r>
            <a:endParaRPr b="1" sz="2800">
              <a:solidFill>
                <a:srgbClr val="0070C7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