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uce" charset="1" panose="00000500000000000000"/>
      <p:regular r:id="rId13"/>
    </p:embeddedFont>
    <p:embeddedFont>
      <p:font typeface="Sedgwick Ave" charset="1" panose="00000500000000000000"/>
      <p:regular r:id="rId14"/>
    </p:embeddedFont>
    <p:embeddedFont>
      <p:font typeface="Open Sauce Semi-Bold" charset="1" panose="00000700000000000000"/>
      <p:regular r:id="rId15"/>
    </p:embeddedFont>
    <p:embeddedFont>
      <p:font typeface="Open Sauce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577" y="2041812"/>
            <a:ext cx="6417948" cy="2325414"/>
          </a:xfrm>
          <a:custGeom>
            <a:avLst/>
            <a:gdLst/>
            <a:ahLst/>
            <a:cxnLst/>
            <a:rect r="r" b="b" t="t" l="l"/>
            <a:pathLst>
              <a:path h="2325414" w="6417948">
                <a:moveTo>
                  <a:pt x="0" y="0"/>
                </a:moveTo>
                <a:lnTo>
                  <a:pt x="6417948" y="0"/>
                </a:lnTo>
                <a:lnTo>
                  <a:pt x="6417948" y="2325414"/>
                </a:lnTo>
                <a:lnTo>
                  <a:pt x="0" y="232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71708" y="2389822"/>
            <a:ext cx="9513642" cy="5116000"/>
            <a:chOff x="0" y="0"/>
            <a:chExt cx="12684856" cy="682133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1987" y="5148109"/>
              <a:ext cx="12324612" cy="1673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0"/>
                </a:lnSpc>
              </a:pPr>
            </a:p>
            <a:p>
              <a:pPr algn="ctr">
                <a:lnSpc>
                  <a:spcPts val="3150"/>
                </a:lnSpc>
              </a:pPr>
            </a:p>
            <a:p>
              <a:pPr algn="ctr" marL="0" indent="0" lvl="0">
                <a:lnSpc>
                  <a:spcPts val="3150"/>
                </a:lnSpc>
                <a:spcBef>
                  <a:spcPct val="0"/>
                </a:spcBef>
              </a:pPr>
              <a:r>
                <a:rPr lang="en-US" sz="3500" spc="-175" strike="noStrike" u="none">
                  <a:solidFill>
                    <a:srgbClr val="0A181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browser IDE that builds as it speaks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67637">
              <a:off x="42755" y="123505"/>
              <a:ext cx="12599346" cy="447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200"/>
                </a:lnSpc>
              </a:pPr>
              <a:r>
                <a:rPr lang="en-US" sz="11000">
                  <a:solidFill>
                    <a:srgbClr val="0A1818"/>
                  </a:solidFill>
                  <a:latin typeface="Sedgwick Ave"/>
                  <a:ea typeface="Sedgwick Ave"/>
                  <a:cs typeface="Sedgwick Ave"/>
                  <a:sym typeface="Sedgwick Ave"/>
                </a:rPr>
                <a:t>     </a:t>
              </a:r>
              <a:r>
                <a:rPr lang="en-US" sz="11000">
                  <a:solidFill>
                    <a:srgbClr val="062137"/>
                  </a:solidFill>
                  <a:latin typeface="Sedgwick Ave"/>
                  <a:ea typeface="Sedgwick Ave"/>
                  <a:cs typeface="Sedgwick Ave"/>
                  <a:sym typeface="Sedgwick Ave"/>
                </a:rPr>
                <a:t>: Code that Explains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75886">
            <a:off x="-104167" y="7036201"/>
            <a:ext cx="2974820" cy="3023959"/>
          </a:xfrm>
          <a:custGeom>
            <a:avLst/>
            <a:gdLst/>
            <a:ahLst/>
            <a:cxnLst/>
            <a:rect r="r" b="b" t="t" l="l"/>
            <a:pathLst>
              <a:path h="3023959" w="2974820">
                <a:moveTo>
                  <a:pt x="0" y="0"/>
                </a:moveTo>
                <a:lnTo>
                  <a:pt x="2974820" y="0"/>
                </a:lnTo>
                <a:lnTo>
                  <a:pt x="2974820" y="3023959"/>
                </a:lnTo>
                <a:lnTo>
                  <a:pt x="0" y="3023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75886">
            <a:off x="15438231" y="226840"/>
            <a:ext cx="2974820" cy="3023959"/>
          </a:xfrm>
          <a:custGeom>
            <a:avLst/>
            <a:gdLst/>
            <a:ahLst/>
            <a:cxnLst/>
            <a:rect r="r" b="b" t="t" l="l"/>
            <a:pathLst>
              <a:path h="3023959" w="2974820">
                <a:moveTo>
                  <a:pt x="0" y="0"/>
                </a:moveTo>
                <a:lnTo>
                  <a:pt x="2974819" y="0"/>
                </a:lnTo>
                <a:lnTo>
                  <a:pt x="2974819" y="3023959"/>
                </a:lnTo>
                <a:lnTo>
                  <a:pt x="0" y="30239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38513">
            <a:off x="8370845" y="1908750"/>
            <a:ext cx="5075851" cy="1478341"/>
          </a:xfrm>
          <a:custGeom>
            <a:avLst/>
            <a:gdLst/>
            <a:ahLst/>
            <a:cxnLst/>
            <a:rect r="r" b="b" t="t" l="l"/>
            <a:pathLst>
              <a:path h="1478341" w="5075851">
                <a:moveTo>
                  <a:pt x="0" y="0"/>
                </a:moveTo>
                <a:lnTo>
                  <a:pt x="5075851" y="0"/>
                </a:lnTo>
                <a:lnTo>
                  <a:pt x="5075851" y="1478341"/>
                </a:lnTo>
                <a:lnTo>
                  <a:pt x="0" y="1478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23360" y="5052019"/>
            <a:ext cx="5524724" cy="5757899"/>
            <a:chOff x="-29210" y="-59690"/>
            <a:chExt cx="6379210" cy="6648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9210" y="-59690"/>
              <a:ext cx="6379210" cy="6648450"/>
            </a:xfrm>
            <a:custGeom>
              <a:avLst/>
              <a:gdLst/>
              <a:ahLst/>
              <a:cxnLst/>
              <a:rect r="r" b="b" t="t" l="l"/>
              <a:pathLst>
                <a:path h="6648450" w="6379210">
                  <a:moveTo>
                    <a:pt x="2320290" y="62230"/>
                  </a:moveTo>
                  <a:cubicBezTo>
                    <a:pt x="2166620" y="95250"/>
                    <a:pt x="58420" y="3027680"/>
                    <a:pt x="29210" y="3183890"/>
                  </a:cubicBezTo>
                  <a:cubicBezTo>
                    <a:pt x="0" y="3340100"/>
                    <a:pt x="2232660" y="6399530"/>
                    <a:pt x="2320290" y="6523990"/>
                  </a:cubicBezTo>
                  <a:cubicBezTo>
                    <a:pt x="2407920" y="6648450"/>
                    <a:pt x="6031230" y="5805170"/>
                    <a:pt x="6176010" y="5789930"/>
                  </a:cubicBezTo>
                  <a:cubicBezTo>
                    <a:pt x="6320790" y="5774690"/>
                    <a:pt x="6379210" y="1374140"/>
                    <a:pt x="6379210" y="1154430"/>
                  </a:cubicBezTo>
                  <a:cubicBezTo>
                    <a:pt x="6379210" y="934720"/>
                    <a:pt x="2609850" y="0"/>
                    <a:pt x="2320290" y="62230"/>
                  </a:cubicBezTo>
                  <a:close/>
                </a:path>
              </a:pathLst>
            </a:custGeom>
            <a:blipFill>
              <a:blip r:embed="rId4"/>
              <a:stretch>
                <a:fillRect l="-66189" t="6" r="-99917" b="-18059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288962" y="-570460"/>
            <a:ext cx="4724410" cy="4923808"/>
            <a:chOff x="-29210" y="-59690"/>
            <a:chExt cx="6379210" cy="6648450"/>
          </a:xfrm>
        </p:grpSpPr>
        <p:sp>
          <p:nvSpPr>
            <p:cNvPr name="Freeform 6" id="6"/>
            <p:cNvSpPr/>
            <p:nvPr/>
          </p:nvSpPr>
          <p:spPr>
            <a:xfrm flipH="false" flipV="false" rot="6000">
              <a:off x="-29131" y="-58648"/>
              <a:ext cx="6375769" cy="6648792"/>
            </a:xfrm>
            <a:custGeom>
              <a:avLst/>
              <a:gdLst/>
              <a:ahLst/>
              <a:cxnLst/>
              <a:rect r="r" b="b" t="t" l="l"/>
              <a:pathLst>
                <a:path h="6648792" w="6375769">
                  <a:moveTo>
                    <a:pt x="2314565" y="62735"/>
                  </a:moveTo>
                  <a:cubicBezTo>
                    <a:pt x="2160953" y="96024"/>
                    <a:pt x="57874" y="3032129"/>
                    <a:pt x="28937" y="3188389"/>
                  </a:cubicBezTo>
                  <a:cubicBezTo>
                    <a:pt x="0" y="3344650"/>
                    <a:pt x="2237996" y="6400179"/>
                    <a:pt x="2325843" y="6524486"/>
                  </a:cubicBezTo>
                  <a:cubicBezTo>
                    <a:pt x="2413690" y="6648792"/>
                    <a:pt x="6035523" y="5799190"/>
                    <a:pt x="6180276" y="5783697"/>
                  </a:cubicBezTo>
                  <a:cubicBezTo>
                    <a:pt x="6325029" y="5768205"/>
                    <a:pt x="6375769" y="1367559"/>
                    <a:pt x="6375385" y="1147850"/>
                  </a:cubicBezTo>
                  <a:cubicBezTo>
                    <a:pt x="6375002" y="928140"/>
                    <a:pt x="2604016" y="0"/>
                    <a:pt x="2314565" y="62735"/>
                  </a:cubicBezTo>
                  <a:close/>
                </a:path>
              </a:pathLst>
            </a:custGeom>
            <a:blipFill>
              <a:blip r:embed="rId5"/>
              <a:stretch>
                <a:fillRect l="-57873" t="-502" r="-19120" b="-15044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004225" y="1636312"/>
            <a:ext cx="4284736" cy="5086905"/>
            <a:chOff x="-36830" y="-1270"/>
            <a:chExt cx="6417310" cy="7618730"/>
          </a:xfrm>
        </p:grpSpPr>
        <p:sp>
          <p:nvSpPr>
            <p:cNvPr name="Freeform 8" id="8"/>
            <p:cNvSpPr/>
            <p:nvPr/>
          </p:nvSpPr>
          <p:spPr>
            <a:xfrm flipH="false" flipV="false" rot="54000">
              <a:off x="-58238" y="-2753"/>
              <a:ext cx="6411072" cy="7622398"/>
            </a:xfrm>
            <a:custGeom>
              <a:avLst/>
              <a:gdLst/>
              <a:ahLst/>
              <a:cxnLst/>
              <a:rect r="r" b="b" t="t" l="l"/>
              <a:pathLst>
                <a:path h="7622398" w="6411072">
                  <a:moveTo>
                    <a:pt x="78245" y="2354644"/>
                  </a:moveTo>
                  <a:cubicBezTo>
                    <a:pt x="0" y="2467647"/>
                    <a:pt x="97925" y="5386198"/>
                    <a:pt x="121128" y="5488717"/>
                  </a:cubicBezTo>
                  <a:cubicBezTo>
                    <a:pt x="144331" y="5591235"/>
                    <a:pt x="3124273" y="7622398"/>
                    <a:pt x="3292963" y="7607047"/>
                  </a:cubicBezTo>
                  <a:cubicBezTo>
                    <a:pt x="3461652" y="7591695"/>
                    <a:pt x="6255775" y="5556196"/>
                    <a:pt x="6273499" y="5390797"/>
                  </a:cubicBezTo>
                  <a:cubicBezTo>
                    <a:pt x="6291223" y="5225398"/>
                    <a:pt x="6358459" y="2551933"/>
                    <a:pt x="6384766" y="2286057"/>
                  </a:cubicBezTo>
                  <a:cubicBezTo>
                    <a:pt x="6411073" y="2020180"/>
                    <a:pt x="3297937" y="0"/>
                    <a:pt x="3028750" y="5499"/>
                  </a:cubicBezTo>
                  <a:cubicBezTo>
                    <a:pt x="2759564" y="10998"/>
                    <a:pt x="274492" y="2072126"/>
                    <a:pt x="78245" y="2354644"/>
                  </a:cubicBezTo>
                  <a:close/>
                </a:path>
              </a:pathLst>
            </a:custGeom>
            <a:blipFill>
              <a:blip r:embed="rId6"/>
              <a:stretch>
                <a:fillRect l="-68520" t="-16208" r="-43917" b="-177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-575886">
            <a:off x="11735950" y="7559120"/>
            <a:ext cx="2974820" cy="3023959"/>
          </a:xfrm>
          <a:custGeom>
            <a:avLst/>
            <a:gdLst/>
            <a:ahLst/>
            <a:cxnLst/>
            <a:rect r="r" b="b" t="t" l="l"/>
            <a:pathLst>
              <a:path h="3023959" w="2974820">
                <a:moveTo>
                  <a:pt x="0" y="0"/>
                </a:moveTo>
                <a:lnTo>
                  <a:pt x="2974820" y="0"/>
                </a:lnTo>
                <a:lnTo>
                  <a:pt x="2974820" y="3023959"/>
                </a:lnTo>
                <a:lnTo>
                  <a:pt x="0" y="30239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54406" y="1028700"/>
            <a:ext cx="601536" cy="1215224"/>
          </a:xfrm>
          <a:custGeom>
            <a:avLst/>
            <a:gdLst/>
            <a:ahLst/>
            <a:cxnLst/>
            <a:rect r="r" b="b" t="t" l="l"/>
            <a:pathLst>
              <a:path h="1215224" w="601536">
                <a:moveTo>
                  <a:pt x="0" y="0"/>
                </a:moveTo>
                <a:lnTo>
                  <a:pt x="601536" y="0"/>
                </a:lnTo>
                <a:lnTo>
                  <a:pt x="601536" y="1215224"/>
                </a:lnTo>
                <a:lnTo>
                  <a:pt x="0" y="12152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-67637">
            <a:off x="1057236" y="1135403"/>
            <a:ext cx="7899654" cy="297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26"/>
              </a:lnSpc>
            </a:pPr>
            <a:r>
              <a:rPr lang="en-US" sz="9772">
                <a:solidFill>
                  <a:srgbClr val="0A1818"/>
                </a:solidFill>
                <a:latin typeface="Sedgwick Ave"/>
                <a:ea typeface="Sedgwick Ave"/>
                <a:cs typeface="Sedgwick Ave"/>
                <a:sym typeface="Sedgwick Ave"/>
              </a:rPr>
              <a:t>Prob</a:t>
            </a:r>
            <a:r>
              <a:rPr lang="en-US" sz="9772">
                <a:solidFill>
                  <a:srgbClr val="0A1818"/>
                </a:solidFill>
                <a:latin typeface="Sedgwick Ave"/>
                <a:ea typeface="Sedgwick Ave"/>
                <a:cs typeface="Sedgwick Ave"/>
                <a:sym typeface="Sedgwick Ave"/>
              </a:rPr>
              <a:t>lem Statement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4869543"/>
            <a:ext cx="564990" cy="656965"/>
          </a:xfrm>
          <a:custGeom>
            <a:avLst/>
            <a:gdLst/>
            <a:ahLst/>
            <a:cxnLst/>
            <a:rect r="r" b="b" t="t" l="l"/>
            <a:pathLst>
              <a:path h="656965" w="564990">
                <a:moveTo>
                  <a:pt x="0" y="0"/>
                </a:moveTo>
                <a:lnTo>
                  <a:pt x="564990" y="0"/>
                </a:lnTo>
                <a:lnTo>
                  <a:pt x="564990" y="656966"/>
                </a:lnTo>
                <a:lnTo>
                  <a:pt x="0" y="6569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53400" y="4390862"/>
            <a:ext cx="5499304" cy="123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8"/>
              </a:lnSpc>
            </a:pPr>
            <a:r>
              <a:rPr lang="en-US" b="true" sz="2514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AI &amp; “vib</a:t>
            </a:r>
            <a:r>
              <a:rPr lang="en-US" b="true" sz="2514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e coding” can spit out code the developer doesn’t truly understand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790908"/>
            <a:ext cx="564990" cy="656965"/>
          </a:xfrm>
          <a:custGeom>
            <a:avLst/>
            <a:gdLst/>
            <a:ahLst/>
            <a:cxnLst/>
            <a:rect r="r" b="b" t="t" l="l"/>
            <a:pathLst>
              <a:path h="656965" w="564990">
                <a:moveTo>
                  <a:pt x="0" y="0"/>
                </a:moveTo>
                <a:lnTo>
                  <a:pt x="564990" y="0"/>
                </a:lnTo>
                <a:lnTo>
                  <a:pt x="564990" y="656965"/>
                </a:lnTo>
                <a:lnTo>
                  <a:pt x="0" y="6569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53400" y="6519756"/>
            <a:ext cx="5499304" cy="81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8"/>
              </a:lnSpc>
            </a:pPr>
            <a:r>
              <a:rPr lang="en-US" b="true" sz="2514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Devs keep</a:t>
            </a:r>
            <a:r>
              <a:rPr lang="en-US" b="true" sz="2514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building on top of that code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8712272"/>
            <a:ext cx="564990" cy="656965"/>
          </a:xfrm>
          <a:custGeom>
            <a:avLst/>
            <a:gdLst/>
            <a:ahLst/>
            <a:cxnLst/>
            <a:rect r="r" b="b" t="t" l="l"/>
            <a:pathLst>
              <a:path h="656965" w="564990">
                <a:moveTo>
                  <a:pt x="0" y="0"/>
                </a:moveTo>
                <a:lnTo>
                  <a:pt x="564990" y="0"/>
                </a:lnTo>
                <a:lnTo>
                  <a:pt x="564990" y="656966"/>
                </a:lnTo>
                <a:lnTo>
                  <a:pt x="0" y="6569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53400" y="8648682"/>
            <a:ext cx="5499304" cy="40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8"/>
              </a:lnSpc>
            </a:pPr>
            <a:r>
              <a:rPr lang="en-US" b="true" sz="2514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IDEs are mostly silent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987199" cy="10287000"/>
            <a:chOff x="0" y="0"/>
            <a:chExt cx="23669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69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66999">
                  <a:moveTo>
                    <a:pt x="0" y="0"/>
                  </a:moveTo>
                  <a:lnTo>
                    <a:pt x="2366999" y="0"/>
                  </a:lnTo>
                  <a:lnTo>
                    <a:pt x="23669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9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66999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116505">
            <a:off x="14569603" y="-1948271"/>
            <a:ext cx="4819049" cy="4898653"/>
          </a:xfrm>
          <a:custGeom>
            <a:avLst/>
            <a:gdLst/>
            <a:ahLst/>
            <a:cxnLst/>
            <a:rect r="r" b="b" t="t" l="l"/>
            <a:pathLst>
              <a:path h="4898653" w="4819049">
                <a:moveTo>
                  <a:pt x="0" y="0"/>
                </a:moveTo>
                <a:lnTo>
                  <a:pt x="4819049" y="0"/>
                </a:lnTo>
                <a:lnTo>
                  <a:pt x="4819049" y="4898652"/>
                </a:lnTo>
                <a:lnTo>
                  <a:pt x="0" y="489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78035" y="1791274"/>
            <a:ext cx="674113" cy="783853"/>
          </a:xfrm>
          <a:custGeom>
            <a:avLst/>
            <a:gdLst/>
            <a:ahLst/>
            <a:cxnLst/>
            <a:rect r="r" b="b" t="t" l="l"/>
            <a:pathLst>
              <a:path h="783853" w="674113">
                <a:moveTo>
                  <a:pt x="0" y="0"/>
                </a:moveTo>
                <a:lnTo>
                  <a:pt x="674113" y="0"/>
                </a:lnTo>
                <a:lnTo>
                  <a:pt x="674113" y="783853"/>
                </a:lnTo>
                <a:lnTo>
                  <a:pt x="0" y="783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81333" y="1397808"/>
            <a:ext cx="656144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 b</a:t>
            </a: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rowser IDE that builds while it speaks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878035" y="4083733"/>
            <a:ext cx="674113" cy="783853"/>
          </a:xfrm>
          <a:custGeom>
            <a:avLst/>
            <a:gdLst/>
            <a:ahLst/>
            <a:cxnLst/>
            <a:rect r="r" b="b" t="t" l="l"/>
            <a:pathLst>
              <a:path h="783853" w="674113">
                <a:moveTo>
                  <a:pt x="0" y="0"/>
                </a:moveTo>
                <a:lnTo>
                  <a:pt x="674113" y="0"/>
                </a:lnTo>
                <a:lnTo>
                  <a:pt x="674113" y="783853"/>
                </a:lnTo>
                <a:lnTo>
                  <a:pt x="0" y="783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81333" y="4182925"/>
            <a:ext cx="656144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Lear</a:t>
            </a: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n by watching real actions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878035" y="6376193"/>
            <a:ext cx="674113" cy="783853"/>
          </a:xfrm>
          <a:custGeom>
            <a:avLst/>
            <a:gdLst/>
            <a:ahLst/>
            <a:cxnLst/>
            <a:rect r="r" b="b" t="t" l="l"/>
            <a:pathLst>
              <a:path h="783853" w="674113">
                <a:moveTo>
                  <a:pt x="0" y="0"/>
                </a:moveTo>
                <a:lnTo>
                  <a:pt x="674113" y="0"/>
                </a:lnTo>
                <a:lnTo>
                  <a:pt x="674113" y="783852"/>
                </a:lnTo>
                <a:lnTo>
                  <a:pt x="0" y="7838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981333" y="6475384"/>
            <a:ext cx="656144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Learn by wat</a:t>
            </a: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ching real actions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6151" y="2149102"/>
            <a:ext cx="7286782" cy="2960139"/>
            <a:chOff x="0" y="0"/>
            <a:chExt cx="9715709" cy="394685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36731" y="2654204"/>
              <a:ext cx="9508037" cy="1292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trike="noStrike" u="none">
                  <a:solidFill>
                    <a:srgbClr val="F2FAF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Engaging and effective IDE narration for learning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67637">
              <a:off x="19021" y="104528"/>
              <a:ext cx="9677855" cy="2009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999"/>
                </a:lnSpc>
              </a:pPr>
              <a:r>
                <a:rPr lang="en-US" sz="9999">
                  <a:solidFill>
                    <a:srgbClr val="F2FAFA"/>
                  </a:solidFill>
                  <a:latin typeface="Sedgwick Ave"/>
                  <a:ea typeface="Sedgwick Ave"/>
                  <a:cs typeface="Sedgwick Ave"/>
                  <a:sym typeface="Sedgwick Ave"/>
                </a:rPr>
                <a:t>Our Solution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9250" y="7346612"/>
            <a:ext cx="6443090" cy="3430945"/>
          </a:xfrm>
          <a:custGeom>
            <a:avLst/>
            <a:gdLst/>
            <a:ahLst/>
            <a:cxnLst/>
            <a:rect r="r" b="b" t="t" l="l"/>
            <a:pathLst>
              <a:path h="3430945" w="6443090">
                <a:moveTo>
                  <a:pt x="0" y="0"/>
                </a:moveTo>
                <a:lnTo>
                  <a:pt x="6443089" y="0"/>
                </a:lnTo>
                <a:lnTo>
                  <a:pt x="6443089" y="3430945"/>
                </a:lnTo>
                <a:lnTo>
                  <a:pt x="0" y="343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5655435"/>
            <a:chOff x="0" y="0"/>
            <a:chExt cx="4816593" cy="14894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489497"/>
            </a:xfrm>
            <a:custGeom>
              <a:avLst/>
              <a:gdLst/>
              <a:ahLst/>
              <a:cxnLst/>
              <a:rect r="r" b="b" t="t" l="l"/>
              <a:pathLst>
                <a:path h="14894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89497"/>
                  </a:lnTo>
                  <a:lnTo>
                    <a:pt x="0" y="1489497"/>
                  </a:lnTo>
                  <a:close/>
                </a:path>
              </a:pathLst>
            </a:custGeom>
            <a:solidFill>
              <a:srgbClr val="C6FD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1518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896856" y="4395929"/>
            <a:ext cx="1424652" cy="1567705"/>
          </a:xfrm>
          <a:custGeom>
            <a:avLst/>
            <a:gdLst/>
            <a:ahLst/>
            <a:cxnLst/>
            <a:rect r="r" b="b" t="t" l="l"/>
            <a:pathLst>
              <a:path h="1567705" w="1424652">
                <a:moveTo>
                  <a:pt x="0" y="0"/>
                </a:moveTo>
                <a:lnTo>
                  <a:pt x="1424652" y="0"/>
                </a:lnTo>
                <a:lnTo>
                  <a:pt x="1424652" y="1567705"/>
                </a:lnTo>
                <a:lnTo>
                  <a:pt x="0" y="1567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79187" y="4395929"/>
            <a:ext cx="1424652" cy="1567705"/>
          </a:xfrm>
          <a:custGeom>
            <a:avLst/>
            <a:gdLst/>
            <a:ahLst/>
            <a:cxnLst/>
            <a:rect r="r" b="b" t="t" l="l"/>
            <a:pathLst>
              <a:path h="1567705" w="1424652">
                <a:moveTo>
                  <a:pt x="0" y="0"/>
                </a:moveTo>
                <a:lnTo>
                  <a:pt x="1424652" y="0"/>
                </a:lnTo>
                <a:lnTo>
                  <a:pt x="1424652" y="1567705"/>
                </a:lnTo>
                <a:lnTo>
                  <a:pt x="0" y="15677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681" y="4323366"/>
            <a:ext cx="17962638" cy="13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4"/>
              </a:lnSpc>
            </a:pPr>
            <a:r>
              <a:rPr lang="en-US" b="true" sz="8978" spc="-448" strike="noStrike" u="none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Demo Time!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987199" cy="10287000"/>
            <a:chOff x="0" y="0"/>
            <a:chExt cx="23669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69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66999">
                  <a:moveTo>
                    <a:pt x="0" y="0"/>
                  </a:moveTo>
                  <a:lnTo>
                    <a:pt x="2366999" y="0"/>
                  </a:lnTo>
                  <a:lnTo>
                    <a:pt x="23669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9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66999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116505">
            <a:off x="14569603" y="-1948271"/>
            <a:ext cx="4819049" cy="4898653"/>
          </a:xfrm>
          <a:custGeom>
            <a:avLst/>
            <a:gdLst/>
            <a:ahLst/>
            <a:cxnLst/>
            <a:rect r="r" b="b" t="t" l="l"/>
            <a:pathLst>
              <a:path h="4898653" w="4819049">
                <a:moveTo>
                  <a:pt x="0" y="0"/>
                </a:moveTo>
                <a:lnTo>
                  <a:pt x="4819049" y="0"/>
                </a:lnTo>
                <a:lnTo>
                  <a:pt x="4819049" y="4898652"/>
                </a:lnTo>
                <a:lnTo>
                  <a:pt x="0" y="489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57436" y="1419412"/>
            <a:ext cx="1017537" cy="1017537"/>
          </a:xfrm>
          <a:custGeom>
            <a:avLst/>
            <a:gdLst/>
            <a:ahLst/>
            <a:cxnLst/>
            <a:rect r="r" b="b" t="t" l="l"/>
            <a:pathLst>
              <a:path h="1017537" w="1017537">
                <a:moveTo>
                  <a:pt x="0" y="0"/>
                </a:moveTo>
                <a:lnTo>
                  <a:pt x="1017536" y="0"/>
                </a:lnTo>
                <a:lnTo>
                  <a:pt x="1017536" y="1017537"/>
                </a:lnTo>
                <a:lnTo>
                  <a:pt x="0" y="1017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75498" y="4125963"/>
            <a:ext cx="1017537" cy="1017537"/>
          </a:xfrm>
          <a:custGeom>
            <a:avLst/>
            <a:gdLst/>
            <a:ahLst/>
            <a:cxnLst/>
            <a:rect r="r" b="b" t="t" l="l"/>
            <a:pathLst>
              <a:path h="1017537" w="1017537">
                <a:moveTo>
                  <a:pt x="0" y="0"/>
                </a:moveTo>
                <a:lnTo>
                  <a:pt x="1017536" y="0"/>
                </a:lnTo>
                <a:lnTo>
                  <a:pt x="1017536" y="1017537"/>
                </a:lnTo>
                <a:lnTo>
                  <a:pt x="0" y="1017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57436" y="6570083"/>
            <a:ext cx="1017537" cy="1017537"/>
          </a:xfrm>
          <a:custGeom>
            <a:avLst/>
            <a:gdLst/>
            <a:ahLst/>
            <a:cxnLst/>
            <a:rect r="r" b="b" t="t" l="l"/>
            <a:pathLst>
              <a:path h="1017537" w="1017537">
                <a:moveTo>
                  <a:pt x="0" y="0"/>
                </a:moveTo>
                <a:lnTo>
                  <a:pt x="1017536" y="0"/>
                </a:lnTo>
                <a:lnTo>
                  <a:pt x="1017536" y="1017537"/>
                </a:lnTo>
                <a:lnTo>
                  <a:pt x="0" y="1017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81333" y="1674033"/>
            <a:ext cx="656144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Web stack: Monaco, Vite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981333" y="6865461"/>
            <a:ext cx="6561446" cy="1033373"/>
            <a:chOff x="0" y="0"/>
            <a:chExt cx="8748595" cy="137783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874859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19"/>
                </a:lnSpc>
              </a:pPr>
              <a:r>
                <a:rPr lang="en-US" b="true" sz="3399">
                  <a:solidFill>
                    <a:srgbClr val="0A1818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Gemini 2.5 pro (TTS)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96923"/>
              <a:ext cx="8748595" cy="480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81333" y="4301814"/>
            <a:ext cx="6561446" cy="1033373"/>
            <a:chOff x="0" y="0"/>
            <a:chExt cx="8748595" cy="137783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874859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19"/>
                </a:lnSpc>
              </a:pPr>
              <a:r>
                <a:rPr lang="en-US" b="true" sz="3399">
                  <a:solidFill>
                    <a:srgbClr val="0A1818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Gemin</a:t>
              </a:r>
              <a:r>
                <a:rPr lang="en-US" b="true" sz="3399">
                  <a:solidFill>
                    <a:srgbClr val="0A1818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i 2.5 pro (text)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896923"/>
              <a:ext cx="8748595" cy="480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6151" y="2202589"/>
            <a:ext cx="7316577" cy="4367494"/>
            <a:chOff x="0" y="0"/>
            <a:chExt cx="9755436" cy="582332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36731" y="4691968"/>
              <a:ext cx="950803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 strike="noStrike" u="none">
                  <a:solidFill>
                    <a:srgbClr val="F2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Innovative solutions powering our interactive browser IDE experience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-67637">
              <a:off x="38884" y="104332"/>
              <a:ext cx="9677855" cy="4029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999"/>
                </a:lnSpc>
              </a:pPr>
              <a:r>
                <a:rPr lang="en-US" sz="9999">
                  <a:solidFill>
                    <a:srgbClr val="F2FAFA"/>
                  </a:solidFill>
                  <a:latin typeface="Sedgwick Ave"/>
                  <a:ea typeface="Sedgwick Ave"/>
                  <a:cs typeface="Sedgwick Ave"/>
                  <a:sym typeface="Sedgwick Ave"/>
                </a:rPr>
                <a:t>Technology Used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987199" cy="10287000"/>
            <a:chOff x="0" y="0"/>
            <a:chExt cx="23669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69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66999">
                  <a:moveTo>
                    <a:pt x="0" y="0"/>
                  </a:moveTo>
                  <a:lnTo>
                    <a:pt x="2366999" y="0"/>
                  </a:lnTo>
                  <a:lnTo>
                    <a:pt x="23669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9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66999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116505">
            <a:off x="14569603" y="-1948271"/>
            <a:ext cx="4819049" cy="4898653"/>
          </a:xfrm>
          <a:custGeom>
            <a:avLst/>
            <a:gdLst/>
            <a:ahLst/>
            <a:cxnLst/>
            <a:rect r="r" b="b" t="t" l="l"/>
            <a:pathLst>
              <a:path h="4898653" w="4819049">
                <a:moveTo>
                  <a:pt x="0" y="0"/>
                </a:moveTo>
                <a:lnTo>
                  <a:pt x="4819049" y="0"/>
                </a:lnTo>
                <a:lnTo>
                  <a:pt x="4819049" y="4898652"/>
                </a:lnTo>
                <a:lnTo>
                  <a:pt x="0" y="489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0604" y="1183095"/>
            <a:ext cx="1247323" cy="1247323"/>
          </a:xfrm>
          <a:custGeom>
            <a:avLst/>
            <a:gdLst/>
            <a:ahLst/>
            <a:cxnLst/>
            <a:rect r="r" b="b" t="t" l="l"/>
            <a:pathLst>
              <a:path h="1247323" w="1247323">
                <a:moveTo>
                  <a:pt x="0" y="0"/>
                </a:moveTo>
                <a:lnTo>
                  <a:pt x="1247323" y="0"/>
                </a:lnTo>
                <a:lnTo>
                  <a:pt x="1247323" y="1247323"/>
                </a:lnTo>
                <a:lnTo>
                  <a:pt x="0" y="1247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54297" y="3598201"/>
            <a:ext cx="1059937" cy="1059937"/>
          </a:xfrm>
          <a:custGeom>
            <a:avLst/>
            <a:gdLst/>
            <a:ahLst/>
            <a:cxnLst/>
            <a:rect r="r" b="b" t="t" l="l"/>
            <a:pathLst>
              <a:path h="1059937" w="1059937">
                <a:moveTo>
                  <a:pt x="0" y="0"/>
                </a:moveTo>
                <a:lnTo>
                  <a:pt x="1059938" y="0"/>
                </a:lnTo>
                <a:lnTo>
                  <a:pt x="1059938" y="1059938"/>
                </a:lnTo>
                <a:lnTo>
                  <a:pt x="0" y="1059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60604" y="5979669"/>
            <a:ext cx="1379919" cy="1002166"/>
          </a:xfrm>
          <a:custGeom>
            <a:avLst/>
            <a:gdLst/>
            <a:ahLst/>
            <a:cxnLst/>
            <a:rect r="r" b="b" t="t" l="l"/>
            <a:pathLst>
              <a:path h="1002166" w="1379919">
                <a:moveTo>
                  <a:pt x="0" y="0"/>
                </a:moveTo>
                <a:lnTo>
                  <a:pt x="1379919" y="0"/>
                </a:lnTo>
                <a:lnTo>
                  <a:pt x="1379919" y="1002166"/>
                </a:lnTo>
                <a:lnTo>
                  <a:pt x="0" y="1002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981333" y="1712133"/>
            <a:ext cx="6561446" cy="1033373"/>
            <a:chOff x="0" y="0"/>
            <a:chExt cx="8748595" cy="137783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874859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19"/>
                </a:lnSpc>
              </a:pPr>
              <a:r>
                <a:rPr lang="en-US" b="true" sz="3399">
                  <a:solidFill>
                    <a:srgbClr val="0A1818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VS code ex</a:t>
              </a:r>
              <a:r>
                <a:rPr lang="en-US" b="true" sz="3399">
                  <a:solidFill>
                    <a:srgbClr val="0A1818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tension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896923"/>
              <a:ext cx="8748595" cy="480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981333" y="3835435"/>
            <a:ext cx="656144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Shareable Demo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6151" y="2202589"/>
            <a:ext cx="7316577" cy="4367494"/>
            <a:chOff x="0" y="0"/>
            <a:chExt cx="9755436" cy="582332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36731" y="4691968"/>
              <a:ext cx="950803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 strike="noStrike" u="none">
                  <a:solidFill>
                    <a:srgbClr val="F2FAFA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Enhancing user experience with advanced features and capabilities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67637">
              <a:off x="38884" y="104332"/>
              <a:ext cx="9677855" cy="4029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999"/>
                </a:lnSpc>
              </a:pPr>
              <a:r>
                <a:rPr lang="en-US" sz="9999">
                  <a:solidFill>
                    <a:srgbClr val="F2FAFA"/>
                  </a:solidFill>
                  <a:latin typeface="Sedgwick Ave"/>
                  <a:ea typeface="Sedgwick Ave"/>
                  <a:cs typeface="Sedgwick Ave"/>
                  <a:sym typeface="Sedgwick Ave"/>
                </a:rPr>
                <a:t>Vision for the Future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446886" y="5941569"/>
            <a:ext cx="656144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</a:pPr>
            <a:r>
              <a:rPr lang="en-US" b="true" sz="3399">
                <a:solidFill>
                  <a:srgbClr val="0A181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Real time voice to voice interaction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9250" y="7346612"/>
            <a:ext cx="6443090" cy="3430945"/>
          </a:xfrm>
          <a:custGeom>
            <a:avLst/>
            <a:gdLst/>
            <a:ahLst/>
            <a:cxnLst/>
            <a:rect r="r" b="b" t="t" l="l"/>
            <a:pathLst>
              <a:path h="3430945" w="6443090">
                <a:moveTo>
                  <a:pt x="0" y="0"/>
                </a:moveTo>
                <a:lnTo>
                  <a:pt x="6443089" y="0"/>
                </a:lnTo>
                <a:lnTo>
                  <a:pt x="6443089" y="3430945"/>
                </a:lnTo>
                <a:lnTo>
                  <a:pt x="0" y="343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5655435"/>
            <a:chOff x="0" y="0"/>
            <a:chExt cx="4816593" cy="14894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489497"/>
            </a:xfrm>
            <a:custGeom>
              <a:avLst/>
              <a:gdLst/>
              <a:ahLst/>
              <a:cxnLst/>
              <a:rect r="r" b="b" t="t" l="l"/>
              <a:pathLst>
                <a:path h="148949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89497"/>
                  </a:lnTo>
                  <a:lnTo>
                    <a:pt x="0" y="1489497"/>
                  </a:lnTo>
                  <a:close/>
                </a:path>
              </a:pathLst>
            </a:custGeom>
            <a:solidFill>
              <a:srgbClr val="C6FD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1518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896856" y="4395929"/>
            <a:ext cx="1424652" cy="1567705"/>
          </a:xfrm>
          <a:custGeom>
            <a:avLst/>
            <a:gdLst/>
            <a:ahLst/>
            <a:cxnLst/>
            <a:rect r="r" b="b" t="t" l="l"/>
            <a:pathLst>
              <a:path h="1567705" w="1424652">
                <a:moveTo>
                  <a:pt x="0" y="0"/>
                </a:moveTo>
                <a:lnTo>
                  <a:pt x="1424652" y="0"/>
                </a:lnTo>
                <a:lnTo>
                  <a:pt x="1424652" y="1567705"/>
                </a:lnTo>
                <a:lnTo>
                  <a:pt x="0" y="1567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79187" y="4395929"/>
            <a:ext cx="1424652" cy="1567705"/>
          </a:xfrm>
          <a:custGeom>
            <a:avLst/>
            <a:gdLst/>
            <a:ahLst/>
            <a:cxnLst/>
            <a:rect r="r" b="b" t="t" l="l"/>
            <a:pathLst>
              <a:path h="1567705" w="1424652">
                <a:moveTo>
                  <a:pt x="0" y="0"/>
                </a:moveTo>
                <a:lnTo>
                  <a:pt x="1424652" y="0"/>
                </a:lnTo>
                <a:lnTo>
                  <a:pt x="1424652" y="1567705"/>
                </a:lnTo>
                <a:lnTo>
                  <a:pt x="0" y="15677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681" y="4323366"/>
            <a:ext cx="17962638" cy="13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4"/>
              </a:lnSpc>
            </a:pPr>
            <a:r>
              <a:rPr lang="en-US" b="true" sz="8978" spc="-448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VSpeak: Code that Explains</dc:description>
  <dc:identifier>DAG0Dy_vEqE</dc:identifier>
  <dcterms:modified xsi:type="dcterms:W3CDTF">2011-08-01T06:04:30Z</dcterms:modified>
  <cp:revision>1</cp:revision>
  <dc:title>Presentation - VSpeak: Code that Explains</dc:title>
</cp:coreProperties>
</file>