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389" r:id="rId4"/>
    <p:sldId id="390" r:id="rId5"/>
    <p:sldId id="391" r:id="rId6"/>
    <p:sldId id="393" r:id="rId7"/>
    <p:sldId id="392" r:id="rId8"/>
    <p:sldId id="394" r:id="rId9"/>
    <p:sldId id="395" r:id="rId10"/>
    <p:sldId id="396" r:id="rId11"/>
    <p:sldId id="397" r:id="rId12"/>
    <p:sldId id="398" r:id="rId13"/>
    <p:sldId id="399" r:id="rId14"/>
    <p:sldId id="40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DE9C9-C0A9-FF43-98C2-363B427A1763}" v="2" dt="2022-09-13T09:54:13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95730"/>
  </p:normalViewPr>
  <p:slideViewPr>
    <p:cSldViewPr snapToGrid="0" snapToObjects="1">
      <p:cViewPr varScale="1">
        <p:scale>
          <a:sx n="150" d="100"/>
          <a:sy n="150" d="100"/>
        </p:scale>
        <p:origin x="1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73FF3-8E5F-7346-B42C-CAAB17B635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A38E3-7463-D847-9B8E-1AEA4702BE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29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9h – 10h30</a:t>
            </a:r>
          </a:p>
          <a:p>
            <a:r>
              <a:rPr lang="fr-FR" dirty="0"/>
              <a:t>Présentation / Introduction / Généralités </a:t>
            </a:r>
          </a:p>
          <a:p>
            <a:endParaRPr lang="fr-FR" dirty="0"/>
          </a:p>
          <a:p>
            <a:r>
              <a:rPr lang="fr-FR" dirty="0"/>
              <a:t>10h45 – 12h30</a:t>
            </a:r>
          </a:p>
          <a:p>
            <a:r>
              <a:rPr lang="fr-FR" dirty="0"/>
              <a:t>Notions de bases et structures conditionnelles + exercice simple</a:t>
            </a:r>
          </a:p>
          <a:p>
            <a:endParaRPr lang="fr-FR" dirty="0"/>
          </a:p>
          <a:p>
            <a:r>
              <a:rPr lang="fr-FR" dirty="0"/>
              <a:t>13h30 - 16h</a:t>
            </a:r>
            <a:br>
              <a:rPr lang="fr-FR" dirty="0"/>
            </a:br>
            <a:r>
              <a:rPr lang="fr-FR" dirty="0"/>
              <a:t>3 exercices plus complexes</a:t>
            </a:r>
          </a:p>
          <a:p>
            <a:r>
              <a:rPr lang="fr-FR" dirty="0"/>
              <a:t>16h- 17h</a:t>
            </a:r>
            <a:br>
              <a:rPr lang="fr-FR" dirty="0"/>
            </a:br>
            <a:r>
              <a:rPr lang="fr-FR" dirty="0"/>
              <a:t>Les boucles </a:t>
            </a:r>
          </a:p>
          <a:p>
            <a:endParaRPr lang="fr-FR" dirty="0"/>
          </a:p>
          <a:p>
            <a:r>
              <a:rPr lang="fr-FR" dirty="0"/>
              <a:t>JOUR 2</a:t>
            </a:r>
          </a:p>
          <a:p>
            <a:r>
              <a:rPr lang="fr-FR" dirty="0"/>
              <a:t>Exercices boucles 9h – 10h</a:t>
            </a:r>
            <a:br>
              <a:rPr lang="fr-FR" dirty="0"/>
            </a:br>
            <a:r>
              <a:rPr lang="fr-FR" dirty="0"/>
              <a:t>Fonctions et procédures ; 10h-11h</a:t>
            </a:r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E65E3-6E02-C947-8B45-269E54AB676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8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490FF-83D3-0E4E-BA98-EA319D2A7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52BE-F670-664C-A344-4F264E57A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D79DF-7617-DD49-B2B2-61808C96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FB31-A61A-134A-81CD-C2083DCBC7ED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2A5EA3-AE59-584C-A447-9819C075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8FE0F0-F9CC-D246-BC4D-383A2ECD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6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0C50C-DF11-DE4D-A3FC-854F931F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A56749-5EFA-C541-AE36-DC045039D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B68BD-36AB-6B43-AE95-BE9411E4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C8C8-2BC6-9846-974F-933BA833FC3B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0C7811-69EB-8D40-A1D9-1E0B85B6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03CEEB-EA2B-6641-A84E-7D744DD2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89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CE9044-F143-164C-B6B9-33F7A68D4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C1CB7D-64AD-7D41-BDA2-C8C418C3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FF23F-DA36-5E4F-9050-2F2E39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ACD-F5C0-5545-A8AA-B15C23C958C4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83349-90FA-F04D-978D-DFA74633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B74D7-2231-1D45-A3D4-317D56B0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27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893A6-723D-3C43-858A-AA28A6AB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60BF03-C143-2B47-82F1-B296D5AE1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2F52A5-E837-5749-A220-584A517A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3F59-A719-F14E-9868-CD30F5C34039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CDA6A-2EEC-3241-8EF0-DC8AC5AB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15A06-2FA2-304E-B140-73BF0564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652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6A38B454-CA5D-E54D-9809-57818D6A99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9068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A23912-1705-2742-8D17-9B236731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9525" algn="l" defTabSz="914400" rtl="0" eaLnBrk="1" latinLnBrk="0" hangingPunct="1">
              <a:lnSpc>
                <a:spcPct val="100000"/>
              </a:lnSpc>
              <a:spcBef>
                <a:spcPts val="79"/>
              </a:spcBef>
              <a:buNone/>
              <a:tabLst>
                <a:tab pos="4480560" algn="l"/>
              </a:tabLst>
              <a:defRPr lang="fr-FR" sz="4400" b="1" kern="1200" dirty="0">
                <a:ln w="15875">
                  <a:solidFill>
                    <a:prstClr val="white"/>
                  </a:solidFill>
                  <a:miter lim="800000"/>
                </a:ln>
                <a:noFill/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17242-1915-B049-A07C-E9C26700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F5FDC-BE51-264A-8CA4-26C2BB66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3497-CCE6-194A-9FB1-9F804E3CDBC4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658B5F-F331-224B-8A0E-87DF4CE2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6577A-FAC9-C447-A644-BD0C1787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10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CCE59-72F3-DF43-9A4B-5401B12E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350B79-30DF-9C4D-A909-53FC192A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8EEEFA-1D6E-AF45-838F-0E554D21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1F5-4E48-F34C-A4D4-842EC34B258D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B233D-C5B8-184D-84E4-1EB4B6E2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AFBB4-CAE6-C24B-B1D8-0E2FADE0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9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54450-A207-E348-ACC0-7F11901D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36746E-2796-F044-8469-279F25E17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91D544-AA26-D541-B268-509CBF7B9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050E3E-1D84-AC4B-A96D-BB27315E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28DC-6B8D-A643-8200-1291AABB1DBA}" type="datetime1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153E07-236B-BD4D-A755-011E1578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89FCF-6015-F742-AC9E-5E99F595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67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96A13-967E-084C-BA92-257E4975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8E5E9-2108-9142-A6A9-90F67E919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DC3059-826A-AC42-99FA-DD913A103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00ABF1-6AB1-8949-B738-666B88EC8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15455A-6514-724E-82AE-8D12DCE56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005F0D-D1C9-5F47-B114-4155D099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260D-B2D0-C742-BFF5-B78B8FD6FEF1}" type="datetime1">
              <a:rPr lang="fr-FR" smtClean="0"/>
              <a:t>13/09/2022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34658F-43B9-3345-B574-0474705B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2A5185-8B87-AC4F-82F4-AB3EDEEE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10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B1F9A-8D19-B347-9919-58CB517B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9428EA-01AC-9245-9332-50ACB6C7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A0BC-E1D0-C74F-B846-7E7B0F82232F}" type="datetime1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3558D7-3EE7-7443-A1D0-D2D6FA44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339A05-7F82-C540-A98E-DDA87F80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097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4A1148-E1E3-5049-9622-793776BF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1AC2-F3E3-C448-9C36-C80AF232E18C}" type="datetime1">
              <a:rPr lang="fr-FR" smtClean="0"/>
              <a:t>13/09/2022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616B55-A313-FC4B-9502-DBF10B5E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F5F77-003A-6848-A46C-8ABB1881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34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1D487-579A-2A49-81DA-20B0919F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81E629-769F-3B4B-AF15-AD4F74F6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651A98-6793-3540-B53C-0993AEE2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B7797-FE9E-C94A-A42E-E7CBFB4E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AC9A-D3A3-944E-BEB9-DA2C9F608A06}" type="datetime1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2FCB46-0915-B54A-970D-7F56B3B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7F8870-3FED-3E41-B5C7-22891F87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96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9DC53-3589-9246-8EDD-57F87FA0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1D05C-9421-5D40-9CBF-2951CF2F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92491-9C84-F144-A5FB-108AEAE5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12F-A7A6-6C46-9FE3-293DE29371D9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B4240B-227C-1744-BD55-E12E63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43E5C9-9757-0F44-B387-14B33C6F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988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F22A2-EA62-6E47-B1ED-7EF2387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9B431B-6132-6244-BB99-5C503E219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EA3604-BAA5-E84F-8E69-9D10DDEAD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1E859-7F61-0441-8A52-135D2077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B577-38BC-7B40-A858-860608B79B83}" type="datetime1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2FB708-DE55-DC4E-8430-8E0CAD42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EEFEDA-C536-8442-976B-66498E2D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758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C546D-6F31-BF4F-9C94-54B436A3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4BA8CF-C88E-E54E-983D-A23F0425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22A71F-0C70-8C42-8DA7-CA829EF1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5579-146B-2840-9D2E-D99830CC440B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DE978C-A672-FA4D-9068-5AA510EA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CADB0-24C0-4C47-9794-A9407A4B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900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E3C8AF-1365-944D-A332-9546EBD1D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57360E-F4CC-AE45-B08B-1BC14FC8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BC64A-443F-B24F-A99B-039CFB44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7A6C-F616-6246-AFDE-22B21F6DCD67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01709-77FC-1548-AAED-835E728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1526F-1230-B04E-B8FE-BBAB6171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1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66188-7C4C-C045-B9C1-FC85731B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4F02EF-A98A-554A-B4FD-E0857482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14B0C-8DD7-DE4A-AB55-DD69CA6F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EEB-E988-BE45-962C-9B1A3D5DE46E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A4C62-46DB-5840-9DF4-6638DA2C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70D10-8BEB-5941-A752-0D394D1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7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7F45D-FA57-B145-AC56-6429871A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EFCD7-C007-C740-BE05-8729907A3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1C7AE9-456C-8C4C-B48E-DCB0F7228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D16C8-45A0-684C-B237-3CA49B34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6C76-EE90-7549-B8AD-CB52A4E0250A}" type="datetime1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9D3792-353E-B042-AB37-5B96D81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B7A0E6-FB2E-4046-BA08-4DCB3D59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7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414C5-26CE-8D47-B391-79AAC5A7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C4648E-3FFB-9D49-89D7-82188A90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9EFF91-2F98-3345-ABC5-99595B18D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DA37CB-A715-8947-A0FA-CE1792EFC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57F8DC-8559-4D47-998B-7007FAEB5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AB49AD-F371-7B4D-8523-01D6C45A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CA50-F322-084B-AC79-8A7D7B46E5C7}" type="datetime1">
              <a:rPr lang="fr-FR" smtClean="0"/>
              <a:t>13/09/2022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D3FF8E-4D4B-9742-90DA-0B30A3A6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BD0EF5-2876-7841-8736-9B18A37B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7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2E3B2-DB76-4647-8BFB-E72D3B66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8E548C-3CE2-C64C-8B20-A232CC08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6AAC-094F-E04A-BDA9-4BD151E396C9}" type="datetime1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AE0762-EF55-C143-8C69-7DEDC0BD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72831B-8F45-444C-BCE9-5E5856A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28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781510-3BF0-A74C-BF52-C48E854D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D9C-6482-7349-B809-D03B6FAD1399}" type="datetime1">
              <a:rPr lang="fr-FR" smtClean="0"/>
              <a:t>13/09/2022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F19AC5-A9A7-B74C-9F13-719FBA79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971447-5A8A-084C-98A4-9E039617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2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5C4C2-C242-5F4E-95B4-0AB7DCEB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29F7AA-2B9F-0841-A078-5C936AD5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A7E70C-CBA5-4445-A780-AAC9336DF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85A27D-4589-744A-BA2B-D76451C3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AB1-7443-524B-A8A8-5CA4F172BA94}" type="datetime1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4C4730-85B8-0C49-8020-732D88C6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7A8D9-8468-8D43-9804-847F3E99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5D9B0-1954-B14B-B38F-20E6E237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E4B5B1-4576-4148-90C9-DB1FAFFA3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FF1CCC-1A53-664E-9EFF-8C0DB8AD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5C7846-CF8B-C94C-AEA7-FC769088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F478-1B8E-F547-8A38-A267872BD55D}" type="datetime1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FBC7A9-301B-3741-AB35-828B76D4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FE70D8-443C-414F-A368-0158CA5C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80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06A77D-9FBA-3A41-927C-9D479A00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25A920-A642-6F45-A73D-7447C626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69556D-06BC-3E4F-8AF7-DA77B13B7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CE4A4-A889-5347-B9D1-8A26A90F84B1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D207FB-3495-074E-B448-69C3532BE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D4D72-2DB7-F34F-8730-88EC3BDD4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90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2483CC-8EED-3E41-A169-59B58F64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9D3EB-76FF-6B46-A63E-2999753B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CA84A-FD36-7644-948E-F51732719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3A33-3D9E-E24C-8F5E-7FC75C011215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34C8F4-417B-8D45-A5E4-2EED6E42C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61802-A977-4442-8473-DAD366426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81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SOLID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343C0029-A7C6-ED4C-B40C-2B913B765B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7556"/>
          <a:stretch/>
        </p:blipFill>
        <p:spPr>
          <a:xfrm>
            <a:off x="0" y="18301"/>
            <a:ext cx="12191980" cy="6857990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F139400-05BE-2C4E-84BD-C3AD28E36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98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Formation Module 6 Partie - 2</a:t>
            </a:r>
            <a:endParaRPr lang="fr-FR" sz="5400" b="1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AE3FF4-240A-9D47-97D4-697408287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Ihab ABADI / UTOPIOS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A4B71AA-626C-ED4B-B193-FEA01C18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7778E9-FC5C-3844-A4EA-5D5626B3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4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Flask – Injection de dépendance et inversion de contrôle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L’inversion de contrôle, </a:t>
            </a:r>
            <a:r>
              <a:rPr lang="fr-FR" i="1" dirty="0"/>
              <a:t>Inversion of control (</a:t>
            </a:r>
            <a:r>
              <a:rPr lang="fr-FR" i="1" dirty="0" err="1"/>
              <a:t>IoC</a:t>
            </a:r>
            <a:r>
              <a:rPr lang="fr-FR" i="1" dirty="0"/>
              <a:t>),</a:t>
            </a:r>
            <a:r>
              <a:rPr lang="fr-FR" dirty="0"/>
              <a:t> consiste à déléguer une partie du “contrôle” à l’extérieur de l’élément courant dans un système. </a:t>
            </a:r>
          </a:p>
          <a:p>
            <a:r>
              <a:rPr lang="fr-FR" dirty="0"/>
              <a:t>Au départ, </a:t>
            </a:r>
            <a:r>
              <a:rPr lang="fr-FR" dirty="0" err="1"/>
              <a:t>CalculatorDataService</a:t>
            </a:r>
            <a:r>
              <a:rPr lang="fr-FR" dirty="0"/>
              <a:t> contrôlait l’instanciation de ses dépendances. </a:t>
            </a:r>
          </a:p>
          <a:p>
            <a:r>
              <a:rPr lang="fr-FR" dirty="0"/>
              <a:t>Après le premier </a:t>
            </a:r>
            <a:r>
              <a:rPr lang="fr-FR" dirty="0" err="1"/>
              <a:t>refactoring</a:t>
            </a:r>
            <a:r>
              <a:rPr lang="fr-FR" dirty="0"/>
              <a:t> (mettant en place l’injection de dépendances), </a:t>
            </a:r>
            <a:r>
              <a:rPr lang="fr-FR" dirty="0" err="1"/>
              <a:t>CalculatorDataService</a:t>
            </a:r>
            <a:r>
              <a:rPr lang="fr-FR" dirty="0"/>
              <a:t> a perdu ce contrôle. Il y a eu une inversion du flux de contrôle. On constate donc que l’injection de dépendances est une forme </a:t>
            </a:r>
            <a:r>
              <a:rPr lang="fr-FR" dirty="0" err="1"/>
              <a:t>d’IoC</a:t>
            </a:r>
            <a:r>
              <a:rPr lang="fr-FR" dirty="0"/>
              <a:t>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3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4CB5F-1540-AD91-801F-01E1C2AB613D}"/>
              </a:ext>
            </a:extLst>
          </p:cNvPr>
          <p:cNvSpPr>
            <a:spLocks/>
          </p:cNvSpPr>
          <p:nvPr/>
        </p:nvSpPr>
        <p:spPr>
          <a:xfrm>
            <a:off x="9393116" y="584826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2AFDAA5-8E7F-1998-2D26-35D04628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api Gestion de commandes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92BA58E-F015-C212-7E6D-A7F7F633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En utilisant les principes d’injection de dépendance et Inversion de contrôles : </a:t>
            </a:r>
          </a:p>
          <a:p>
            <a:pPr lvl="1"/>
            <a:r>
              <a:rPr lang="fr-FR" dirty="0"/>
              <a:t>Ajouter des classes repository pour gérer les interactions avec la base de données.</a:t>
            </a:r>
          </a:p>
          <a:p>
            <a:pPr lvl="1"/>
            <a:r>
              <a:rPr lang="fr-FR" dirty="0"/>
              <a:t>Faire en sorte que les classes repository et services soit générer automatiquement.</a:t>
            </a:r>
          </a:p>
        </p:txBody>
      </p:sp>
    </p:spTree>
    <p:extLst>
      <p:ext uri="{BB962C8B-B14F-4D97-AF65-F5344CB8AC3E}">
        <p14:creationId xmlns:p14="http://schemas.microsoft.com/office/powerpoint/2010/main" val="15834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Flask – Ecriture des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s'assurer que notre application fonctionne correctement même après de modifications, nous pouvons :</a:t>
            </a:r>
          </a:p>
          <a:p>
            <a:pPr lvl="1"/>
            <a:r>
              <a:rPr lang="fr-FR" dirty="0"/>
              <a:t>Automatiser les tests manuels répétitifs en réduisant les erreurs humaines</a:t>
            </a:r>
          </a:p>
          <a:p>
            <a:r>
              <a:rPr lang="fr-FR" dirty="0"/>
              <a:t>Intégrer les tests dans un process CI/CD.</a:t>
            </a:r>
          </a:p>
          <a:p>
            <a:r>
              <a:rPr lang="fr-FR" dirty="0"/>
              <a:t>Pour écrire les différents tests de notre api, nous pouvons :</a:t>
            </a:r>
          </a:p>
          <a:p>
            <a:pPr lvl="1"/>
            <a:r>
              <a:rPr lang="fr-FR" dirty="0"/>
              <a:t>Utiliser les objets tests de Flask pour simuler les différentes requêtes vers notre api.</a:t>
            </a:r>
          </a:p>
          <a:p>
            <a:pPr lvl="1"/>
            <a:r>
              <a:rPr lang="fr-FR" dirty="0"/>
              <a:t>Utiliser notre </a:t>
            </a:r>
            <a:r>
              <a:rPr lang="fr-FR" dirty="0" err="1"/>
              <a:t>framework</a:t>
            </a:r>
            <a:r>
              <a:rPr lang="fr-FR" dirty="0"/>
              <a:t> de test </a:t>
            </a:r>
            <a:r>
              <a:rPr lang="fr-FR" dirty="0" err="1"/>
              <a:t>pytest</a:t>
            </a:r>
            <a:endParaRPr lang="fr-FR" dirty="0"/>
          </a:p>
          <a:p>
            <a:pPr lvl="1"/>
            <a:r>
              <a:rPr lang="fr-FR" dirty="0"/>
              <a:t>Démo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59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4CB5F-1540-AD91-801F-01E1C2AB613D}"/>
              </a:ext>
            </a:extLst>
          </p:cNvPr>
          <p:cNvSpPr>
            <a:spLocks/>
          </p:cNvSpPr>
          <p:nvPr/>
        </p:nvSpPr>
        <p:spPr>
          <a:xfrm>
            <a:off x="9393116" y="584826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2AFDAA5-8E7F-1998-2D26-35D04628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api Gestion de commandes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92BA58E-F015-C212-7E6D-A7F7F633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Ecrire des tests pour les différents </a:t>
            </a:r>
            <a:r>
              <a:rPr lang="fr-FR" dirty="0" err="1"/>
              <a:t>endpoints</a:t>
            </a:r>
            <a:r>
              <a:rPr lang="fr-FR" dirty="0"/>
              <a:t> de notre api commandes</a:t>
            </a:r>
          </a:p>
        </p:txBody>
      </p:sp>
    </p:spTree>
    <p:extLst>
      <p:ext uri="{BB962C8B-B14F-4D97-AF65-F5344CB8AC3E}">
        <p14:creationId xmlns:p14="http://schemas.microsoft.com/office/powerpoint/2010/main" val="28758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C47B7-DCE0-46F6-6DF9-EC6E061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– Flask-</a:t>
            </a:r>
            <a:r>
              <a:rPr lang="fr-FR" dirty="0" err="1"/>
              <a:t>SQLAlchemy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0A10B-27B3-FD94-E423-C4571D52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Flask-</a:t>
            </a:r>
            <a:r>
              <a:rPr lang="fr-FR" dirty="0" err="1"/>
              <a:t>SQLAlchemy</a:t>
            </a:r>
            <a:r>
              <a:rPr lang="fr-FR" dirty="0"/>
              <a:t> est une librairies qui permet de simplifier les interactions entre notre application </a:t>
            </a:r>
            <a:r>
              <a:rPr lang="fr-FR" dirty="0" err="1"/>
              <a:t>flask</a:t>
            </a:r>
            <a:r>
              <a:rPr lang="fr-FR" dirty="0"/>
              <a:t> et les base de données.</a:t>
            </a:r>
          </a:p>
          <a:p>
            <a:r>
              <a:rPr lang="fr-FR" dirty="0"/>
              <a:t>Flask-</a:t>
            </a:r>
            <a:r>
              <a:rPr lang="fr-FR" dirty="0" err="1"/>
              <a:t>SQLAchemy</a:t>
            </a:r>
            <a:r>
              <a:rPr lang="fr-FR" dirty="0"/>
              <a:t> permet une utilisation et une intégration plus facile de </a:t>
            </a:r>
            <a:r>
              <a:rPr lang="fr-FR" dirty="0" err="1"/>
              <a:t>SQLAlchemy</a:t>
            </a:r>
            <a:endParaRPr lang="fr-FR" dirty="0"/>
          </a:p>
          <a:p>
            <a:r>
              <a:rPr lang="fr-FR" dirty="0" err="1"/>
              <a:t>SQLAchemy</a:t>
            </a:r>
            <a:r>
              <a:rPr lang="fr-FR" dirty="0"/>
              <a:t> permet de créer un objet pour interagir avec la base de données à partir de notre application.</a:t>
            </a:r>
          </a:p>
          <a:p>
            <a:r>
              <a:rPr lang="fr-FR" dirty="0"/>
              <a:t>Lien doc :</a:t>
            </a:r>
          </a:p>
          <a:p>
            <a:r>
              <a:rPr lang="fr-FR" sz="1600" dirty="0"/>
              <a:t>https://</a:t>
            </a:r>
            <a:r>
              <a:rPr lang="fr-FR" sz="1600" dirty="0" err="1"/>
              <a:t>flask-sqlalchemy.palletsprojects.com</a:t>
            </a:r>
            <a:r>
              <a:rPr lang="fr-FR" sz="1600" dirty="0"/>
              <a:t>/en/2.x/config/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9F4638-BD3D-66F6-8A7A-8F5D0107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29087C-ABBB-64FE-DA0B-6F144051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79DBE1-E6FD-F7D7-206D-972931302F75}"/>
              </a:ext>
            </a:extLst>
          </p:cNvPr>
          <p:cNvSpPr txBox="1"/>
          <p:nvPr/>
        </p:nvSpPr>
        <p:spPr>
          <a:xfrm>
            <a:off x="6096000" y="4363370"/>
            <a:ext cx="82803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dirty="0">
                <a:effectLst/>
                <a:latin typeface="Courier New" panose="02070309020205020404" pitchFamily="49" charset="0"/>
              </a:rPr>
              <a:t>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flask</a:t>
            </a:r>
            <a:r>
              <a:rPr lang="fr-FR" dirty="0">
                <a:effectLst/>
                <a:latin typeface="Courier New" panose="02070309020205020404" pitchFamily="49" charset="0"/>
              </a:rPr>
              <a:t> import Flask</a:t>
            </a:r>
            <a:br>
              <a:rPr lang="fr-FR" dirty="0"/>
            </a:br>
            <a:r>
              <a:rPr lang="fr-FR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dirty="0">
                <a:effectLst/>
                <a:latin typeface="Courier New" panose="02070309020205020404" pitchFamily="49" charset="0"/>
              </a:rPr>
              <a:t>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flask_sqlalchemy</a:t>
            </a:r>
            <a:r>
              <a:rPr lang="fr-FR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SQLAlchemy</a:t>
            </a:r>
            <a:br>
              <a:rPr lang="fr-FR" dirty="0"/>
            </a:br>
            <a:r>
              <a:rPr lang="fr-FR" dirty="0">
                <a:effectLst/>
                <a:latin typeface="Courier New" panose="02070309020205020404" pitchFamily="49" charset="0"/>
              </a:rPr>
              <a:t>app = Flask(__</a:t>
            </a:r>
            <a:r>
              <a:rPr lang="fr-FR" dirty="0" err="1">
                <a:effectLst/>
                <a:latin typeface="Courier New" panose="02070309020205020404" pitchFamily="49" charset="0"/>
              </a:rPr>
              <a:t>name</a:t>
            </a:r>
            <a:r>
              <a:rPr lang="fr-FR" dirty="0">
                <a:effectLst/>
                <a:latin typeface="Courier New" panose="02070309020205020404" pitchFamily="49" charset="0"/>
              </a:rPr>
              <a:t>__)</a:t>
            </a:r>
            <a:br>
              <a:rPr lang="fr-FR" dirty="0"/>
            </a:br>
            <a:r>
              <a:rPr lang="fr-FR" dirty="0" err="1">
                <a:effectLst/>
                <a:latin typeface="Courier New" panose="02070309020205020404" pitchFamily="49" charset="0"/>
              </a:rPr>
              <a:t>app.config</a:t>
            </a:r>
            <a:r>
              <a:rPr lang="fr-FR" dirty="0">
                <a:effectLst/>
                <a:latin typeface="Courier New" panose="02070309020205020404" pitchFamily="49" charset="0"/>
              </a:rPr>
              <a:t>['SQLALCHEMY_DATABASE_URI'] = '</a:t>
            </a:r>
            <a:r>
              <a:rPr lang="fr-FR" dirty="0" err="1">
                <a:effectLst/>
                <a:latin typeface="Courier New" panose="02070309020205020404" pitchFamily="49" charset="0"/>
              </a:rPr>
              <a:t>sqlite</a:t>
            </a:r>
            <a:r>
              <a:rPr lang="fr-FR" dirty="0">
                <a:effectLst/>
                <a:latin typeface="Courier New" panose="02070309020205020404" pitchFamily="49" charset="0"/>
              </a:rPr>
              <a:t>:////</a:t>
            </a:r>
            <a:r>
              <a:rPr lang="fr-FR" dirty="0" err="1">
                <a:effectLst/>
                <a:latin typeface="Courier New" panose="02070309020205020404" pitchFamily="49" charset="0"/>
              </a:rPr>
              <a:t>tmp</a:t>
            </a:r>
            <a:r>
              <a:rPr lang="fr-FR" dirty="0">
                <a:effectLst/>
                <a:latin typeface="Courier New" panose="02070309020205020404" pitchFamily="49" charset="0"/>
              </a:rPr>
              <a:t>/</a:t>
            </a:r>
            <a:r>
              <a:rPr lang="fr-FR" dirty="0" err="1">
                <a:effectLst/>
                <a:latin typeface="Courier New" panose="02070309020205020404" pitchFamily="49" charset="0"/>
              </a:rPr>
              <a:t>test.db</a:t>
            </a:r>
            <a:r>
              <a:rPr lang="fr-FR" dirty="0">
                <a:effectLst/>
                <a:latin typeface="Courier New" panose="02070309020205020404" pitchFamily="49" charset="0"/>
              </a:rPr>
              <a:t>'</a:t>
            </a:r>
            <a:br>
              <a:rPr lang="fr-FR" dirty="0"/>
            </a:br>
            <a:r>
              <a:rPr lang="fr-FR" dirty="0" err="1">
                <a:effectLst/>
                <a:latin typeface="Courier New" panose="02070309020205020404" pitchFamily="49" charset="0"/>
              </a:rPr>
              <a:t>db</a:t>
            </a:r>
            <a:r>
              <a:rPr lang="fr-FR" dirty="0">
                <a:effectLst/>
                <a:latin typeface="Courier New" panose="02070309020205020404" pitchFamily="49" charset="0"/>
              </a:rPr>
              <a:t> =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SQLAlchemy</a:t>
            </a:r>
            <a:r>
              <a:rPr lang="fr-FR" dirty="0">
                <a:effectLst/>
                <a:latin typeface="Courier New" panose="02070309020205020404" pitchFamily="49" charset="0"/>
              </a:rPr>
              <a:t>(app)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70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– Flask-</a:t>
            </a:r>
            <a:r>
              <a:rPr lang="fr-FR" dirty="0" err="1"/>
              <a:t>SQLAlchemy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Flask-</a:t>
            </a:r>
            <a:r>
              <a:rPr lang="fr-FR" dirty="0" err="1"/>
              <a:t>SQLAchemy</a:t>
            </a:r>
            <a:r>
              <a:rPr lang="fr-FR" dirty="0"/>
              <a:t> offre :</a:t>
            </a:r>
          </a:p>
          <a:p>
            <a:pPr lvl="1"/>
            <a:r>
              <a:rPr lang="fr-FR" dirty="0"/>
              <a:t>Une classe Model.</a:t>
            </a:r>
          </a:p>
          <a:p>
            <a:pPr lvl="1"/>
            <a:r>
              <a:rPr lang="fr-FR" dirty="0"/>
              <a:t>Une classe </a:t>
            </a:r>
            <a:r>
              <a:rPr lang="fr-FR" dirty="0" err="1"/>
              <a:t>Column</a:t>
            </a:r>
            <a:endParaRPr lang="fr-FR" dirty="0"/>
          </a:p>
          <a:p>
            <a:pPr lvl="1"/>
            <a:r>
              <a:rPr lang="fr-FR" dirty="0"/>
              <a:t>Une session</a:t>
            </a:r>
          </a:p>
          <a:p>
            <a:pPr lvl="1"/>
            <a:r>
              <a:rPr lang="fr-FR" dirty="0"/>
              <a:t>Des méthodes pour les jointures (</a:t>
            </a:r>
            <a:r>
              <a:rPr lang="fr-FR" dirty="0" err="1"/>
              <a:t>relationship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Des classe pour les clés</a:t>
            </a:r>
          </a:p>
          <a:p>
            <a:pPr lvl="1"/>
            <a:r>
              <a:rPr lang="fr-FR" dirty="0"/>
              <a:t>Démo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38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– Flask-</a:t>
            </a:r>
            <a:r>
              <a:rPr lang="fr-FR" dirty="0" err="1"/>
              <a:t>SQLAlchemy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Flask-</a:t>
            </a:r>
            <a:r>
              <a:rPr lang="fr-FR" dirty="0" err="1"/>
              <a:t>SQLAchemy</a:t>
            </a:r>
            <a:r>
              <a:rPr lang="fr-FR" dirty="0"/>
              <a:t> offre :</a:t>
            </a:r>
          </a:p>
          <a:p>
            <a:pPr lvl="1"/>
            <a:r>
              <a:rPr lang="fr-FR" dirty="0"/>
              <a:t>Un objet </a:t>
            </a:r>
            <a:r>
              <a:rPr lang="fr-FR" dirty="0" err="1"/>
              <a:t>query</a:t>
            </a:r>
            <a:r>
              <a:rPr lang="fr-FR" dirty="0"/>
              <a:t> pour exécuter des requêtes</a:t>
            </a:r>
          </a:p>
          <a:p>
            <a:pPr lvl="1"/>
            <a:r>
              <a:rPr lang="fr-FR" dirty="0"/>
              <a:t>La possibilité d’appliquer des filtres</a:t>
            </a:r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dirty="0"/>
              <a:t>Démo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41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4CB5F-1540-AD91-801F-01E1C2AB613D}"/>
              </a:ext>
            </a:extLst>
          </p:cNvPr>
          <p:cNvSpPr>
            <a:spLocks/>
          </p:cNvSpPr>
          <p:nvPr/>
        </p:nvSpPr>
        <p:spPr>
          <a:xfrm>
            <a:off x="9393116" y="584826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2AFDAA5-8E7F-1998-2D26-35D04628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api Gestion de commandes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92BA58E-F015-C212-7E6D-A7F7F633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Nous souhaitons modifier le système de stockage de notre api commandes pour passer d’un système en liste vers une base de données relationnelles avec </a:t>
            </a:r>
            <a:r>
              <a:rPr lang="fr-FR" dirty="0" err="1"/>
              <a:t>SQLAlchemy</a:t>
            </a:r>
            <a:r>
              <a:rPr lang="fr-FR" dirty="0"/>
              <a:t> comme ORM.</a:t>
            </a:r>
          </a:p>
          <a:p>
            <a:r>
              <a:rPr lang="fr-FR" dirty="0"/>
              <a:t>Modifier les </a:t>
            </a:r>
            <a:r>
              <a:rPr lang="fr-FR" dirty="0" err="1"/>
              <a:t>models</a:t>
            </a:r>
            <a:r>
              <a:rPr lang="fr-FR" dirty="0"/>
              <a:t> en conséquence.</a:t>
            </a:r>
          </a:p>
          <a:p>
            <a:r>
              <a:rPr lang="fr-FR" dirty="0"/>
              <a:t>Modifier la logiques métier des services pour enregistrer dans notre base de données. </a:t>
            </a:r>
          </a:p>
        </p:txBody>
      </p:sp>
    </p:spTree>
    <p:extLst>
      <p:ext uri="{BB962C8B-B14F-4D97-AF65-F5344CB8AC3E}">
        <p14:creationId xmlns:p14="http://schemas.microsoft.com/office/powerpoint/2010/main" val="32954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– Flask-</a:t>
            </a:r>
            <a:r>
              <a:rPr lang="fr-FR" dirty="0" err="1"/>
              <a:t>injector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Flask-</a:t>
            </a:r>
            <a:r>
              <a:rPr lang="fr-FR" dirty="0" err="1"/>
              <a:t>injector</a:t>
            </a:r>
            <a:r>
              <a:rPr lang="fr-FR" dirty="0"/>
              <a:t> est une bibliothèque qui permet de mettre en place le design pattern d’injection de dépendance et d’inversion de contrôle.</a:t>
            </a:r>
          </a:p>
          <a:p>
            <a:r>
              <a:rPr lang="fr-FR" dirty="0"/>
              <a:t>Flask-</a:t>
            </a:r>
            <a:r>
              <a:rPr lang="fr-FR" dirty="0" err="1"/>
              <a:t>injector</a:t>
            </a:r>
            <a:r>
              <a:rPr lang="fr-FR" dirty="0"/>
              <a:t> permet de configurer les différents types quand nous souhaitons injecter.</a:t>
            </a:r>
          </a:p>
          <a:p>
            <a:r>
              <a:rPr lang="fr-FR" dirty="0"/>
              <a:t>Flask-</a:t>
            </a:r>
            <a:r>
              <a:rPr lang="fr-FR" dirty="0" err="1"/>
              <a:t>injector</a:t>
            </a:r>
            <a:r>
              <a:rPr lang="fr-FR" dirty="0"/>
              <a:t> automatise la création d’instance et l’injection dans :</a:t>
            </a:r>
          </a:p>
          <a:p>
            <a:pPr lvl="1"/>
            <a:r>
              <a:rPr lang="fr-FR" dirty="0"/>
              <a:t>Class ressource</a:t>
            </a:r>
          </a:p>
          <a:p>
            <a:pPr lvl="1"/>
            <a:r>
              <a:rPr lang="fr-FR" dirty="0"/>
              <a:t>Hook de </a:t>
            </a:r>
            <a:r>
              <a:rPr lang="fr-FR" dirty="0" err="1"/>
              <a:t>flask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Flask-</a:t>
            </a:r>
            <a:r>
              <a:rPr lang="fr-FR" dirty="0" err="1"/>
              <a:t>injector</a:t>
            </a:r>
            <a:r>
              <a:rPr lang="fr-FR" dirty="0"/>
              <a:t> permet de définir plusieurs scope (</a:t>
            </a:r>
            <a:r>
              <a:rPr lang="fr-FR" dirty="0" err="1"/>
              <a:t>Request</a:t>
            </a:r>
            <a:r>
              <a:rPr lang="fr-FR" dirty="0"/>
              <a:t>, Singleton)</a:t>
            </a:r>
          </a:p>
          <a:p>
            <a:r>
              <a:rPr lang="fr-FR" dirty="0"/>
              <a:t>Démo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94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Flask – Injection de dépendance et inversion de contrôle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Lorsqu’une classe (A) a besoin d’une autre classe (B) pour fonctionner, on dit que A a une dépendance vers B et que B est une dépendance pour A. Le cas le plus basique se produit lorsque la classe A instancie elle-même la classe B : elle crée in situ la dépendance dont elle a besoin.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Class diagram #1">
            <a:extLst>
              <a:ext uri="{FF2B5EF4-FFF2-40B4-BE49-F238E27FC236}">
                <a16:creationId xmlns:a16="http://schemas.microsoft.com/office/drawing/2014/main" id="{49C61520-5934-A04C-8A44-EFDEE1974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816" y="4036483"/>
            <a:ext cx="7861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0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Flask – Injection de dépendance et inversion de contrôle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L’injection de dépendances, </a:t>
            </a:r>
            <a:r>
              <a:rPr lang="fr-FR" i="1" dirty="0" err="1"/>
              <a:t>Dependency</a:t>
            </a:r>
            <a:r>
              <a:rPr lang="fr-FR" i="1" dirty="0"/>
              <a:t> Injection (DI),</a:t>
            </a:r>
            <a:r>
              <a:rPr lang="fr-FR" dirty="0"/>
              <a:t> a pour but de séparer la création d’un objet de son usage. Cette création est faite à l’extérieur de la classe, par le code appelant. L’instance de la dépendance ainsi créée est injectée dans la classe qui en fait usage</a:t>
            </a:r>
          </a:p>
          <a:p>
            <a:pPr lvl="1"/>
            <a:r>
              <a:rPr lang="fr-FR" dirty="0"/>
              <a:t>Par constructeur : la dépendance est passée en paramètre au constructeur.</a:t>
            </a:r>
          </a:p>
          <a:p>
            <a:pPr lvl="1"/>
            <a:r>
              <a:rPr lang="fr-FR" dirty="0"/>
              <a:t>Par méthode : la dépendance est passée en paramètre à la méthode qui l’utilise.</a:t>
            </a:r>
          </a:p>
          <a:p>
            <a:pPr lvl="1"/>
            <a:r>
              <a:rPr lang="fr-FR" dirty="0"/>
              <a:t>Par propriété : la dépendance est injectée dans la classe au moyen d’un </a:t>
            </a:r>
            <a:r>
              <a:rPr lang="fr-FR" i="1" dirty="0"/>
              <a:t>setter</a:t>
            </a:r>
            <a:r>
              <a:rPr lang="fr-FR" dirty="0"/>
              <a:t>, d’une propriété en écriture (et éventuellement en lecture).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53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Flask – Injection de dépendance et inversion de contrôle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74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 principe d’inversion des dépendances, </a:t>
            </a:r>
            <a:r>
              <a:rPr lang="fr-FR" i="1" dirty="0" err="1"/>
              <a:t>Dependency</a:t>
            </a:r>
            <a:r>
              <a:rPr lang="fr-FR" i="1" dirty="0"/>
              <a:t> Inversion </a:t>
            </a:r>
            <a:r>
              <a:rPr lang="fr-FR" i="1" dirty="0" err="1"/>
              <a:t>Principle</a:t>
            </a:r>
            <a:r>
              <a:rPr lang="fr-FR" i="1" dirty="0"/>
              <a:t> (DIP)</a:t>
            </a:r>
            <a:r>
              <a:rPr lang="fr-FR" dirty="0"/>
              <a:t>, est l’un des </a:t>
            </a:r>
            <a:r>
              <a:rPr lang="fr-FR" dirty="0">
                <a:hlinkClick r:id="rId2"/>
              </a:rPr>
              <a:t>5 principes SOLID</a:t>
            </a:r>
            <a:r>
              <a:rPr lang="fr-FR" dirty="0"/>
              <a:t> : c’en est le “D”</a:t>
            </a:r>
          </a:p>
          <a:p>
            <a:r>
              <a:rPr lang="fr-FR" dirty="0"/>
              <a:t>Les modules de haut niveau ne doivent pas dépendre des modules de bas niveau. Les deux doivent dépendre d’abstractions.</a:t>
            </a:r>
          </a:p>
          <a:p>
            <a:r>
              <a:rPr lang="fr-FR" dirty="0"/>
              <a:t>Les abstractions ne doivent pas dépendre des détails. Les détails doivent dépendre des abstractions.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9</a:t>
            </a:fld>
            <a:endParaRPr lang="fr-FR"/>
          </a:p>
        </p:txBody>
      </p:sp>
      <p:pic>
        <p:nvPicPr>
          <p:cNvPr id="3074" name="Picture 2" descr="Class diagram #2">
            <a:extLst>
              <a:ext uri="{FF2B5EF4-FFF2-40B4-BE49-F238E27FC236}">
                <a16:creationId xmlns:a16="http://schemas.microsoft.com/office/drawing/2014/main" id="{EB9D7CD6-6C4E-0041-A186-2129B3037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767" y="2860785"/>
            <a:ext cx="4373033" cy="17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00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9341</TotalTime>
  <Words>971</Words>
  <Application>Microsoft Macintosh PowerPoint</Application>
  <PresentationFormat>Grand écran</PresentationFormat>
  <Paragraphs>102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Thème Office</vt:lpstr>
      <vt:lpstr>1_Thème Office</vt:lpstr>
      <vt:lpstr>Formation Module 6 Partie - 2</vt:lpstr>
      <vt:lpstr>Flask – Flask-SQLAlchemy</vt:lpstr>
      <vt:lpstr>Flask – Flask-SQLAlchemy</vt:lpstr>
      <vt:lpstr>Flask – Flask-SQLAlchemy</vt:lpstr>
      <vt:lpstr>Suite api Gestion de commandes</vt:lpstr>
      <vt:lpstr>Flask – Flask-injector</vt:lpstr>
      <vt:lpstr>Flask – Injection de dépendance et inversion de contrôle </vt:lpstr>
      <vt:lpstr>Flask – Injection de dépendance et inversion de contrôle </vt:lpstr>
      <vt:lpstr>Flask – Injection de dépendance et inversion de contrôle </vt:lpstr>
      <vt:lpstr>Flask – Injection de dépendance et inversion de contrôle </vt:lpstr>
      <vt:lpstr>Suite api Gestion de commandes</vt:lpstr>
      <vt:lpstr>Flask – Ecriture des tests</vt:lpstr>
      <vt:lpstr>Suite api Gestion de commandes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Docker</dc:title>
  <dc:creator>ihab abadi</dc:creator>
  <cp:lastModifiedBy>ihab abadi</cp:lastModifiedBy>
  <cp:revision>20</cp:revision>
  <cp:lastPrinted>2022-09-09T11:48:41Z</cp:lastPrinted>
  <dcterms:created xsi:type="dcterms:W3CDTF">2021-05-23T17:58:40Z</dcterms:created>
  <dcterms:modified xsi:type="dcterms:W3CDTF">2022-09-13T12:30:43Z</dcterms:modified>
</cp:coreProperties>
</file>