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y="1095856" x="1997075"/>
            <a:ext cy="1102500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2251802" x="1997075"/>
            <a:ext cy="871800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y="0" x="0"/>
            <a:ext cy="5143499" cx="3135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y="0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y="1916906" x="3175"/>
            <a:ext cy="611981" cx="635000"/>
          </a:xfrm>
          <a:custGeom>
            <a:pathLst>
              <a:path w="400" extrusionOk="0" h="514">
                <a:moveTo>
                  <a:pt y="0" x="400"/>
                </a:moveTo>
                <a:lnTo>
                  <a:pt y="0" x="0"/>
                </a:lnTo>
                <a:lnTo>
                  <a:pt y="514" x="0"/>
                </a:lnTo>
                <a:lnTo>
                  <a:pt y="514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y="1307306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y="1307306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y="3226593" x="152400"/>
            <a:ext cy="609600" cx="1317625"/>
          </a:xfrm>
          <a:custGeom>
            <a:pathLst>
              <a:path w="830" extrusionOk="0" h="512">
                <a:moveTo>
                  <a:pt y="0" x="830"/>
                </a:moveTo>
                <a:lnTo>
                  <a:pt y="0" x="398"/>
                </a:ln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y="2614612" x="152400"/>
            <a:ext cy="611981" cx="1317625"/>
          </a:xfrm>
          <a:custGeom>
            <a:pathLst>
              <a:path w="830" extrusionOk="0" h="514">
                <a:moveTo>
                  <a:pt y="0" x="432"/>
                </a:moveTo>
                <a:lnTo>
                  <a:pt y="0" x="0"/>
                </a:lnTo>
                <a:lnTo>
                  <a:pt y="514" x="398"/>
                </a:lnTo>
                <a:lnTo>
                  <a:pt y="514" x="830"/>
                </a:lnTo>
                <a:lnTo>
                  <a:pt y="0" x="43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y="2614612" x="984250"/>
            <a:ext cy="611981" cx="1322387"/>
          </a:xfrm>
          <a:custGeom>
            <a:pathLst>
              <a:path w="833" extrusionOk="0" h="514">
                <a:moveTo>
                  <a:pt y="514" x="399"/>
                </a:moveTo>
                <a:lnTo>
                  <a:pt y="514" x="833"/>
                </a:lnTo>
                <a:lnTo>
                  <a:pt y="0" x="435"/>
                </a:lnTo>
                <a:lnTo>
                  <a:pt y="0" x="0"/>
                </a:lnTo>
                <a:lnTo>
                  <a:pt y="514" x="399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y="2614612" x="3175"/>
            <a:ext cy="611981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y="4533900" x="984250"/>
            <a:ext cy="609600" cx="1322387"/>
          </a:xfrm>
          <a:custGeom>
            <a:pathLst>
              <a:path w="833" extrusionOk="0" h="512">
                <a:moveTo>
                  <a:pt y="0" x="399"/>
                </a:moveTo>
                <a:lnTo>
                  <a:pt y="512" x="0"/>
                </a:lnTo>
                <a:lnTo>
                  <a:pt y="512" x="435"/>
                </a:lnTo>
                <a:lnTo>
                  <a:pt y="0" x="833"/>
                </a:lnTo>
                <a:lnTo>
                  <a:pt y="0" x="399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y="3924300" x="984250"/>
            <a:ext cy="609600" cx="1322387"/>
          </a:xfrm>
          <a:custGeom>
            <a:pathLst>
              <a:path w="833" extrusionOk="0" h="512">
                <a:moveTo>
                  <a:pt y="0" x="435"/>
                </a:moveTo>
                <a:lnTo>
                  <a:pt y="0" x="0"/>
                </a:lnTo>
                <a:lnTo>
                  <a:pt y="512" x="399"/>
                </a:lnTo>
                <a:lnTo>
                  <a:pt y="512" x="833"/>
                </a:lnTo>
                <a:lnTo>
                  <a:pt y="0" x="435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y="3924300" x="1820863"/>
            <a:ext cy="609600" cx="1317625"/>
          </a:xfrm>
          <a:custGeom>
            <a:pathLst>
              <a:path w="830" extrusionOk="0" h="512">
                <a:moveTo>
                  <a:pt y="0" x="434"/>
                </a:moveTo>
                <a:lnTo>
                  <a:pt y="0" x="0"/>
                </a:lnTo>
                <a:lnTo>
                  <a:pt y="512" x="398"/>
                </a:lnTo>
                <a:lnTo>
                  <a:pt y="512" x="830"/>
                </a:lnTo>
                <a:lnTo>
                  <a:pt y="0" x="43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y="609600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y="1916906" x="152400"/>
            <a:ext cy="611981" cx="1317625"/>
          </a:xfrm>
          <a:custGeom>
            <a:pathLst>
              <a:path w="830" extrusionOk="0" h="514">
                <a:moveTo>
                  <a:pt y="514" x="0"/>
                </a:moveTo>
                <a:lnTo>
                  <a:pt y="514" x="432"/>
                </a:lnTo>
                <a:lnTo>
                  <a:pt y="0" x="830"/>
                </a:lnTo>
                <a:lnTo>
                  <a:pt y="0" x="398"/>
                </a:lnTo>
                <a:lnTo>
                  <a:pt y="514" x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y="3226593" x="984250"/>
            <a:ext cy="609600" cx="1322387"/>
          </a:xfrm>
          <a:custGeom>
            <a:pathLst>
              <a:path w="833" extrusionOk="0" h="512">
                <a:moveTo>
                  <a:pt y="512" x="0"/>
                </a:moveTo>
                <a:lnTo>
                  <a:pt y="512" x="435"/>
                </a:lnTo>
                <a:lnTo>
                  <a:pt y="0" x="833"/>
                </a:lnTo>
                <a:lnTo>
                  <a:pt y="0" x="399"/>
                </a:lnTo>
                <a:lnTo>
                  <a:pt y="512" x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y="3226593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y="4533900" x="1820863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4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y="4533900" x="152400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y="4533900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y="3924300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y="3924300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y="2017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y="612225" x="8397875"/>
            <a:ext cy="607183" cx="746125"/>
          </a:xfrm>
          <a:custGeom>
            <a:pathLst>
              <a:path w="470" extrusionOk="0" h="602">
                <a:moveTo>
                  <a:pt y="0" x="0"/>
                </a:moveTo>
                <a:lnTo>
                  <a:pt y="602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y="1200150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6" name="Shape 56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y="2614612" x="3175"/>
            <a:ext cy="611981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y="3226593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y="4533900" x="152400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y="3924300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y="3320653" x="1574800"/>
            <a:ext cy="5133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4" name="Shape 74"/>
          <p:cNvSpPr/>
          <p:nvPr/>
        </p:nvSpPr>
        <p:spPr>
          <a:xfrm>
            <a:off y="2614612" x="3175"/>
            <a:ext cy="611981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y="3226593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y="4533900" x="152400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y="3924300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%" r="100%"/>
          </a:path>
          <a:tileRect b="-100%" l="-100%"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y="0" x="0"/>
            <a:ext cy="5143499" cx="3135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y="4533900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3924300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2017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612225" x="8397875"/>
            <a:ext cy="607183" cx="746125"/>
          </a:xfrm>
          <a:custGeom>
            <a:pathLst>
              <a:path w="470" extrusionOk="0" h="602">
                <a:moveTo>
                  <a:pt y="0" x="0"/>
                </a:moveTo>
                <a:lnTo>
                  <a:pt y="602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www.li-de.tk" Type="http://schemas.openxmlformats.org/officeDocument/2006/relationships/hyperlink" TargetMode="External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www.li-de.tk" Type="http://schemas.openxmlformats.org/officeDocument/2006/relationships/hyperlink" TargetMode="External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www.li-de.tk" Type="http://schemas.openxmlformats.org/officeDocument/2006/relationships/hyperlink" TargetMode="External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www.li-de.tk" Type="http://schemas.openxmlformats.org/officeDocument/2006/relationships/hyperlink" TargetMode="External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www.li-de.tk" Type="http://schemas.openxmlformats.org/officeDocument/2006/relationships/hyperlink" TargetMode="External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www.li-de.tk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www.github/utopszkij/li-de" Type="http://schemas.openxmlformats.org/officeDocument/2006/relationships/hyperlink" TargetMode="External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.demokracia.rulez.org/vitaindito/" Type="http://schemas.openxmlformats.org/officeDocument/2006/relationships/hyperlink" TargetMode="External" Id="rId4"/><Relationship Target="https://www.facebook.com/groups/edemomakers/" Type="http://schemas.openxmlformats.org/officeDocument/2006/relationships/hyperlink" TargetMode="External" Id="rId3"/><Relationship Target="https://www.facebook.com/valodidemokraciatmost?fref=ts" Type="http://schemas.openxmlformats.org/officeDocument/2006/relationships/hyperlink" TargetMode="External" Id="rId6"/><Relationship Target="https://www.facebook.com/groups/ujalkotmany/" Type="http://schemas.openxmlformats.org/officeDocument/2006/relationships/hyperlink" TargetMode="External" Id="rId5"/><Relationship Target="http://negyvenketto.org" Type="http://schemas.openxmlformats.org/officeDocument/2006/relationships/hyperlink" TargetMode="External" Id="rId8"/><Relationship Target="https://www.facebook.com/groups/790290767694040/" Type="http://schemas.openxmlformats.org/officeDocument/2006/relationships/hyperlink" TargetMode="External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postgresql.org/docs/current/static/plpgsql.html" Type="http://schemas.openxmlformats.org/officeDocument/2006/relationships/hyperlink" TargetMode="External" Id="rId4"/><Relationship Target="http://liquidfeedback.org/" Type="http://schemas.openxmlformats.org/officeDocument/2006/relationships/hyperlink" TargetMode="External" Id="rId3"/><Relationship Target="http://wiki.liqd.net/Adhocracy" Type="http://schemas.openxmlformats.org/officeDocument/2006/relationships/hyperlink" TargetMode="External" Id="rId6"/><Relationship Target="http://u.zelea.com/" Type="http://schemas.openxmlformats.org/officeDocument/2006/relationships/hyperlink" TargetMode="External" Id="rId5"/><Relationship Target="http://liquidizer.github.com/" Type="http://schemas.openxmlformats.org/officeDocument/2006/relationships/hyperlink" TargetMode="External" Id="rId8"/><Relationship Target="http://echo.to/" Type="http://schemas.openxmlformats.org/officeDocument/2006/relationships/hyperlink" TargetMode="External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www.li-de.tk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www.li-de.tk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www.li-de.tk" Type="http://schemas.openxmlformats.org/officeDocument/2006/relationships/hyperlink" TargetMode="External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www.li-de.tk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y="1095856" x="1997075"/>
            <a:ext cy="1102500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u"/>
              <a:t>www.li-de.tk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y="2048145" x="2743200"/>
            <a:ext cy="28292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hu"/>
              <a:t>Likvid demokráciának egy web -es megvalósítása</a:t>
            </a:r>
          </a:p>
          <a:p>
            <a:pPr rtl="0" lvl="0" indent="-3429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1800" lang="hu"/>
              <a:t>Nem tudom mi a jó az embereknek, de azt tudom nem lehet jó nekik az amit ők maguk nem akarnak.</a:t>
            </a:r>
          </a:p>
          <a:p>
            <a:pPr rtl="0" lvl="0" indent="-3429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1800" lang="hu"/>
              <a:t>Nem az a szabadság hogy négy évente megválasztjuk ki uralkodjon rajtunk.</a:t>
            </a:r>
          </a:p>
          <a:p>
            <a:pPr lvl="0" indent="-3429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1800" lang="hu"/>
              <a:t>A kollektív bölcsesség hosszú távon jobb eredményt ad mint egy-egy ember saját “zsenije”.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hu">
                <a:solidFill>
                  <a:schemeClr val="hlink"/>
                </a:solidFill>
                <a:hlinkClick r:id="rId3"/>
              </a:rPr>
              <a:t>www.li-de.tk</a:t>
            </a:r>
            <a:r>
              <a:rPr lang="hu"/>
              <a:t> témakörök 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u"/>
              <a:t> 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975237" x="553094"/>
            <a:ext cy="4080123" cx="561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hu">
                <a:solidFill>
                  <a:schemeClr val="hlink"/>
                </a:solidFill>
                <a:hlinkClick r:id="rId3"/>
              </a:rPr>
              <a:t>www.li-de.tk</a:t>
            </a:r>
            <a:r>
              <a:rPr lang="hu"/>
              <a:t> szavazások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Megnevezés,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Leírás,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Első vita szakasz vége,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Második vita szakasz vége,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Szavazás vége,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Nyílt / titkos / szigorúan titkos,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Jogosultságok (témakörből jön de  felülbírálható)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hu">
                <a:solidFill>
                  <a:schemeClr val="hlink"/>
                </a:solidFill>
                <a:hlinkClick r:id="rId3"/>
              </a:rPr>
              <a:t>www.li-de.tk</a:t>
            </a:r>
            <a:r>
              <a:rPr lang="hu"/>
              <a:t> szavazások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u"/>
              <a:t> 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43625" x="578249"/>
            <a:ext cy="3943349" cx="54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hu">
                <a:solidFill>
                  <a:schemeClr val="hlink"/>
                </a:solidFill>
                <a:hlinkClick r:id="rId3"/>
              </a:rPr>
              <a:t>www.li-de.tk</a:t>
            </a:r>
            <a:r>
              <a:rPr lang="hu"/>
              <a:t>  Szavazás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u"/>
              <a:t> 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63375" x="580426"/>
            <a:ext cy="4134324" cx="568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hu">
                <a:solidFill>
                  <a:schemeClr val="hlink"/>
                </a:solidFill>
                <a:hlinkClick r:id="rId3"/>
              </a:rPr>
              <a:t>www.li-de.tk</a:t>
            </a:r>
            <a:r>
              <a:rPr lang="hu"/>
              <a:t> eredmény 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hu"/>
              <a:t>Condorcet-Shulze sorrend,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hu"/>
              <a:t>Átlag pozició,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hu"/>
              <a:t>Saját szavazatom,</a:t>
            </a:r>
          </a:p>
          <a:p>
            <a:pPr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hu"/>
              <a:t>Összes szavazat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hu">
                <a:solidFill>
                  <a:schemeClr val="hlink"/>
                </a:solidFill>
                <a:hlinkClick r:id="rId3"/>
              </a:rPr>
              <a:t>www.li-de.tk</a:t>
            </a:r>
            <a:r>
              <a:rPr lang="hu"/>
              <a:t> Eredmény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u"/>
              <a:t> 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948137" x="539725"/>
            <a:ext cy="4134325" cx="568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u"/>
              <a:t>www.li-de.tk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hu"/>
              <a:t>Fejlesztők:  Fogler Tibor, Magosányi Árpád</a:t>
            </a:r>
          </a:p>
          <a:p>
            <a:pPr rtl="0">
              <a:spcBef>
                <a:spcPts val="0"/>
              </a:spcBef>
              <a:buNone/>
            </a:pPr>
            <a:r>
              <a:rPr sz="2400" lang="hu"/>
              <a:t>Tesztelők: Bárdos Gábor, Bognár Attila</a:t>
            </a:r>
          </a:p>
          <a:p>
            <a:pPr rtl="0">
              <a:spcBef>
                <a:spcPts val="0"/>
              </a:spcBef>
              <a:buNone/>
            </a:pPr>
            <a:r>
              <a:rPr sz="2400" lang="hu"/>
              <a:t>Propaganda: Bognár Attila, Horváth Ágnes</a:t>
            </a:r>
          </a:p>
          <a:p>
            <a:pPr rtl="0">
              <a:spcBef>
                <a:spcPts val="0"/>
              </a:spcBef>
              <a:buNone/>
            </a:pPr>
            <a:r>
              <a:rPr sz="2400" lang="hu"/>
              <a:t>Forrás: </a:t>
            </a:r>
            <a:r>
              <a:rPr u="sng" sz="2400" lang="hu">
                <a:solidFill>
                  <a:schemeClr val="hlink"/>
                </a:solidFill>
                <a:hlinkClick r:id="rId3"/>
              </a:rPr>
              <a:t>www.github/utopszkij/li-de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hu"/>
              <a:t>Jelen prezentáció:</a:t>
            </a:r>
          </a:p>
          <a:p>
            <a:pPr>
              <a:spcBef>
                <a:spcPts val="0"/>
              </a:spcBef>
              <a:buNone/>
            </a:pPr>
            <a:r>
              <a:rPr sz="2400" lang="hu"/>
              <a:t>https://docs.google.com/presentation/d/19dxCdon3e3UG8jvKVweaQYr2KPPghP0ysrTZOYvkbu0/edit?usp=sharing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u"/>
              <a:t>Hasonló kezdeményezések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  <a:ln w="9525" cap="flat">
            <a:solidFill>
              <a:srgbClr val="B4A7D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sz="1800" lang="hu">
                <a:solidFill>
                  <a:schemeClr val="hlink"/>
                </a:solidFill>
                <a:hlinkClick r:id="rId3"/>
              </a:rPr>
              <a:t>https://www.facebook.com/groups/edemomakers/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u="sng" sz="1800" lang="hu">
                <a:solidFill>
                  <a:schemeClr val="hlink"/>
                </a:solidFill>
                <a:hlinkClick r:id="rId4"/>
              </a:rPr>
              <a:t>http://e.demokracia.rulez.org/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u="sng" sz="1800" lang="hu">
                <a:solidFill>
                  <a:schemeClr val="hlink"/>
                </a:solidFill>
                <a:hlinkClick r:id="rId5"/>
              </a:rPr>
              <a:t>https://www.facebook.com/groups/ujalkotmany/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u="sng" sz="1800" lang="hu">
                <a:solidFill>
                  <a:schemeClr val="hlink"/>
                </a:solidFill>
                <a:hlinkClick r:id="rId6"/>
              </a:rPr>
              <a:t>https://www.facebook.com/valodidemokraciatmost?fref=ts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u="sng" sz="1800" lang="hu">
                <a:solidFill>
                  <a:schemeClr val="hlink"/>
                </a:solidFill>
                <a:hlinkClick r:id="rId7"/>
              </a:rPr>
              <a:t>https://www.facebook.com/groups/790290767694040/</a:t>
            </a:r>
            <a:r>
              <a:rPr sz="1800" lang="hu"/>
              <a:t> </a:t>
            </a:r>
            <a:r>
              <a:rPr sz="1400" lang="hu"/>
              <a:t>(részvételi demokrácia)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u="sng" sz="1800" lang="hu">
                <a:solidFill>
                  <a:schemeClr val="hlink"/>
                </a:solidFill>
                <a:hlinkClick r:id="rId8"/>
              </a:rPr>
              <a:t>http://negyvenketto.org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399453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u"/>
              <a:t>Likvid demokrácia fogalma, jellemzői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Képviseleti megbízás bármikor visszavonható, áthelyezhető,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Témakör alapú képviseleti megbízás,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Minden kérdésben mindenki közvetlenül is szavazhat,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A képviselők szavazata akkora súllyal esik latba ahány embert éppen akkor képvisel.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u"/>
              <a:t>Szoftveres megfontolások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Az alulról felfelé építkezés elve, alacsony indulási költség, 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A szavazáson kívül az eszmecsere (vita) lebonyolítására is adjon eszközt,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Felhasználó barát, magyar kezelő felület,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Könnyű módosíthatóság,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Szabad szoftver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 rot="299">
            <a:off y="450446" x="497945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u"/>
              <a:t>Hazai olcsó web tárhely szolgáltatók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hu"/>
              <a:t>(A “web tárhely” Google keresés első találatai)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hu"/>
              <a:t>tarhelypark.hu    MySQL, PHP</a:t>
            </a:r>
          </a:p>
          <a:p>
            <a:pPr rtl="0">
              <a:spcBef>
                <a:spcPts val="0"/>
              </a:spcBef>
              <a:buNone/>
            </a:pPr>
            <a:r>
              <a:rPr sz="1800" lang="hu"/>
              <a:t>webparadicsom.hu  MySQL, pgSQL, PHP</a:t>
            </a:r>
          </a:p>
          <a:p>
            <a:pPr rtl="0">
              <a:spcBef>
                <a:spcPts val="0"/>
              </a:spcBef>
              <a:buNone/>
            </a:pPr>
            <a:r>
              <a:rPr sz="1800" lang="hu"/>
              <a:t>tarhely.eu MySQL, pgSQL, PHP, Perl</a:t>
            </a:r>
          </a:p>
          <a:p>
            <a:pPr rtl="0">
              <a:spcBef>
                <a:spcPts val="0"/>
              </a:spcBef>
              <a:buNone/>
            </a:pPr>
            <a:r>
              <a:rPr sz="1800" lang="hu"/>
              <a:t>xhu.hu   MySQL, PHP</a:t>
            </a:r>
          </a:p>
          <a:p>
            <a:pPr rtl="0">
              <a:spcBef>
                <a:spcPts val="0"/>
              </a:spcBef>
              <a:buNone/>
            </a:pPr>
            <a:r>
              <a:rPr sz="1800" lang="hu"/>
              <a:t>elin.hu - olcsó csomagja  MySQL, PHP</a:t>
            </a:r>
          </a:p>
          <a:p>
            <a:pPr rtl="0">
              <a:spcBef>
                <a:spcPts val="0"/>
              </a:spcBef>
              <a:buNone/>
            </a:pPr>
            <a:r>
              <a:rPr sz="1800" lang="hu"/>
              <a:t>elin.hu - drágább csomagjai MySQl, pgSQL, PHP, cgi, Rubby</a:t>
            </a:r>
          </a:p>
          <a:p>
            <a:pPr rtl="0">
              <a:spcBef>
                <a:spcPts val="0"/>
              </a:spcBef>
              <a:buNone/>
            </a:pPr>
            <a:r>
              <a:rPr sz="1800" lang="hu"/>
              <a:t>gyumolcstarhely.hu  MySQL, pgSQL, PHP</a:t>
            </a:r>
          </a:p>
          <a:p>
            <a:pPr rtl="0">
              <a:spcBef>
                <a:spcPts val="0"/>
              </a:spcBef>
              <a:buNone/>
            </a:pPr>
            <a:r>
              <a:rPr sz="1800" lang="hu"/>
              <a:t>tarhely.com MySQL, PHP</a:t>
            </a:r>
          </a:p>
          <a:p>
            <a:pPr rtl="0">
              <a:spcBef>
                <a:spcPts val="0"/>
              </a:spcBef>
              <a:buNone/>
            </a:pPr>
            <a:r>
              <a:rPr sz="1800" lang="hu"/>
              <a:t>honlaptarhely.hu  MySQL, PHP</a:t>
            </a:r>
          </a:p>
          <a:p>
            <a:pPr rtl="0">
              <a:spcBef>
                <a:spcPts val="0"/>
              </a:spcBef>
              <a:buNone/>
            </a:pPr>
            <a:r>
              <a:rPr sz="1800" lang="hu"/>
              <a:t>forpsdi.hu MySQL, PHP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u"/>
              <a:t>Létező szoftver megoldások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 rot="-127">
            <a:off y="1256825" x="244400"/>
            <a:ext cy="4803599" cx="8059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hu"/>
              <a:t>LiquidFeedback: </a:t>
            </a:r>
            <a:r>
              <a:rPr u="sng" sz="2400" lang="hu">
                <a:solidFill>
                  <a:schemeClr val="hlink"/>
                </a:solidFill>
                <a:hlinkClick r:id="rId3"/>
              </a:rPr>
              <a:t>http://liquidfeedback.org/</a:t>
            </a:r>
            <a:r>
              <a:rPr sz="2400" lang="hu"/>
              <a:t> </a:t>
            </a:r>
            <a:r>
              <a:rPr sz="1800" lang="hu"/>
              <a:t>(</a:t>
            </a:r>
            <a:r>
              <a:rPr u="sng" sz="1800" lang="hu">
                <a:solidFill>
                  <a:schemeClr val="hlink"/>
                </a:solidFill>
                <a:hlinkClick r:id="rId4"/>
              </a:rPr>
              <a:t>Perl/pgSQL</a:t>
            </a:r>
            <a:r>
              <a:rPr sz="1800" lang="hu"/>
              <a:t> and C.)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hu"/>
              <a:t>Votorola: </a:t>
            </a:r>
            <a:r>
              <a:rPr u="sng" sz="2400" lang="hu">
                <a:solidFill>
                  <a:schemeClr val="hlink"/>
                </a:solidFill>
                <a:hlinkClick r:id="rId5"/>
              </a:rPr>
              <a:t>http://u.zelea.com/</a:t>
            </a:r>
            <a:r>
              <a:rPr sz="2400" lang="hu"/>
              <a:t> (java)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hu"/>
              <a:t>Adhocracy: </a:t>
            </a:r>
            <a:r>
              <a:rPr u="sng" sz="2400" lang="hu">
                <a:solidFill>
                  <a:schemeClr val="hlink"/>
                </a:solidFill>
                <a:hlinkClick r:id="rId6"/>
              </a:rPr>
              <a:t>http://wiki.liqd.net/Adhocracy</a:t>
            </a:r>
            <a:r>
              <a:rPr sz="2400" lang="hu"/>
              <a:t> (Python)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hu"/>
              <a:t>Echologic: </a:t>
            </a:r>
            <a:r>
              <a:rPr u="sng" sz="2400" lang="hu">
                <a:solidFill>
                  <a:schemeClr val="hlink"/>
                </a:solidFill>
                <a:hlinkClick r:id="rId7"/>
              </a:rPr>
              <a:t>http://echo.to/</a:t>
            </a:r>
            <a:r>
              <a:rPr sz="2400" lang="hu"/>
              <a:t> (csak online?)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hu"/>
              <a:t>Liquidizer: </a:t>
            </a:r>
            <a:r>
              <a:rPr u="sng" sz="2400" lang="hu">
                <a:solidFill>
                  <a:schemeClr val="hlink"/>
                </a:solidFill>
                <a:hlinkClick r:id="rId8"/>
              </a:rPr>
              <a:t>http://liquidizer.github.com/</a:t>
            </a:r>
            <a:r>
              <a:rPr sz="2400" lang="hu"/>
              <a:t>  (C#)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hu">
                <a:solidFill>
                  <a:schemeClr val="hlink"/>
                </a:solidFill>
                <a:hlinkClick r:id="rId3"/>
              </a:rPr>
              <a:t>www.li-de.tk</a:t>
            </a:r>
            <a:r>
              <a:rPr lang="hu"/>
              <a:t> fő jellemzők /1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hu"/>
              <a:t>Joomla 3 alapokon, PHP, MYSQL,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hu"/>
              <a:t>Fa szerkezetű témakör rendszer,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hu"/>
              <a:t>Témakör tagság kezelése,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hu"/>
              <a:t>Szavazat indítás, szavazás, alternativa javaslati jogosultság kezelése,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hu"/>
              <a:t>Két vita szakasz,</a:t>
            </a:r>
          </a:p>
          <a:p>
            <a:pPr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hu"/>
              <a:t>Képviselő az lehet aki erre vállalkozik,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hu">
                <a:solidFill>
                  <a:schemeClr val="hlink"/>
                </a:solidFill>
                <a:hlinkClick r:id="rId3"/>
              </a:rPr>
              <a:t>www.li-de.tk</a:t>
            </a:r>
            <a:r>
              <a:rPr lang="hu"/>
              <a:t> fő jellemzők /2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Borda rendszerű szavazás, Condorcet elvű  kiértékelés (Shulze módszer),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Minden témakörhöz, képviselőhöz és szavazáshoz tartozik egy-egy komment szál,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Szabályozható láthatóság,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3000" lang="hu"/>
              <a:t>E-mail megerősítéses regisztráció, FB, Google fiókos belépés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hu">
                <a:solidFill>
                  <a:schemeClr val="hlink"/>
                </a:solidFill>
                <a:hlinkClick r:id="rId3"/>
              </a:rPr>
              <a:t>www.li-de.tk</a:t>
            </a:r>
            <a:r>
              <a:rPr lang="hu"/>
              <a:t> struktúra</a:t>
            </a:r>
          </a:p>
        </p:txBody>
      </p:sp>
      <p:sp>
        <p:nvSpPr>
          <p:cNvPr id="129" name="Shape 129"/>
          <p:cNvSpPr/>
          <p:nvPr/>
        </p:nvSpPr>
        <p:spPr>
          <a:xfrm>
            <a:off y="1252475" x="427675"/>
            <a:ext cy="397200" cx="926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u"/>
              <a:t>Témakör</a:t>
            </a:r>
          </a:p>
        </p:txBody>
      </p:sp>
      <p:sp>
        <p:nvSpPr>
          <p:cNvPr id="130" name="Shape 130"/>
          <p:cNvSpPr/>
          <p:nvPr/>
        </p:nvSpPr>
        <p:spPr>
          <a:xfrm>
            <a:off y="1476575" x="1873600"/>
            <a:ext cy="346200" cx="1201499"/>
          </a:xfrm>
          <a:prstGeom prst="flowChartAlternateProcess">
            <a:avLst/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u"/>
              <a:t>Komment</a:t>
            </a:r>
          </a:p>
        </p:txBody>
      </p:sp>
      <p:cxnSp>
        <p:nvCxnSpPr>
          <p:cNvPr id="131" name="Shape 131"/>
          <p:cNvCxnSpPr>
            <a:stCxn id="129" idx="3"/>
            <a:endCxn id="130" idx="1"/>
          </p:cNvCxnSpPr>
          <p:nvPr/>
        </p:nvCxnSpPr>
        <p:spPr>
          <a:xfrm>
            <a:off y="1451075" x="1354374"/>
            <a:ext cy="198599" cx="519299"/>
          </a:xfrm>
          <a:prstGeom prst="straightConnector1">
            <a:avLst/>
          </a:prstGeom>
          <a:noFill/>
          <a:ln w="19050" cap="flat">
            <a:solidFill>
              <a:srgbClr val="FFF2CC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32" name="Shape 132"/>
          <p:cNvSpPr/>
          <p:nvPr/>
        </p:nvSpPr>
        <p:spPr>
          <a:xfrm>
            <a:off y="2093275" x="2067075"/>
            <a:ext cy="346200" cx="1201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u"/>
              <a:t>Altémakör</a:t>
            </a:r>
          </a:p>
        </p:txBody>
      </p:sp>
      <p:sp>
        <p:nvSpPr>
          <p:cNvPr id="133" name="Shape 133"/>
          <p:cNvSpPr/>
          <p:nvPr/>
        </p:nvSpPr>
        <p:spPr>
          <a:xfrm>
            <a:off y="2093275" x="3736575"/>
            <a:ext cy="346200" cx="1201499"/>
          </a:xfrm>
          <a:prstGeom prst="flowChartAlternateProcess">
            <a:avLst/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hu"/>
              <a:t>Komment</a:t>
            </a:r>
          </a:p>
        </p:txBody>
      </p:sp>
      <p:cxnSp>
        <p:nvCxnSpPr>
          <p:cNvPr id="134" name="Shape 134"/>
          <p:cNvCxnSpPr>
            <a:stCxn id="132" idx="3"/>
            <a:endCxn id="133" idx="1"/>
          </p:cNvCxnSpPr>
          <p:nvPr/>
        </p:nvCxnSpPr>
        <p:spPr>
          <a:xfrm>
            <a:off y="2266375" x="3268574"/>
            <a:ext cy="0" cx="468000"/>
          </a:xfrm>
          <a:prstGeom prst="straightConnector1">
            <a:avLst/>
          </a:prstGeom>
          <a:noFill/>
          <a:ln w="19050" cap="flat">
            <a:solidFill>
              <a:srgbClr val="FFF2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35" name="Shape 135"/>
          <p:cNvCxnSpPr>
            <a:stCxn id="129" idx="2"/>
            <a:endCxn id="132" idx="0"/>
          </p:cNvCxnSpPr>
          <p:nvPr/>
        </p:nvCxnSpPr>
        <p:spPr>
          <a:xfrm>
            <a:off y="1649675" x="891024"/>
            <a:ext cy="443700" cx="1776900"/>
          </a:xfrm>
          <a:prstGeom prst="straightConnector1">
            <a:avLst/>
          </a:prstGeom>
          <a:noFill/>
          <a:ln w="19050" cap="flat">
            <a:solidFill>
              <a:srgbClr val="FFF2CC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6" name="Shape 136"/>
          <p:cNvSpPr/>
          <p:nvPr/>
        </p:nvSpPr>
        <p:spPr>
          <a:xfrm>
            <a:off y="3469375" x="1976600"/>
            <a:ext cy="397200" cx="1150500"/>
          </a:xfrm>
          <a:prstGeom prst="rect">
            <a:avLst/>
          </a:prstGeom>
          <a:solidFill>
            <a:srgbClr val="00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u"/>
              <a:t>Szavazás</a:t>
            </a:r>
          </a:p>
        </p:txBody>
      </p:sp>
      <p:cxnSp>
        <p:nvCxnSpPr>
          <p:cNvPr id="137" name="Shape 137"/>
          <p:cNvCxnSpPr>
            <a:stCxn id="129" idx="2"/>
            <a:endCxn id="136" idx="0"/>
          </p:cNvCxnSpPr>
          <p:nvPr/>
        </p:nvCxnSpPr>
        <p:spPr>
          <a:xfrm>
            <a:off y="1649675" x="891024"/>
            <a:ext cy="1819800" cx="1660800"/>
          </a:xfrm>
          <a:prstGeom prst="straightConnector1">
            <a:avLst/>
          </a:prstGeom>
          <a:noFill/>
          <a:ln w="19050" cap="flat">
            <a:solidFill>
              <a:srgbClr val="FFF2CC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8" name="Shape 138"/>
          <p:cNvSpPr/>
          <p:nvPr/>
        </p:nvSpPr>
        <p:spPr>
          <a:xfrm>
            <a:off y="3525525" x="4418575"/>
            <a:ext cy="346200" cx="1201499"/>
          </a:xfrm>
          <a:prstGeom prst="flowChartAlternateProcess">
            <a:avLst/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hu"/>
              <a:t>Komment</a:t>
            </a:r>
          </a:p>
        </p:txBody>
      </p:sp>
      <p:cxnSp>
        <p:nvCxnSpPr>
          <p:cNvPr id="139" name="Shape 139"/>
          <p:cNvCxnSpPr>
            <a:stCxn id="136" idx="3"/>
            <a:endCxn id="138" idx="1"/>
          </p:cNvCxnSpPr>
          <p:nvPr/>
        </p:nvCxnSpPr>
        <p:spPr>
          <a:xfrm>
            <a:off y="3667975" x="3127100"/>
            <a:ext cy="30600" cx="1291500"/>
          </a:xfrm>
          <a:prstGeom prst="straightConnector1">
            <a:avLst/>
          </a:prstGeom>
          <a:noFill/>
          <a:ln w="19050" cap="flat">
            <a:solidFill>
              <a:srgbClr val="FFF2CC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40" name="Shape 140"/>
          <p:cNvSpPr/>
          <p:nvPr/>
        </p:nvSpPr>
        <p:spPr>
          <a:xfrm>
            <a:off y="2809400" x="3786925"/>
            <a:ext cy="346200" cx="1201499"/>
          </a:xfrm>
          <a:prstGeom prst="flowChartAlternateProcess">
            <a:avLst/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hu"/>
              <a:t>Komment</a:t>
            </a:r>
          </a:p>
        </p:txBody>
      </p:sp>
      <p:sp>
        <p:nvSpPr>
          <p:cNvPr id="141" name="Shape 141"/>
          <p:cNvSpPr/>
          <p:nvPr/>
        </p:nvSpPr>
        <p:spPr>
          <a:xfrm>
            <a:off y="1094650" x="5955500"/>
            <a:ext cy="346200" cx="1201499"/>
          </a:xfrm>
          <a:prstGeom prst="flowChartAlternateProcess">
            <a:avLst/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hu"/>
              <a:t>Komment</a:t>
            </a:r>
          </a:p>
        </p:txBody>
      </p:sp>
      <p:sp>
        <p:nvSpPr>
          <p:cNvPr id="142" name="Shape 142"/>
          <p:cNvSpPr/>
          <p:nvPr/>
        </p:nvSpPr>
        <p:spPr>
          <a:xfrm>
            <a:off y="2755825" x="2377000"/>
            <a:ext cy="397200" cx="1150500"/>
          </a:xfrm>
          <a:prstGeom prst="rect">
            <a:avLst/>
          </a:prstGeom>
          <a:solidFill>
            <a:srgbClr val="00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hu"/>
              <a:t>Szavazás</a:t>
            </a:r>
          </a:p>
        </p:txBody>
      </p:sp>
      <p:cxnSp>
        <p:nvCxnSpPr>
          <p:cNvPr id="143" name="Shape 143"/>
          <p:cNvCxnSpPr>
            <a:stCxn id="132" idx="2"/>
            <a:endCxn id="142" idx="0"/>
          </p:cNvCxnSpPr>
          <p:nvPr/>
        </p:nvCxnSpPr>
        <p:spPr>
          <a:xfrm>
            <a:off y="2439475" x="2667825"/>
            <a:ext cy="316200" cx="284400"/>
          </a:xfrm>
          <a:prstGeom prst="straightConnector1">
            <a:avLst/>
          </a:prstGeom>
          <a:noFill/>
          <a:ln w="19050" cap="flat">
            <a:solidFill>
              <a:srgbClr val="FFF2CC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4" name="Shape 144"/>
          <p:cNvCxnSpPr>
            <a:stCxn id="142" idx="3"/>
            <a:endCxn id="140" idx="1"/>
          </p:cNvCxnSpPr>
          <p:nvPr/>
        </p:nvCxnSpPr>
        <p:spPr>
          <a:xfrm>
            <a:off y="2954425" x="3527500"/>
            <a:ext cy="28200" cx="259500"/>
          </a:xfrm>
          <a:prstGeom prst="straightConnector1">
            <a:avLst/>
          </a:prstGeom>
          <a:noFill/>
          <a:ln w="19050" cap="flat">
            <a:solidFill>
              <a:srgbClr val="FFF2CC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45" name="Shape 145"/>
          <p:cNvSpPr/>
          <p:nvPr/>
        </p:nvSpPr>
        <p:spPr>
          <a:xfrm>
            <a:off y="957175" x="3786925"/>
            <a:ext cy="621150" cx="1660775"/>
          </a:xfrm>
          <a:prstGeom prst="flowChartManualOperation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u"/>
              <a:t>Képviselő</a:t>
            </a:r>
          </a:p>
        </p:txBody>
      </p:sp>
      <p:cxnSp>
        <p:nvCxnSpPr>
          <p:cNvPr id="146" name="Shape 146"/>
          <p:cNvCxnSpPr>
            <a:stCxn id="129" idx="3"/>
            <a:endCxn id="145" idx="1"/>
          </p:cNvCxnSpPr>
          <p:nvPr/>
        </p:nvCxnSpPr>
        <p:spPr>
          <a:xfrm rot="10800000" flipH="1">
            <a:off y="1267775" x="1354374"/>
            <a:ext cy="183300" cx="2598600"/>
          </a:xfrm>
          <a:prstGeom prst="straightConnector1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7" name="Shape 147"/>
          <p:cNvCxnSpPr>
            <a:stCxn id="145" idx="3"/>
            <a:endCxn id="141" idx="1"/>
          </p:cNvCxnSpPr>
          <p:nvPr/>
        </p:nvCxnSpPr>
        <p:spPr>
          <a:xfrm>
            <a:off y="1267750" x="5281622"/>
            <a:ext cy="0" cx="673800"/>
          </a:xfrm>
          <a:prstGeom prst="straightConnector1">
            <a:avLst/>
          </a:prstGeom>
          <a:noFill/>
          <a:ln w="19050" cap="flat">
            <a:solidFill>
              <a:srgbClr val="FFF2CC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48" name="Shape 148"/>
          <p:cNvSpPr/>
          <p:nvPr/>
        </p:nvSpPr>
        <p:spPr>
          <a:xfrm>
            <a:off y="3250525" x="259675"/>
            <a:ext cy="733199" cx="1486799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hu"/>
              <a:t>Képviselő jelöltek</a:t>
            </a:r>
          </a:p>
        </p:txBody>
      </p:sp>
      <p:cxnSp>
        <p:nvCxnSpPr>
          <p:cNvPr id="149" name="Shape 149"/>
          <p:cNvCxnSpPr>
            <a:stCxn id="129" idx="2"/>
            <a:endCxn id="148" idx="6"/>
          </p:cNvCxnSpPr>
          <p:nvPr/>
        </p:nvCxnSpPr>
        <p:spPr>
          <a:xfrm>
            <a:off y="1649675" x="891024"/>
            <a:ext cy="1600800" cx="111900"/>
          </a:xfrm>
          <a:prstGeom prst="straightConnector1">
            <a:avLst/>
          </a:prstGeom>
          <a:noFill/>
          <a:ln w="19050" cap="flat">
            <a:solidFill>
              <a:srgbClr val="FFF2CC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50" name="Shape 150"/>
          <p:cNvSpPr/>
          <p:nvPr/>
        </p:nvSpPr>
        <p:spPr>
          <a:xfrm>
            <a:off y="4393550" x="1098700"/>
            <a:ext cy="397200" cx="1150500"/>
          </a:xfrm>
          <a:prstGeom prst="rect">
            <a:avLst/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hu"/>
              <a:t>Komment</a:t>
            </a:r>
          </a:p>
        </p:txBody>
      </p:sp>
      <p:cxnSp>
        <p:nvCxnSpPr>
          <p:cNvPr id="151" name="Shape 151"/>
          <p:cNvCxnSpPr>
            <a:stCxn id="148" idx="2"/>
            <a:endCxn id="150" idx="0"/>
          </p:cNvCxnSpPr>
          <p:nvPr/>
        </p:nvCxnSpPr>
        <p:spPr>
          <a:xfrm>
            <a:off y="3983728" x="1333917"/>
            <a:ext cy="409800" cx="339900"/>
          </a:xfrm>
          <a:prstGeom prst="straightConnector1">
            <a:avLst/>
          </a:prstGeom>
          <a:noFill/>
          <a:ln w="19050" cap="flat">
            <a:solidFill>
              <a:srgbClr val="FFF2CC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hu">
                <a:solidFill>
                  <a:schemeClr val="hlink"/>
                </a:solidFill>
                <a:hlinkClick r:id="rId3"/>
              </a:rPr>
              <a:t>www.li-de.tk</a:t>
            </a:r>
            <a:r>
              <a:rPr lang="hu"/>
              <a:t> témakörök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hu"/>
              <a:t>Megnevezés,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hu"/>
              <a:t>Leírás,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hu"/>
              <a:t>Adminok,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hu"/>
              <a:t>Szavazat indítási jogok (Reg, Tag, Admin),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hu"/>
              <a:t>Szavazási jogok (Reg, Tag),</a:t>
            </a:r>
          </a:p>
          <a:p>
            <a:pPr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hu"/>
              <a:t>Láthatósági jogok (Reg, Tag, Mindenki)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