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BA00E7-C220-478C-ADF8-DF3CEDD97C2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A"/>
          </a:p>
        </p:txBody>
      </p:sp>
      <p:sp>
        <p:nvSpPr>
          <p:cNvPr id="3" name="Subtítulo 2">
            <a:extLst>
              <a:ext uri="{FF2B5EF4-FFF2-40B4-BE49-F238E27FC236}">
                <a16:creationId xmlns:a16="http://schemas.microsoft.com/office/drawing/2014/main" id="{D71D2581-3029-4792-9FE5-68AAB0FCD8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A"/>
          </a:p>
        </p:txBody>
      </p:sp>
      <p:sp>
        <p:nvSpPr>
          <p:cNvPr id="4" name="Marcador de fecha 3">
            <a:extLst>
              <a:ext uri="{FF2B5EF4-FFF2-40B4-BE49-F238E27FC236}">
                <a16:creationId xmlns:a16="http://schemas.microsoft.com/office/drawing/2014/main" id="{E09FFF7A-E819-455D-85DC-D35EE6B9B3DD}"/>
              </a:ext>
            </a:extLst>
          </p:cNvPr>
          <p:cNvSpPr>
            <a:spLocks noGrp="1"/>
          </p:cNvSpPr>
          <p:nvPr>
            <p:ph type="dt" sz="half" idx="10"/>
          </p:nvPr>
        </p:nvSpPr>
        <p:spPr/>
        <p:txBody>
          <a:bodyPr/>
          <a:lstStyle/>
          <a:p>
            <a:fld id="{03514F2E-6358-4368-B7CD-9AB550FDE3F5}" type="datetimeFigureOut">
              <a:rPr lang="es-PA" smtClean="0"/>
              <a:t>04/08/2018</a:t>
            </a:fld>
            <a:endParaRPr lang="es-PA" dirty="0"/>
          </a:p>
        </p:txBody>
      </p:sp>
      <p:sp>
        <p:nvSpPr>
          <p:cNvPr id="5" name="Marcador de pie de página 4">
            <a:extLst>
              <a:ext uri="{FF2B5EF4-FFF2-40B4-BE49-F238E27FC236}">
                <a16:creationId xmlns:a16="http://schemas.microsoft.com/office/drawing/2014/main" id="{387D36B6-9332-415B-9C3D-9C82178C4D51}"/>
              </a:ext>
            </a:extLst>
          </p:cNvPr>
          <p:cNvSpPr>
            <a:spLocks noGrp="1"/>
          </p:cNvSpPr>
          <p:nvPr>
            <p:ph type="ftr" sz="quarter" idx="11"/>
          </p:nvPr>
        </p:nvSpPr>
        <p:spPr/>
        <p:txBody>
          <a:bodyPr/>
          <a:lstStyle/>
          <a:p>
            <a:endParaRPr lang="es-PA" dirty="0"/>
          </a:p>
        </p:txBody>
      </p:sp>
      <p:sp>
        <p:nvSpPr>
          <p:cNvPr id="6" name="Marcador de número de diapositiva 5">
            <a:extLst>
              <a:ext uri="{FF2B5EF4-FFF2-40B4-BE49-F238E27FC236}">
                <a16:creationId xmlns:a16="http://schemas.microsoft.com/office/drawing/2014/main" id="{8521A173-441B-4898-AFD6-0E8818460656}"/>
              </a:ext>
            </a:extLst>
          </p:cNvPr>
          <p:cNvSpPr>
            <a:spLocks noGrp="1"/>
          </p:cNvSpPr>
          <p:nvPr>
            <p:ph type="sldNum" sz="quarter" idx="12"/>
          </p:nvPr>
        </p:nvSpPr>
        <p:spPr/>
        <p:txBody>
          <a:bodyPr/>
          <a:lstStyle/>
          <a:p>
            <a:fld id="{5FA956E0-C991-4B2E-ACD1-6359C9A88175}" type="slidenum">
              <a:rPr lang="es-PA" smtClean="0"/>
              <a:t>‹Nº›</a:t>
            </a:fld>
            <a:endParaRPr lang="es-PA" dirty="0"/>
          </a:p>
        </p:txBody>
      </p:sp>
    </p:spTree>
    <p:extLst>
      <p:ext uri="{BB962C8B-B14F-4D97-AF65-F5344CB8AC3E}">
        <p14:creationId xmlns:p14="http://schemas.microsoft.com/office/powerpoint/2010/main" val="4216707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21CDA1-47C8-43ED-A344-5F43ECD9FC78}"/>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2CD1888E-2052-4986-B022-BDC3F4ABB31F}"/>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38853794-4C24-440A-A4C0-19EF08DB7710}"/>
              </a:ext>
            </a:extLst>
          </p:cNvPr>
          <p:cNvSpPr>
            <a:spLocks noGrp="1"/>
          </p:cNvSpPr>
          <p:nvPr>
            <p:ph type="dt" sz="half" idx="10"/>
          </p:nvPr>
        </p:nvSpPr>
        <p:spPr/>
        <p:txBody>
          <a:bodyPr/>
          <a:lstStyle/>
          <a:p>
            <a:fld id="{03514F2E-6358-4368-B7CD-9AB550FDE3F5}" type="datetimeFigureOut">
              <a:rPr lang="es-PA" smtClean="0"/>
              <a:t>04/08/2018</a:t>
            </a:fld>
            <a:endParaRPr lang="es-PA" dirty="0"/>
          </a:p>
        </p:txBody>
      </p:sp>
      <p:sp>
        <p:nvSpPr>
          <p:cNvPr id="5" name="Marcador de pie de página 4">
            <a:extLst>
              <a:ext uri="{FF2B5EF4-FFF2-40B4-BE49-F238E27FC236}">
                <a16:creationId xmlns:a16="http://schemas.microsoft.com/office/drawing/2014/main" id="{AD3803A3-5ED9-40B3-B1BA-E5DE9D801E7C}"/>
              </a:ext>
            </a:extLst>
          </p:cNvPr>
          <p:cNvSpPr>
            <a:spLocks noGrp="1"/>
          </p:cNvSpPr>
          <p:nvPr>
            <p:ph type="ftr" sz="quarter" idx="11"/>
          </p:nvPr>
        </p:nvSpPr>
        <p:spPr/>
        <p:txBody>
          <a:bodyPr/>
          <a:lstStyle/>
          <a:p>
            <a:endParaRPr lang="es-PA" dirty="0"/>
          </a:p>
        </p:txBody>
      </p:sp>
      <p:sp>
        <p:nvSpPr>
          <p:cNvPr id="6" name="Marcador de número de diapositiva 5">
            <a:extLst>
              <a:ext uri="{FF2B5EF4-FFF2-40B4-BE49-F238E27FC236}">
                <a16:creationId xmlns:a16="http://schemas.microsoft.com/office/drawing/2014/main" id="{89B8C6EA-E32F-43E5-BF83-7B73C8E3CB9E}"/>
              </a:ext>
            </a:extLst>
          </p:cNvPr>
          <p:cNvSpPr>
            <a:spLocks noGrp="1"/>
          </p:cNvSpPr>
          <p:nvPr>
            <p:ph type="sldNum" sz="quarter" idx="12"/>
          </p:nvPr>
        </p:nvSpPr>
        <p:spPr/>
        <p:txBody>
          <a:bodyPr/>
          <a:lstStyle/>
          <a:p>
            <a:fld id="{5FA956E0-C991-4B2E-ACD1-6359C9A88175}" type="slidenum">
              <a:rPr lang="es-PA" smtClean="0"/>
              <a:t>‹Nº›</a:t>
            </a:fld>
            <a:endParaRPr lang="es-PA" dirty="0"/>
          </a:p>
        </p:txBody>
      </p:sp>
    </p:spTree>
    <p:extLst>
      <p:ext uri="{BB962C8B-B14F-4D97-AF65-F5344CB8AC3E}">
        <p14:creationId xmlns:p14="http://schemas.microsoft.com/office/powerpoint/2010/main" val="631928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4F5D92E-EFF1-4192-82A1-90E089D0584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D8C450F8-0DCC-4F1F-8C6B-7455050E6AEE}"/>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F033A3DC-ACE6-4460-9A84-D3A28887F8F1}"/>
              </a:ext>
            </a:extLst>
          </p:cNvPr>
          <p:cNvSpPr>
            <a:spLocks noGrp="1"/>
          </p:cNvSpPr>
          <p:nvPr>
            <p:ph type="dt" sz="half" idx="10"/>
          </p:nvPr>
        </p:nvSpPr>
        <p:spPr/>
        <p:txBody>
          <a:bodyPr/>
          <a:lstStyle/>
          <a:p>
            <a:fld id="{03514F2E-6358-4368-B7CD-9AB550FDE3F5}" type="datetimeFigureOut">
              <a:rPr lang="es-PA" smtClean="0"/>
              <a:t>04/08/2018</a:t>
            </a:fld>
            <a:endParaRPr lang="es-PA" dirty="0"/>
          </a:p>
        </p:txBody>
      </p:sp>
      <p:sp>
        <p:nvSpPr>
          <p:cNvPr id="5" name="Marcador de pie de página 4">
            <a:extLst>
              <a:ext uri="{FF2B5EF4-FFF2-40B4-BE49-F238E27FC236}">
                <a16:creationId xmlns:a16="http://schemas.microsoft.com/office/drawing/2014/main" id="{42D9B3A8-60B0-4CB8-945F-29B58307DA15}"/>
              </a:ext>
            </a:extLst>
          </p:cNvPr>
          <p:cNvSpPr>
            <a:spLocks noGrp="1"/>
          </p:cNvSpPr>
          <p:nvPr>
            <p:ph type="ftr" sz="quarter" idx="11"/>
          </p:nvPr>
        </p:nvSpPr>
        <p:spPr/>
        <p:txBody>
          <a:bodyPr/>
          <a:lstStyle/>
          <a:p>
            <a:endParaRPr lang="es-PA" dirty="0"/>
          </a:p>
        </p:txBody>
      </p:sp>
      <p:sp>
        <p:nvSpPr>
          <p:cNvPr id="6" name="Marcador de número de diapositiva 5">
            <a:extLst>
              <a:ext uri="{FF2B5EF4-FFF2-40B4-BE49-F238E27FC236}">
                <a16:creationId xmlns:a16="http://schemas.microsoft.com/office/drawing/2014/main" id="{6F9A19D9-DF1A-47C2-8EB0-1FB6A1B034F2}"/>
              </a:ext>
            </a:extLst>
          </p:cNvPr>
          <p:cNvSpPr>
            <a:spLocks noGrp="1"/>
          </p:cNvSpPr>
          <p:nvPr>
            <p:ph type="sldNum" sz="quarter" idx="12"/>
          </p:nvPr>
        </p:nvSpPr>
        <p:spPr/>
        <p:txBody>
          <a:bodyPr/>
          <a:lstStyle/>
          <a:p>
            <a:fld id="{5FA956E0-C991-4B2E-ACD1-6359C9A88175}" type="slidenum">
              <a:rPr lang="es-PA" smtClean="0"/>
              <a:t>‹Nº›</a:t>
            </a:fld>
            <a:endParaRPr lang="es-PA" dirty="0"/>
          </a:p>
        </p:txBody>
      </p:sp>
    </p:spTree>
    <p:extLst>
      <p:ext uri="{BB962C8B-B14F-4D97-AF65-F5344CB8AC3E}">
        <p14:creationId xmlns:p14="http://schemas.microsoft.com/office/powerpoint/2010/main" val="232913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9D0BDA-8CF3-4FDC-BAAC-E63D72F8247A}"/>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576BC2F9-641E-4309-8147-2994BBC7CF53}"/>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E7679C59-13D7-48F2-9A14-E150154BE211}"/>
              </a:ext>
            </a:extLst>
          </p:cNvPr>
          <p:cNvSpPr>
            <a:spLocks noGrp="1"/>
          </p:cNvSpPr>
          <p:nvPr>
            <p:ph type="dt" sz="half" idx="10"/>
          </p:nvPr>
        </p:nvSpPr>
        <p:spPr/>
        <p:txBody>
          <a:bodyPr/>
          <a:lstStyle/>
          <a:p>
            <a:fld id="{03514F2E-6358-4368-B7CD-9AB550FDE3F5}" type="datetimeFigureOut">
              <a:rPr lang="es-PA" smtClean="0"/>
              <a:t>04/08/2018</a:t>
            </a:fld>
            <a:endParaRPr lang="es-PA" dirty="0"/>
          </a:p>
        </p:txBody>
      </p:sp>
      <p:sp>
        <p:nvSpPr>
          <p:cNvPr id="5" name="Marcador de pie de página 4">
            <a:extLst>
              <a:ext uri="{FF2B5EF4-FFF2-40B4-BE49-F238E27FC236}">
                <a16:creationId xmlns:a16="http://schemas.microsoft.com/office/drawing/2014/main" id="{95D71BD5-1FD0-43C5-BB26-FBEAD6215B01}"/>
              </a:ext>
            </a:extLst>
          </p:cNvPr>
          <p:cNvSpPr>
            <a:spLocks noGrp="1"/>
          </p:cNvSpPr>
          <p:nvPr>
            <p:ph type="ftr" sz="quarter" idx="11"/>
          </p:nvPr>
        </p:nvSpPr>
        <p:spPr/>
        <p:txBody>
          <a:bodyPr/>
          <a:lstStyle/>
          <a:p>
            <a:endParaRPr lang="es-PA" dirty="0"/>
          </a:p>
        </p:txBody>
      </p:sp>
      <p:sp>
        <p:nvSpPr>
          <p:cNvPr id="6" name="Marcador de número de diapositiva 5">
            <a:extLst>
              <a:ext uri="{FF2B5EF4-FFF2-40B4-BE49-F238E27FC236}">
                <a16:creationId xmlns:a16="http://schemas.microsoft.com/office/drawing/2014/main" id="{A2EB8469-6EFF-4948-8E32-157F7CF3A092}"/>
              </a:ext>
            </a:extLst>
          </p:cNvPr>
          <p:cNvSpPr>
            <a:spLocks noGrp="1"/>
          </p:cNvSpPr>
          <p:nvPr>
            <p:ph type="sldNum" sz="quarter" idx="12"/>
          </p:nvPr>
        </p:nvSpPr>
        <p:spPr/>
        <p:txBody>
          <a:bodyPr/>
          <a:lstStyle/>
          <a:p>
            <a:fld id="{5FA956E0-C991-4B2E-ACD1-6359C9A88175}" type="slidenum">
              <a:rPr lang="es-PA" smtClean="0"/>
              <a:t>‹Nº›</a:t>
            </a:fld>
            <a:endParaRPr lang="es-PA" dirty="0"/>
          </a:p>
        </p:txBody>
      </p:sp>
    </p:spTree>
    <p:extLst>
      <p:ext uri="{BB962C8B-B14F-4D97-AF65-F5344CB8AC3E}">
        <p14:creationId xmlns:p14="http://schemas.microsoft.com/office/powerpoint/2010/main" val="18624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7F17E9-02A3-4B33-9DE0-D1FC7C838AC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BAAEA658-2C5F-4879-891C-87FF0E403B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CF4618A6-9A86-46DB-B9C2-49596D82BD40}"/>
              </a:ext>
            </a:extLst>
          </p:cNvPr>
          <p:cNvSpPr>
            <a:spLocks noGrp="1"/>
          </p:cNvSpPr>
          <p:nvPr>
            <p:ph type="dt" sz="half" idx="10"/>
          </p:nvPr>
        </p:nvSpPr>
        <p:spPr/>
        <p:txBody>
          <a:bodyPr/>
          <a:lstStyle/>
          <a:p>
            <a:fld id="{03514F2E-6358-4368-B7CD-9AB550FDE3F5}" type="datetimeFigureOut">
              <a:rPr lang="es-PA" smtClean="0"/>
              <a:t>04/08/2018</a:t>
            </a:fld>
            <a:endParaRPr lang="es-PA" dirty="0"/>
          </a:p>
        </p:txBody>
      </p:sp>
      <p:sp>
        <p:nvSpPr>
          <p:cNvPr id="5" name="Marcador de pie de página 4">
            <a:extLst>
              <a:ext uri="{FF2B5EF4-FFF2-40B4-BE49-F238E27FC236}">
                <a16:creationId xmlns:a16="http://schemas.microsoft.com/office/drawing/2014/main" id="{8A28AB12-8A0F-4FA0-B825-ABFAD3CA6884}"/>
              </a:ext>
            </a:extLst>
          </p:cNvPr>
          <p:cNvSpPr>
            <a:spLocks noGrp="1"/>
          </p:cNvSpPr>
          <p:nvPr>
            <p:ph type="ftr" sz="quarter" idx="11"/>
          </p:nvPr>
        </p:nvSpPr>
        <p:spPr/>
        <p:txBody>
          <a:bodyPr/>
          <a:lstStyle/>
          <a:p>
            <a:endParaRPr lang="es-PA" dirty="0"/>
          </a:p>
        </p:txBody>
      </p:sp>
      <p:sp>
        <p:nvSpPr>
          <p:cNvPr id="6" name="Marcador de número de diapositiva 5">
            <a:extLst>
              <a:ext uri="{FF2B5EF4-FFF2-40B4-BE49-F238E27FC236}">
                <a16:creationId xmlns:a16="http://schemas.microsoft.com/office/drawing/2014/main" id="{A36B7BDB-B428-49C8-A7C8-A240C75855E5}"/>
              </a:ext>
            </a:extLst>
          </p:cNvPr>
          <p:cNvSpPr>
            <a:spLocks noGrp="1"/>
          </p:cNvSpPr>
          <p:nvPr>
            <p:ph type="sldNum" sz="quarter" idx="12"/>
          </p:nvPr>
        </p:nvSpPr>
        <p:spPr/>
        <p:txBody>
          <a:bodyPr/>
          <a:lstStyle/>
          <a:p>
            <a:fld id="{5FA956E0-C991-4B2E-ACD1-6359C9A88175}" type="slidenum">
              <a:rPr lang="es-PA" smtClean="0"/>
              <a:t>‹Nº›</a:t>
            </a:fld>
            <a:endParaRPr lang="es-PA" dirty="0"/>
          </a:p>
        </p:txBody>
      </p:sp>
    </p:spTree>
    <p:extLst>
      <p:ext uri="{BB962C8B-B14F-4D97-AF65-F5344CB8AC3E}">
        <p14:creationId xmlns:p14="http://schemas.microsoft.com/office/powerpoint/2010/main" val="140592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49B701-5281-4E2C-B404-36E463063055}"/>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30D7BB27-82A0-4A35-964D-DE5C8621FA95}"/>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contenido 3">
            <a:extLst>
              <a:ext uri="{FF2B5EF4-FFF2-40B4-BE49-F238E27FC236}">
                <a16:creationId xmlns:a16="http://schemas.microsoft.com/office/drawing/2014/main" id="{D6F6EBFF-9D32-48DE-938C-C3FD6F36D3B9}"/>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fecha 4">
            <a:extLst>
              <a:ext uri="{FF2B5EF4-FFF2-40B4-BE49-F238E27FC236}">
                <a16:creationId xmlns:a16="http://schemas.microsoft.com/office/drawing/2014/main" id="{F620D0F9-4225-41B5-B7DB-A4D1CE9B75FA}"/>
              </a:ext>
            </a:extLst>
          </p:cNvPr>
          <p:cNvSpPr>
            <a:spLocks noGrp="1"/>
          </p:cNvSpPr>
          <p:nvPr>
            <p:ph type="dt" sz="half" idx="10"/>
          </p:nvPr>
        </p:nvSpPr>
        <p:spPr/>
        <p:txBody>
          <a:bodyPr/>
          <a:lstStyle/>
          <a:p>
            <a:fld id="{03514F2E-6358-4368-B7CD-9AB550FDE3F5}" type="datetimeFigureOut">
              <a:rPr lang="es-PA" smtClean="0"/>
              <a:t>04/08/2018</a:t>
            </a:fld>
            <a:endParaRPr lang="es-PA" dirty="0"/>
          </a:p>
        </p:txBody>
      </p:sp>
      <p:sp>
        <p:nvSpPr>
          <p:cNvPr id="6" name="Marcador de pie de página 5">
            <a:extLst>
              <a:ext uri="{FF2B5EF4-FFF2-40B4-BE49-F238E27FC236}">
                <a16:creationId xmlns:a16="http://schemas.microsoft.com/office/drawing/2014/main" id="{5AD11ECF-C114-4D1D-81F6-4E19129F0E53}"/>
              </a:ext>
            </a:extLst>
          </p:cNvPr>
          <p:cNvSpPr>
            <a:spLocks noGrp="1"/>
          </p:cNvSpPr>
          <p:nvPr>
            <p:ph type="ftr" sz="quarter" idx="11"/>
          </p:nvPr>
        </p:nvSpPr>
        <p:spPr/>
        <p:txBody>
          <a:bodyPr/>
          <a:lstStyle/>
          <a:p>
            <a:endParaRPr lang="es-PA" dirty="0"/>
          </a:p>
        </p:txBody>
      </p:sp>
      <p:sp>
        <p:nvSpPr>
          <p:cNvPr id="7" name="Marcador de número de diapositiva 6">
            <a:extLst>
              <a:ext uri="{FF2B5EF4-FFF2-40B4-BE49-F238E27FC236}">
                <a16:creationId xmlns:a16="http://schemas.microsoft.com/office/drawing/2014/main" id="{BAA03D0B-24A5-42D0-9E87-C452601C8EF8}"/>
              </a:ext>
            </a:extLst>
          </p:cNvPr>
          <p:cNvSpPr>
            <a:spLocks noGrp="1"/>
          </p:cNvSpPr>
          <p:nvPr>
            <p:ph type="sldNum" sz="quarter" idx="12"/>
          </p:nvPr>
        </p:nvSpPr>
        <p:spPr/>
        <p:txBody>
          <a:bodyPr/>
          <a:lstStyle/>
          <a:p>
            <a:fld id="{5FA956E0-C991-4B2E-ACD1-6359C9A88175}" type="slidenum">
              <a:rPr lang="es-PA" smtClean="0"/>
              <a:t>‹Nº›</a:t>
            </a:fld>
            <a:endParaRPr lang="es-PA" dirty="0"/>
          </a:p>
        </p:txBody>
      </p:sp>
    </p:spTree>
    <p:extLst>
      <p:ext uri="{BB962C8B-B14F-4D97-AF65-F5344CB8AC3E}">
        <p14:creationId xmlns:p14="http://schemas.microsoft.com/office/powerpoint/2010/main" val="358853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2F426B-361D-4420-9EB9-96E8D3F77D4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FB7B6469-C9A3-4991-918A-B045E2B1BF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20929E7E-BC66-42A7-AF12-A7043929C686}"/>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texto 4">
            <a:extLst>
              <a:ext uri="{FF2B5EF4-FFF2-40B4-BE49-F238E27FC236}">
                <a16:creationId xmlns:a16="http://schemas.microsoft.com/office/drawing/2014/main" id="{2E2321AB-5AB7-4F4C-A694-3852F28DB4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351F2680-0190-4331-A390-20E5C5D9B40C}"/>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7" name="Marcador de fecha 6">
            <a:extLst>
              <a:ext uri="{FF2B5EF4-FFF2-40B4-BE49-F238E27FC236}">
                <a16:creationId xmlns:a16="http://schemas.microsoft.com/office/drawing/2014/main" id="{ECA7D2D4-58F4-4572-9FC6-72AA94D6FC88}"/>
              </a:ext>
            </a:extLst>
          </p:cNvPr>
          <p:cNvSpPr>
            <a:spLocks noGrp="1"/>
          </p:cNvSpPr>
          <p:nvPr>
            <p:ph type="dt" sz="half" idx="10"/>
          </p:nvPr>
        </p:nvSpPr>
        <p:spPr/>
        <p:txBody>
          <a:bodyPr/>
          <a:lstStyle/>
          <a:p>
            <a:fld id="{03514F2E-6358-4368-B7CD-9AB550FDE3F5}" type="datetimeFigureOut">
              <a:rPr lang="es-PA" smtClean="0"/>
              <a:t>04/08/2018</a:t>
            </a:fld>
            <a:endParaRPr lang="es-PA" dirty="0"/>
          </a:p>
        </p:txBody>
      </p:sp>
      <p:sp>
        <p:nvSpPr>
          <p:cNvPr id="8" name="Marcador de pie de página 7">
            <a:extLst>
              <a:ext uri="{FF2B5EF4-FFF2-40B4-BE49-F238E27FC236}">
                <a16:creationId xmlns:a16="http://schemas.microsoft.com/office/drawing/2014/main" id="{4F2E67C4-00D6-4FB9-B663-179D4F9682BC}"/>
              </a:ext>
            </a:extLst>
          </p:cNvPr>
          <p:cNvSpPr>
            <a:spLocks noGrp="1"/>
          </p:cNvSpPr>
          <p:nvPr>
            <p:ph type="ftr" sz="quarter" idx="11"/>
          </p:nvPr>
        </p:nvSpPr>
        <p:spPr/>
        <p:txBody>
          <a:bodyPr/>
          <a:lstStyle/>
          <a:p>
            <a:endParaRPr lang="es-PA" dirty="0"/>
          </a:p>
        </p:txBody>
      </p:sp>
      <p:sp>
        <p:nvSpPr>
          <p:cNvPr id="9" name="Marcador de número de diapositiva 8">
            <a:extLst>
              <a:ext uri="{FF2B5EF4-FFF2-40B4-BE49-F238E27FC236}">
                <a16:creationId xmlns:a16="http://schemas.microsoft.com/office/drawing/2014/main" id="{9176EEB6-798F-4B1F-9B19-32CF226BC043}"/>
              </a:ext>
            </a:extLst>
          </p:cNvPr>
          <p:cNvSpPr>
            <a:spLocks noGrp="1"/>
          </p:cNvSpPr>
          <p:nvPr>
            <p:ph type="sldNum" sz="quarter" idx="12"/>
          </p:nvPr>
        </p:nvSpPr>
        <p:spPr/>
        <p:txBody>
          <a:bodyPr/>
          <a:lstStyle/>
          <a:p>
            <a:fld id="{5FA956E0-C991-4B2E-ACD1-6359C9A88175}" type="slidenum">
              <a:rPr lang="es-PA" smtClean="0"/>
              <a:t>‹Nº›</a:t>
            </a:fld>
            <a:endParaRPr lang="es-PA" dirty="0"/>
          </a:p>
        </p:txBody>
      </p:sp>
    </p:spTree>
    <p:extLst>
      <p:ext uri="{BB962C8B-B14F-4D97-AF65-F5344CB8AC3E}">
        <p14:creationId xmlns:p14="http://schemas.microsoft.com/office/powerpoint/2010/main" val="2939427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FDC2F4-320C-4E61-AD13-5E8A2F482E19}"/>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fecha 2">
            <a:extLst>
              <a:ext uri="{FF2B5EF4-FFF2-40B4-BE49-F238E27FC236}">
                <a16:creationId xmlns:a16="http://schemas.microsoft.com/office/drawing/2014/main" id="{E7EB5F46-967C-49D1-B576-8D8002CBEC5E}"/>
              </a:ext>
            </a:extLst>
          </p:cNvPr>
          <p:cNvSpPr>
            <a:spLocks noGrp="1"/>
          </p:cNvSpPr>
          <p:nvPr>
            <p:ph type="dt" sz="half" idx="10"/>
          </p:nvPr>
        </p:nvSpPr>
        <p:spPr/>
        <p:txBody>
          <a:bodyPr/>
          <a:lstStyle/>
          <a:p>
            <a:fld id="{03514F2E-6358-4368-B7CD-9AB550FDE3F5}" type="datetimeFigureOut">
              <a:rPr lang="es-PA" smtClean="0"/>
              <a:t>04/08/2018</a:t>
            </a:fld>
            <a:endParaRPr lang="es-PA" dirty="0"/>
          </a:p>
        </p:txBody>
      </p:sp>
      <p:sp>
        <p:nvSpPr>
          <p:cNvPr id="4" name="Marcador de pie de página 3">
            <a:extLst>
              <a:ext uri="{FF2B5EF4-FFF2-40B4-BE49-F238E27FC236}">
                <a16:creationId xmlns:a16="http://schemas.microsoft.com/office/drawing/2014/main" id="{301728DA-3596-4088-99DE-D82F94B93047}"/>
              </a:ext>
            </a:extLst>
          </p:cNvPr>
          <p:cNvSpPr>
            <a:spLocks noGrp="1"/>
          </p:cNvSpPr>
          <p:nvPr>
            <p:ph type="ftr" sz="quarter" idx="11"/>
          </p:nvPr>
        </p:nvSpPr>
        <p:spPr/>
        <p:txBody>
          <a:bodyPr/>
          <a:lstStyle/>
          <a:p>
            <a:endParaRPr lang="es-PA" dirty="0"/>
          </a:p>
        </p:txBody>
      </p:sp>
      <p:sp>
        <p:nvSpPr>
          <p:cNvPr id="5" name="Marcador de número de diapositiva 4">
            <a:extLst>
              <a:ext uri="{FF2B5EF4-FFF2-40B4-BE49-F238E27FC236}">
                <a16:creationId xmlns:a16="http://schemas.microsoft.com/office/drawing/2014/main" id="{934EF79E-B38D-4418-96C2-82B99D2DE982}"/>
              </a:ext>
            </a:extLst>
          </p:cNvPr>
          <p:cNvSpPr>
            <a:spLocks noGrp="1"/>
          </p:cNvSpPr>
          <p:nvPr>
            <p:ph type="sldNum" sz="quarter" idx="12"/>
          </p:nvPr>
        </p:nvSpPr>
        <p:spPr/>
        <p:txBody>
          <a:bodyPr/>
          <a:lstStyle/>
          <a:p>
            <a:fld id="{5FA956E0-C991-4B2E-ACD1-6359C9A88175}" type="slidenum">
              <a:rPr lang="es-PA" smtClean="0"/>
              <a:t>‹Nº›</a:t>
            </a:fld>
            <a:endParaRPr lang="es-PA" dirty="0"/>
          </a:p>
        </p:txBody>
      </p:sp>
    </p:spTree>
    <p:extLst>
      <p:ext uri="{BB962C8B-B14F-4D97-AF65-F5344CB8AC3E}">
        <p14:creationId xmlns:p14="http://schemas.microsoft.com/office/powerpoint/2010/main" val="1403265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40E1752-E827-4802-BFC8-70D230D1971E}"/>
              </a:ext>
            </a:extLst>
          </p:cNvPr>
          <p:cNvSpPr>
            <a:spLocks noGrp="1"/>
          </p:cNvSpPr>
          <p:nvPr>
            <p:ph type="dt" sz="half" idx="10"/>
          </p:nvPr>
        </p:nvSpPr>
        <p:spPr/>
        <p:txBody>
          <a:bodyPr/>
          <a:lstStyle/>
          <a:p>
            <a:fld id="{03514F2E-6358-4368-B7CD-9AB550FDE3F5}" type="datetimeFigureOut">
              <a:rPr lang="es-PA" smtClean="0"/>
              <a:t>04/08/2018</a:t>
            </a:fld>
            <a:endParaRPr lang="es-PA" dirty="0"/>
          </a:p>
        </p:txBody>
      </p:sp>
      <p:sp>
        <p:nvSpPr>
          <p:cNvPr id="3" name="Marcador de pie de página 2">
            <a:extLst>
              <a:ext uri="{FF2B5EF4-FFF2-40B4-BE49-F238E27FC236}">
                <a16:creationId xmlns:a16="http://schemas.microsoft.com/office/drawing/2014/main" id="{6F9C2C57-5BC4-433C-9B5C-08950C3AB42A}"/>
              </a:ext>
            </a:extLst>
          </p:cNvPr>
          <p:cNvSpPr>
            <a:spLocks noGrp="1"/>
          </p:cNvSpPr>
          <p:nvPr>
            <p:ph type="ftr" sz="quarter" idx="11"/>
          </p:nvPr>
        </p:nvSpPr>
        <p:spPr/>
        <p:txBody>
          <a:bodyPr/>
          <a:lstStyle/>
          <a:p>
            <a:endParaRPr lang="es-PA" dirty="0"/>
          </a:p>
        </p:txBody>
      </p:sp>
      <p:sp>
        <p:nvSpPr>
          <p:cNvPr id="4" name="Marcador de número de diapositiva 3">
            <a:extLst>
              <a:ext uri="{FF2B5EF4-FFF2-40B4-BE49-F238E27FC236}">
                <a16:creationId xmlns:a16="http://schemas.microsoft.com/office/drawing/2014/main" id="{9410A669-197F-4D2C-A812-EE8EFE6D9948}"/>
              </a:ext>
            </a:extLst>
          </p:cNvPr>
          <p:cNvSpPr>
            <a:spLocks noGrp="1"/>
          </p:cNvSpPr>
          <p:nvPr>
            <p:ph type="sldNum" sz="quarter" idx="12"/>
          </p:nvPr>
        </p:nvSpPr>
        <p:spPr/>
        <p:txBody>
          <a:bodyPr/>
          <a:lstStyle/>
          <a:p>
            <a:fld id="{5FA956E0-C991-4B2E-ACD1-6359C9A88175}" type="slidenum">
              <a:rPr lang="es-PA" smtClean="0"/>
              <a:t>‹Nº›</a:t>
            </a:fld>
            <a:endParaRPr lang="es-PA" dirty="0"/>
          </a:p>
        </p:txBody>
      </p:sp>
    </p:spTree>
    <p:extLst>
      <p:ext uri="{BB962C8B-B14F-4D97-AF65-F5344CB8AC3E}">
        <p14:creationId xmlns:p14="http://schemas.microsoft.com/office/powerpoint/2010/main" val="197817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048D35-FEC5-409D-AA16-8CF22EC0DD4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52260932-B456-428C-8129-42ADAEDCB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texto 3">
            <a:extLst>
              <a:ext uri="{FF2B5EF4-FFF2-40B4-BE49-F238E27FC236}">
                <a16:creationId xmlns:a16="http://schemas.microsoft.com/office/drawing/2014/main" id="{26CB7033-7D0F-4306-A049-62D4FDD1D7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62B0A6F3-0622-4112-B899-A69BE72F06D7}"/>
              </a:ext>
            </a:extLst>
          </p:cNvPr>
          <p:cNvSpPr>
            <a:spLocks noGrp="1"/>
          </p:cNvSpPr>
          <p:nvPr>
            <p:ph type="dt" sz="half" idx="10"/>
          </p:nvPr>
        </p:nvSpPr>
        <p:spPr/>
        <p:txBody>
          <a:bodyPr/>
          <a:lstStyle/>
          <a:p>
            <a:fld id="{03514F2E-6358-4368-B7CD-9AB550FDE3F5}" type="datetimeFigureOut">
              <a:rPr lang="es-PA" smtClean="0"/>
              <a:t>04/08/2018</a:t>
            </a:fld>
            <a:endParaRPr lang="es-PA" dirty="0"/>
          </a:p>
        </p:txBody>
      </p:sp>
      <p:sp>
        <p:nvSpPr>
          <p:cNvPr id="6" name="Marcador de pie de página 5">
            <a:extLst>
              <a:ext uri="{FF2B5EF4-FFF2-40B4-BE49-F238E27FC236}">
                <a16:creationId xmlns:a16="http://schemas.microsoft.com/office/drawing/2014/main" id="{C81DA45A-F8AA-4B48-9D5C-E8A016FD34D2}"/>
              </a:ext>
            </a:extLst>
          </p:cNvPr>
          <p:cNvSpPr>
            <a:spLocks noGrp="1"/>
          </p:cNvSpPr>
          <p:nvPr>
            <p:ph type="ftr" sz="quarter" idx="11"/>
          </p:nvPr>
        </p:nvSpPr>
        <p:spPr/>
        <p:txBody>
          <a:bodyPr/>
          <a:lstStyle/>
          <a:p>
            <a:endParaRPr lang="es-PA" dirty="0"/>
          </a:p>
        </p:txBody>
      </p:sp>
      <p:sp>
        <p:nvSpPr>
          <p:cNvPr id="7" name="Marcador de número de diapositiva 6">
            <a:extLst>
              <a:ext uri="{FF2B5EF4-FFF2-40B4-BE49-F238E27FC236}">
                <a16:creationId xmlns:a16="http://schemas.microsoft.com/office/drawing/2014/main" id="{D4679098-22A9-4566-9A0D-2D3FFF59D15D}"/>
              </a:ext>
            </a:extLst>
          </p:cNvPr>
          <p:cNvSpPr>
            <a:spLocks noGrp="1"/>
          </p:cNvSpPr>
          <p:nvPr>
            <p:ph type="sldNum" sz="quarter" idx="12"/>
          </p:nvPr>
        </p:nvSpPr>
        <p:spPr/>
        <p:txBody>
          <a:bodyPr/>
          <a:lstStyle/>
          <a:p>
            <a:fld id="{5FA956E0-C991-4B2E-ACD1-6359C9A88175}" type="slidenum">
              <a:rPr lang="es-PA" smtClean="0"/>
              <a:t>‹Nº›</a:t>
            </a:fld>
            <a:endParaRPr lang="es-PA" dirty="0"/>
          </a:p>
        </p:txBody>
      </p:sp>
    </p:spTree>
    <p:extLst>
      <p:ext uri="{BB962C8B-B14F-4D97-AF65-F5344CB8AC3E}">
        <p14:creationId xmlns:p14="http://schemas.microsoft.com/office/powerpoint/2010/main" val="1772465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451B2A-DBE7-4060-8CB9-AF958FB7D33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posición de imagen 2">
            <a:extLst>
              <a:ext uri="{FF2B5EF4-FFF2-40B4-BE49-F238E27FC236}">
                <a16:creationId xmlns:a16="http://schemas.microsoft.com/office/drawing/2014/main" id="{62A32EB9-529C-497C-9C3F-8F0787C3CC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dirty="0"/>
          </a:p>
        </p:txBody>
      </p:sp>
      <p:sp>
        <p:nvSpPr>
          <p:cNvPr id="4" name="Marcador de texto 3">
            <a:extLst>
              <a:ext uri="{FF2B5EF4-FFF2-40B4-BE49-F238E27FC236}">
                <a16:creationId xmlns:a16="http://schemas.microsoft.com/office/drawing/2014/main" id="{7D6AD7F1-0964-441B-9C0C-8A04B6BDF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523F7076-CB80-4D33-9C58-C6369C80B22A}"/>
              </a:ext>
            </a:extLst>
          </p:cNvPr>
          <p:cNvSpPr>
            <a:spLocks noGrp="1"/>
          </p:cNvSpPr>
          <p:nvPr>
            <p:ph type="dt" sz="half" idx="10"/>
          </p:nvPr>
        </p:nvSpPr>
        <p:spPr/>
        <p:txBody>
          <a:bodyPr/>
          <a:lstStyle/>
          <a:p>
            <a:fld id="{03514F2E-6358-4368-B7CD-9AB550FDE3F5}" type="datetimeFigureOut">
              <a:rPr lang="es-PA" smtClean="0"/>
              <a:t>04/08/2018</a:t>
            </a:fld>
            <a:endParaRPr lang="es-PA" dirty="0"/>
          </a:p>
        </p:txBody>
      </p:sp>
      <p:sp>
        <p:nvSpPr>
          <p:cNvPr id="6" name="Marcador de pie de página 5">
            <a:extLst>
              <a:ext uri="{FF2B5EF4-FFF2-40B4-BE49-F238E27FC236}">
                <a16:creationId xmlns:a16="http://schemas.microsoft.com/office/drawing/2014/main" id="{81767822-8DEA-4F99-AFAF-A5A71D1569D8}"/>
              </a:ext>
            </a:extLst>
          </p:cNvPr>
          <p:cNvSpPr>
            <a:spLocks noGrp="1"/>
          </p:cNvSpPr>
          <p:nvPr>
            <p:ph type="ftr" sz="quarter" idx="11"/>
          </p:nvPr>
        </p:nvSpPr>
        <p:spPr/>
        <p:txBody>
          <a:bodyPr/>
          <a:lstStyle/>
          <a:p>
            <a:endParaRPr lang="es-PA" dirty="0"/>
          </a:p>
        </p:txBody>
      </p:sp>
      <p:sp>
        <p:nvSpPr>
          <p:cNvPr id="7" name="Marcador de número de diapositiva 6">
            <a:extLst>
              <a:ext uri="{FF2B5EF4-FFF2-40B4-BE49-F238E27FC236}">
                <a16:creationId xmlns:a16="http://schemas.microsoft.com/office/drawing/2014/main" id="{84179D05-A100-41FC-85D6-23EB31A5AC01}"/>
              </a:ext>
            </a:extLst>
          </p:cNvPr>
          <p:cNvSpPr>
            <a:spLocks noGrp="1"/>
          </p:cNvSpPr>
          <p:nvPr>
            <p:ph type="sldNum" sz="quarter" idx="12"/>
          </p:nvPr>
        </p:nvSpPr>
        <p:spPr/>
        <p:txBody>
          <a:bodyPr/>
          <a:lstStyle/>
          <a:p>
            <a:fld id="{5FA956E0-C991-4B2E-ACD1-6359C9A88175}" type="slidenum">
              <a:rPr lang="es-PA" smtClean="0"/>
              <a:t>‹Nº›</a:t>
            </a:fld>
            <a:endParaRPr lang="es-PA" dirty="0"/>
          </a:p>
        </p:txBody>
      </p:sp>
    </p:spTree>
    <p:extLst>
      <p:ext uri="{BB962C8B-B14F-4D97-AF65-F5344CB8AC3E}">
        <p14:creationId xmlns:p14="http://schemas.microsoft.com/office/powerpoint/2010/main" val="2158454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23FECB5-0D64-4926-93FC-4B057A678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C05A03B6-608F-4EB1-85F6-C4DCC26724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B62578B0-2EE5-4F9D-B70C-5AF35C8C1E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14F2E-6358-4368-B7CD-9AB550FDE3F5}" type="datetimeFigureOut">
              <a:rPr lang="es-PA" smtClean="0"/>
              <a:t>04/08/2018</a:t>
            </a:fld>
            <a:endParaRPr lang="es-PA" dirty="0"/>
          </a:p>
        </p:txBody>
      </p:sp>
      <p:sp>
        <p:nvSpPr>
          <p:cNvPr id="5" name="Marcador de pie de página 4">
            <a:extLst>
              <a:ext uri="{FF2B5EF4-FFF2-40B4-BE49-F238E27FC236}">
                <a16:creationId xmlns:a16="http://schemas.microsoft.com/office/drawing/2014/main" id="{13EBFF28-D91A-4779-AC42-AC84F1C09E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A" dirty="0"/>
          </a:p>
        </p:txBody>
      </p:sp>
      <p:sp>
        <p:nvSpPr>
          <p:cNvPr id="6" name="Marcador de número de diapositiva 5">
            <a:extLst>
              <a:ext uri="{FF2B5EF4-FFF2-40B4-BE49-F238E27FC236}">
                <a16:creationId xmlns:a16="http://schemas.microsoft.com/office/drawing/2014/main" id="{8E0683DC-CCB2-4098-8871-8830DF7242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956E0-C991-4B2E-ACD1-6359C9A88175}" type="slidenum">
              <a:rPr lang="es-PA" smtClean="0"/>
              <a:t>‹Nº›</a:t>
            </a:fld>
            <a:endParaRPr lang="es-PA" dirty="0"/>
          </a:p>
        </p:txBody>
      </p:sp>
    </p:spTree>
    <p:extLst>
      <p:ext uri="{BB962C8B-B14F-4D97-AF65-F5344CB8AC3E}">
        <p14:creationId xmlns:p14="http://schemas.microsoft.com/office/powerpoint/2010/main" val="1973249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Freeform: Shape 18">
            <a:extLst>
              <a:ext uri="{FF2B5EF4-FFF2-40B4-BE49-F238E27FC236}">
                <a16:creationId xmlns:a16="http://schemas.microsoft.com/office/drawing/2014/main" id="{1DB7C82F-AB7E-4F0C-B829-FA1B9C4151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0">
            <a:extLst>
              <a:ext uri="{FF2B5EF4-FFF2-40B4-BE49-F238E27FC236}">
                <a16:creationId xmlns:a16="http://schemas.microsoft.com/office/drawing/2014/main" id="{70B66945-4967-4040-926D-DCA44313CD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descr="Imagen que contiene sentado, interior&#10;&#10;Descripción generada con confianza alta">
            <a:extLst>
              <a:ext uri="{FF2B5EF4-FFF2-40B4-BE49-F238E27FC236}">
                <a16:creationId xmlns:a16="http://schemas.microsoft.com/office/drawing/2014/main" id="{AF5B1C34-28F4-46D7-B3D8-00DDE4B6A4E7}"/>
              </a:ext>
            </a:extLst>
          </p:cNvPr>
          <p:cNvPicPr>
            <a:picLocks noChangeAspect="1"/>
          </p:cNvPicPr>
          <p:nvPr/>
        </p:nvPicPr>
        <p:blipFill rotWithShape="1">
          <a:blip r:embed="rId2">
            <a:extLst>
              <a:ext uri="{28A0092B-C50C-407E-A947-70E740481C1C}">
                <a14:useLocalDpi xmlns:a14="http://schemas.microsoft.com/office/drawing/2010/main" val="0"/>
              </a:ext>
            </a:extLst>
          </a:blip>
          <a:srcRect l="5481" r="8030" b="1"/>
          <a:stretch/>
        </p:blipFill>
        <p:spPr>
          <a:xfrm>
            <a:off x="542111" y="489204"/>
            <a:ext cx="3802384" cy="4511421"/>
          </a:xfrm>
          <a:prstGeom prst="rect">
            <a:avLst/>
          </a:prstGeom>
        </p:spPr>
      </p:pic>
      <p:sp>
        <p:nvSpPr>
          <p:cNvPr id="2" name="Título 1">
            <a:extLst>
              <a:ext uri="{FF2B5EF4-FFF2-40B4-BE49-F238E27FC236}">
                <a16:creationId xmlns:a16="http://schemas.microsoft.com/office/drawing/2014/main" id="{F66F577B-481F-4C63-B110-F75679A0C086}"/>
              </a:ext>
            </a:extLst>
          </p:cNvPr>
          <p:cNvSpPr>
            <a:spLocks noGrp="1"/>
          </p:cNvSpPr>
          <p:nvPr>
            <p:ph type="ctrTitle"/>
          </p:nvPr>
        </p:nvSpPr>
        <p:spPr>
          <a:xfrm>
            <a:off x="6746628" y="1783959"/>
            <a:ext cx="4645250" cy="2889114"/>
          </a:xfrm>
        </p:spPr>
        <p:txBody>
          <a:bodyPr anchor="b">
            <a:normAutofit/>
          </a:bodyPr>
          <a:lstStyle/>
          <a:p>
            <a:r>
              <a:rPr lang="es-ES" sz="4700" dirty="0"/>
              <a:t>Introducción</a:t>
            </a:r>
            <a:br>
              <a:rPr lang="es-ES" sz="4700" dirty="0"/>
            </a:br>
            <a:r>
              <a:rPr lang="es-ES" sz="4700" dirty="0"/>
              <a:t> al </a:t>
            </a:r>
            <a:br>
              <a:rPr lang="es-ES" sz="4700" dirty="0"/>
            </a:br>
            <a:r>
              <a:rPr lang="es-ES" sz="4700" dirty="0"/>
              <a:t>Negocio Electrónico</a:t>
            </a:r>
            <a:endParaRPr lang="es-PA" sz="4700" dirty="0"/>
          </a:p>
        </p:txBody>
      </p:sp>
      <p:sp>
        <p:nvSpPr>
          <p:cNvPr id="3" name="Subtítulo 2">
            <a:extLst>
              <a:ext uri="{FF2B5EF4-FFF2-40B4-BE49-F238E27FC236}">
                <a16:creationId xmlns:a16="http://schemas.microsoft.com/office/drawing/2014/main" id="{D0C9D602-9472-47F5-A795-A34809CB37FA}"/>
              </a:ext>
            </a:extLst>
          </p:cNvPr>
          <p:cNvSpPr>
            <a:spLocks noGrp="1"/>
          </p:cNvSpPr>
          <p:nvPr>
            <p:ph type="subTitle" idx="1"/>
          </p:nvPr>
        </p:nvSpPr>
        <p:spPr>
          <a:xfrm>
            <a:off x="6746627" y="4750893"/>
            <a:ext cx="4645250" cy="1147863"/>
          </a:xfrm>
        </p:spPr>
        <p:txBody>
          <a:bodyPr anchor="t">
            <a:normAutofit/>
          </a:bodyPr>
          <a:lstStyle/>
          <a:p>
            <a:r>
              <a:rPr lang="es-ES" sz="2000" dirty="0"/>
              <a:t>Jorge Palacio </a:t>
            </a:r>
          </a:p>
          <a:p>
            <a:r>
              <a:rPr lang="es-ES" sz="2000" dirty="0"/>
              <a:t>Eliecer Rodríguez</a:t>
            </a:r>
          </a:p>
          <a:p>
            <a:pPr algn="l"/>
            <a:endParaRPr lang="es-PA" sz="2000" dirty="0"/>
          </a:p>
        </p:txBody>
      </p:sp>
    </p:spTree>
    <p:extLst>
      <p:ext uri="{BB962C8B-B14F-4D97-AF65-F5344CB8AC3E}">
        <p14:creationId xmlns:p14="http://schemas.microsoft.com/office/powerpoint/2010/main" val="313864416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Arrow Connector 10">
            <a:extLst>
              <a:ext uri="{FF2B5EF4-FFF2-40B4-BE49-F238E27FC236}">
                <a16:creationId xmlns:a16="http://schemas.microsoft.com/office/drawing/2014/main" id="{E4A809D5-3600-46D4-A466-67F2349A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6EE469A4-15BB-4774-9D32-0D7425694D88}"/>
              </a:ext>
            </a:extLst>
          </p:cNvPr>
          <p:cNvPicPr>
            <a:picLocks noChangeAspect="1"/>
          </p:cNvPicPr>
          <p:nvPr/>
        </p:nvPicPr>
        <p:blipFill rotWithShape="1">
          <a:blip r:embed="rId2">
            <a:extLst>
              <a:ext uri="{28A0092B-C50C-407E-A947-70E740481C1C}">
                <a14:useLocalDpi xmlns:a14="http://schemas.microsoft.com/office/drawing/2010/main" val="0"/>
              </a:ext>
            </a:extLst>
          </a:blip>
          <a:srcRect l="6526" r="1419"/>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2" name="Título 1">
            <a:extLst>
              <a:ext uri="{FF2B5EF4-FFF2-40B4-BE49-F238E27FC236}">
                <a16:creationId xmlns:a16="http://schemas.microsoft.com/office/drawing/2014/main" id="{D1661082-4B62-4CE1-BDE7-2F147DF5A744}"/>
              </a:ext>
            </a:extLst>
          </p:cNvPr>
          <p:cNvSpPr>
            <a:spLocks noGrp="1"/>
          </p:cNvSpPr>
          <p:nvPr>
            <p:ph type="title"/>
          </p:nvPr>
        </p:nvSpPr>
        <p:spPr>
          <a:xfrm>
            <a:off x="655320" y="365125"/>
            <a:ext cx="5120114" cy="1692794"/>
          </a:xfrm>
        </p:spPr>
        <p:txBody>
          <a:bodyPr>
            <a:normAutofit/>
          </a:bodyPr>
          <a:lstStyle/>
          <a:p>
            <a:pPr algn="ctr"/>
            <a:r>
              <a:rPr lang="es-PA" sz="4100" b="1" dirty="0"/>
              <a:t>Motivos para iniciar un negocio electrónico</a:t>
            </a:r>
          </a:p>
        </p:txBody>
      </p:sp>
      <p:sp>
        <p:nvSpPr>
          <p:cNvPr id="3" name="Marcador de contenido 2">
            <a:extLst>
              <a:ext uri="{FF2B5EF4-FFF2-40B4-BE49-F238E27FC236}">
                <a16:creationId xmlns:a16="http://schemas.microsoft.com/office/drawing/2014/main" id="{BC1D7183-7FAE-42A9-9F6F-568A858B600B}"/>
              </a:ext>
            </a:extLst>
          </p:cNvPr>
          <p:cNvSpPr>
            <a:spLocks noGrp="1"/>
          </p:cNvSpPr>
          <p:nvPr>
            <p:ph idx="1"/>
          </p:nvPr>
        </p:nvSpPr>
        <p:spPr>
          <a:xfrm>
            <a:off x="655321" y="2575034"/>
            <a:ext cx="5120113" cy="3462228"/>
          </a:xfrm>
        </p:spPr>
        <p:txBody>
          <a:bodyPr>
            <a:normAutofit/>
          </a:bodyPr>
          <a:lstStyle/>
          <a:p>
            <a:pPr marL="0" indent="0" algn="just">
              <a:buNone/>
            </a:pPr>
            <a:r>
              <a:rPr lang="es-PA" sz="2400" b="1" dirty="0"/>
              <a:t>Ampliación del Mercado</a:t>
            </a:r>
            <a:r>
              <a:rPr lang="es-PA" sz="2400" dirty="0"/>
              <a:t> (Obtener experiencia con un nuevo segmento público):</a:t>
            </a:r>
          </a:p>
          <a:p>
            <a:pPr marL="0" indent="0" algn="just">
              <a:buNone/>
            </a:pPr>
            <a:r>
              <a:rPr lang="es-PA" sz="2400" dirty="0"/>
              <a:t>Una de las ventajas principales del Internet es su disponibilidad global. Con una empresa pequeña es muy simple ampliar el mercado de modo de incorporar otras zonas geográficas y nuevos segmentos de público. </a:t>
            </a:r>
          </a:p>
        </p:txBody>
      </p:sp>
    </p:spTree>
    <p:extLst>
      <p:ext uri="{BB962C8B-B14F-4D97-AF65-F5344CB8AC3E}">
        <p14:creationId xmlns:p14="http://schemas.microsoft.com/office/powerpoint/2010/main" val="2978831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Arrow Connector 10">
            <a:extLst>
              <a:ext uri="{FF2B5EF4-FFF2-40B4-BE49-F238E27FC236}">
                <a16:creationId xmlns:a16="http://schemas.microsoft.com/office/drawing/2014/main" id="{E4A809D5-3600-46D4-A466-67F2349A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6EE469A4-15BB-4774-9D32-0D7425694D88}"/>
              </a:ext>
            </a:extLst>
          </p:cNvPr>
          <p:cNvPicPr>
            <a:picLocks noChangeAspect="1"/>
          </p:cNvPicPr>
          <p:nvPr/>
        </p:nvPicPr>
        <p:blipFill rotWithShape="1">
          <a:blip r:embed="rId2">
            <a:extLst>
              <a:ext uri="{28A0092B-C50C-407E-A947-70E740481C1C}">
                <a14:useLocalDpi xmlns:a14="http://schemas.microsoft.com/office/drawing/2010/main" val="0"/>
              </a:ext>
            </a:extLst>
          </a:blip>
          <a:srcRect l="6526" r="1419"/>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2" name="Título 1">
            <a:extLst>
              <a:ext uri="{FF2B5EF4-FFF2-40B4-BE49-F238E27FC236}">
                <a16:creationId xmlns:a16="http://schemas.microsoft.com/office/drawing/2014/main" id="{D1661082-4B62-4CE1-BDE7-2F147DF5A744}"/>
              </a:ext>
            </a:extLst>
          </p:cNvPr>
          <p:cNvSpPr>
            <a:spLocks noGrp="1"/>
          </p:cNvSpPr>
          <p:nvPr>
            <p:ph type="title"/>
          </p:nvPr>
        </p:nvSpPr>
        <p:spPr>
          <a:xfrm>
            <a:off x="655320" y="365125"/>
            <a:ext cx="5120114" cy="1692794"/>
          </a:xfrm>
        </p:spPr>
        <p:txBody>
          <a:bodyPr>
            <a:normAutofit/>
          </a:bodyPr>
          <a:lstStyle/>
          <a:p>
            <a:pPr algn="ctr"/>
            <a:r>
              <a:rPr lang="es-PA" sz="4100" b="1" dirty="0"/>
              <a:t>Motivos para iniciar un negocio electrónico</a:t>
            </a:r>
          </a:p>
        </p:txBody>
      </p:sp>
      <p:sp>
        <p:nvSpPr>
          <p:cNvPr id="3" name="Marcador de contenido 2">
            <a:extLst>
              <a:ext uri="{FF2B5EF4-FFF2-40B4-BE49-F238E27FC236}">
                <a16:creationId xmlns:a16="http://schemas.microsoft.com/office/drawing/2014/main" id="{BC1D7183-7FAE-42A9-9F6F-568A858B600B}"/>
              </a:ext>
            </a:extLst>
          </p:cNvPr>
          <p:cNvSpPr>
            <a:spLocks noGrp="1"/>
          </p:cNvSpPr>
          <p:nvPr>
            <p:ph idx="1"/>
          </p:nvPr>
        </p:nvSpPr>
        <p:spPr>
          <a:xfrm>
            <a:off x="655321" y="2575034"/>
            <a:ext cx="5120113" cy="3462228"/>
          </a:xfrm>
        </p:spPr>
        <p:txBody>
          <a:bodyPr>
            <a:normAutofit/>
          </a:bodyPr>
          <a:lstStyle/>
          <a:p>
            <a:pPr marL="0" lvl="0" indent="0" algn="just">
              <a:buNone/>
            </a:pPr>
            <a:r>
              <a:rPr lang="es-PA" sz="2400" b="1" dirty="0"/>
              <a:t>Visibilidad</a:t>
            </a:r>
            <a:r>
              <a:rPr lang="es-PA" sz="2400" dirty="0"/>
              <a:t> (Generar más visibilidad en el mercado target y lograr más reconocimiento) :</a:t>
            </a:r>
          </a:p>
          <a:p>
            <a:pPr marL="0" lvl="0" indent="0" algn="just">
              <a:buNone/>
            </a:pPr>
            <a:r>
              <a:rPr lang="es-PA" sz="2400" dirty="0"/>
              <a:t>Otro objetivo importante sobre todo para las pequeñas y medianas empresas es adquirir más visibilidad. En Internet puede presentarse a  muy bajo costo. </a:t>
            </a:r>
          </a:p>
        </p:txBody>
      </p:sp>
    </p:spTree>
    <p:extLst>
      <p:ext uri="{BB962C8B-B14F-4D97-AF65-F5344CB8AC3E}">
        <p14:creationId xmlns:p14="http://schemas.microsoft.com/office/powerpoint/2010/main" val="2289458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Arrow Connector 10">
            <a:extLst>
              <a:ext uri="{FF2B5EF4-FFF2-40B4-BE49-F238E27FC236}">
                <a16:creationId xmlns:a16="http://schemas.microsoft.com/office/drawing/2014/main" id="{E4A809D5-3600-46D4-A466-67F2349A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6EE469A4-15BB-4774-9D32-0D7425694D88}"/>
              </a:ext>
            </a:extLst>
          </p:cNvPr>
          <p:cNvPicPr>
            <a:picLocks noChangeAspect="1"/>
          </p:cNvPicPr>
          <p:nvPr/>
        </p:nvPicPr>
        <p:blipFill rotWithShape="1">
          <a:blip r:embed="rId2">
            <a:extLst>
              <a:ext uri="{28A0092B-C50C-407E-A947-70E740481C1C}">
                <a14:useLocalDpi xmlns:a14="http://schemas.microsoft.com/office/drawing/2010/main" val="0"/>
              </a:ext>
            </a:extLst>
          </a:blip>
          <a:srcRect l="6526" r="1419"/>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2" name="Título 1">
            <a:extLst>
              <a:ext uri="{FF2B5EF4-FFF2-40B4-BE49-F238E27FC236}">
                <a16:creationId xmlns:a16="http://schemas.microsoft.com/office/drawing/2014/main" id="{D1661082-4B62-4CE1-BDE7-2F147DF5A744}"/>
              </a:ext>
            </a:extLst>
          </p:cNvPr>
          <p:cNvSpPr>
            <a:spLocks noGrp="1"/>
          </p:cNvSpPr>
          <p:nvPr>
            <p:ph type="title"/>
          </p:nvPr>
        </p:nvSpPr>
        <p:spPr>
          <a:xfrm>
            <a:off x="655320" y="365125"/>
            <a:ext cx="5120114" cy="1692794"/>
          </a:xfrm>
        </p:spPr>
        <p:txBody>
          <a:bodyPr>
            <a:normAutofit/>
          </a:bodyPr>
          <a:lstStyle/>
          <a:p>
            <a:pPr algn="ctr"/>
            <a:r>
              <a:rPr lang="es-PA" sz="4100" b="1" dirty="0"/>
              <a:t>Motivos para iniciar un negocio electrónico</a:t>
            </a:r>
          </a:p>
        </p:txBody>
      </p:sp>
      <p:sp>
        <p:nvSpPr>
          <p:cNvPr id="3" name="Marcador de contenido 2">
            <a:extLst>
              <a:ext uri="{FF2B5EF4-FFF2-40B4-BE49-F238E27FC236}">
                <a16:creationId xmlns:a16="http://schemas.microsoft.com/office/drawing/2014/main" id="{BC1D7183-7FAE-42A9-9F6F-568A858B600B}"/>
              </a:ext>
            </a:extLst>
          </p:cNvPr>
          <p:cNvSpPr>
            <a:spLocks noGrp="1"/>
          </p:cNvSpPr>
          <p:nvPr>
            <p:ph idx="1"/>
          </p:nvPr>
        </p:nvSpPr>
        <p:spPr>
          <a:xfrm>
            <a:off x="655321" y="2575034"/>
            <a:ext cx="5120113" cy="3462228"/>
          </a:xfrm>
        </p:spPr>
        <p:txBody>
          <a:bodyPr>
            <a:normAutofit/>
          </a:bodyPr>
          <a:lstStyle/>
          <a:p>
            <a:pPr marL="0" lvl="0" indent="0" algn="just">
              <a:buNone/>
            </a:pPr>
            <a:r>
              <a:rPr lang="es-PA" sz="2400" b="1" dirty="0"/>
              <a:t>Relaciones Comerciales</a:t>
            </a:r>
            <a:r>
              <a:rPr lang="es-PA" sz="2400" dirty="0"/>
              <a:t> (Ofrecer información en tiempo real para aumentar las ganancias de todos los participantes):</a:t>
            </a:r>
          </a:p>
          <a:p>
            <a:pPr marL="0" lvl="0" indent="0" algn="just">
              <a:buNone/>
            </a:pPr>
            <a:r>
              <a:rPr lang="es-PA" sz="2400" dirty="0"/>
              <a:t>Si bien el sector IT  no necesariamente debe controlar  las decisiones comerciales de la empresa, es un sector indispensable para realizar negocios en línea. </a:t>
            </a:r>
          </a:p>
        </p:txBody>
      </p:sp>
    </p:spTree>
    <p:extLst>
      <p:ext uri="{BB962C8B-B14F-4D97-AF65-F5344CB8AC3E}">
        <p14:creationId xmlns:p14="http://schemas.microsoft.com/office/powerpoint/2010/main" val="2291258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Arrow Connector 10">
            <a:extLst>
              <a:ext uri="{FF2B5EF4-FFF2-40B4-BE49-F238E27FC236}">
                <a16:creationId xmlns:a16="http://schemas.microsoft.com/office/drawing/2014/main" id="{E4A809D5-3600-46D4-A466-67F2349A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6EE469A4-15BB-4774-9D32-0D7425694D88}"/>
              </a:ext>
            </a:extLst>
          </p:cNvPr>
          <p:cNvPicPr>
            <a:picLocks noChangeAspect="1"/>
          </p:cNvPicPr>
          <p:nvPr/>
        </p:nvPicPr>
        <p:blipFill rotWithShape="1">
          <a:blip r:embed="rId2">
            <a:extLst>
              <a:ext uri="{28A0092B-C50C-407E-A947-70E740481C1C}">
                <a14:useLocalDpi xmlns:a14="http://schemas.microsoft.com/office/drawing/2010/main" val="0"/>
              </a:ext>
            </a:extLst>
          </a:blip>
          <a:srcRect l="6526" r="1419"/>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2" name="Título 1">
            <a:extLst>
              <a:ext uri="{FF2B5EF4-FFF2-40B4-BE49-F238E27FC236}">
                <a16:creationId xmlns:a16="http://schemas.microsoft.com/office/drawing/2014/main" id="{D1661082-4B62-4CE1-BDE7-2F147DF5A744}"/>
              </a:ext>
            </a:extLst>
          </p:cNvPr>
          <p:cNvSpPr>
            <a:spLocks noGrp="1"/>
          </p:cNvSpPr>
          <p:nvPr>
            <p:ph type="title"/>
          </p:nvPr>
        </p:nvSpPr>
        <p:spPr>
          <a:xfrm>
            <a:off x="655320" y="365125"/>
            <a:ext cx="5120114" cy="1692794"/>
          </a:xfrm>
        </p:spPr>
        <p:txBody>
          <a:bodyPr>
            <a:normAutofit/>
          </a:bodyPr>
          <a:lstStyle/>
          <a:p>
            <a:pPr algn="ctr"/>
            <a:r>
              <a:rPr lang="es-PA" sz="4100" b="1" dirty="0"/>
              <a:t>Motivos para iniciar un negocio electrónico</a:t>
            </a:r>
          </a:p>
        </p:txBody>
      </p:sp>
      <p:sp>
        <p:nvSpPr>
          <p:cNvPr id="3" name="Marcador de contenido 2">
            <a:extLst>
              <a:ext uri="{FF2B5EF4-FFF2-40B4-BE49-F238E27FC236}">
                <a16:creationId xmlns:a16="http://schemas.microsoft.com/office/drawing/2014/main" id="{BC1D7183-7FAE-42A9-9F6F-568A858B600B}"/>
              </a:ext>
            </a:extLst>
          </p:cNvPr>
          <p:cNvSpPr>
            <a:spLocks noGrp="1"/>
          </p:cNvSpPr>
          <p:nvPr>
            <p:ph idx="1"/>
          </p:nvPr>
        </p:nvSpPr>
        <p:spPr>
          <a:xfrm>
            <a:off x="655321" y="2575034"/>
            <a:ext cx="5120113" cy="3462228"/>
          </a:xfrm>
        </p:spPr>
        <p:txBody>
          <a:bodyPr>
            <a:normAutofit fontScale="92500" lnSpcReduction="10000"/>
          </a:bodyPr>
          <a:lstStyle/>
          <a:p>
            <a:pPr marL="0" lvl="0" indent="0" algn="just">
              <a:buNone/>
            </a:pPr>
            <a:r>
              <a:rPr lang="es-PA" sz="2600" b="1" dirty="0"/>
              <a:t>Nuevos Servicios</a:t>
            </a:r>
            <a:r>
              <a:rPr lang="es-PA" sz="2600" dirty="0"/>
              <a:t> (Brindar nuevos servicios a los clientes):</a:t>
            </a:r>
          </a:p>
          <a:p>
            <a:pPr marL="0" lvl="0" indent="0" algn="just">
              <a:buNone/>
            </a:pPr>
            <a:r>
              <a:rPr lang="es-PA" sz="2600" dirty="0"/>
              <a:t>Brindar nuevos servicios es otro motivo que impulsa a las empresas a entrar en la red. Si bien en los mercados tradicionales es difícil, en Internet es posible ofrecer nuevos servicios a muy bajo costo no solo a los clientes  y a otras compañías sino también a los empleados. </a:t>
            </a:r>
            <a:r>
              <a:rPr lang="es-PA" dirty="0"/>
              <a:t> </a:t>
            </a:r>
            <a:endParaRPr lang="es-PA" sz="2400" dirty="0"/>
          </a:p>
        </p:txBody>
      </p:sp>
    </p:spTree>
    <p:extLst>
      <p:ext uri="{BB962C8B-B14F-4D97-AF65-F5344CB8AC3E}">
        <p14:creationId xmlns:p14="http://schemas.microsoft.com/office/powerpoint/2010/main" val="3556125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Arrow Connector 10">
            <a:extLst>
              <a:ext uri="{FF2B5EF4-FFF2-40B4-BE49-F238E27FC236}">
                <a16:creationId xmlns:a16="http://schemas.microsoft.com/office/drawing/2014/main" id="{E4A809D5-3600-46D4-A466-67F2349A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6EE469A4-15BB-4774-9D32-0D7425694D88}"/>
              </a:ext>
            </a:extLst>
          </p:cNvPr>
          <p:cNvPicPr>
            <a:picLocks noChangeAspect="1"/>
          </p:cNvPicPr>
          <p:nvPr/>
        </p:nvPicPr>
        <p:blipFill rotWithShape="1">
          <a:blip r:embed="rId2">
            <a:extLst>
              <a:ext uri="{28A0092B-C50C-407E-A947-70E740481C1C}">
                <a14:useLocalDpi xmlns:a14="http://schemas.microsoft.com/office/drawing/2010/main" val="0"/>
              </a:ext>
            </a:extLst>
          </a:blip>
          <a:srcRect l="6526" r="1419"/>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2" name="Título 1">
            <a:extLst>
              <a:ext uri="{FF2B5EF4-FFF2-40B4-BE49-F238E27FC236}">
                <a16:creationId xmlns:a16="http://schemas.microsoft.com/office/drawing/2014/main" id="{D1661082-4B62-4CE1-BDE7-2F147DF5A744}"/>
              </a:ext>
            </a:extLst>
          </p:cNvPr>
          <p:cNvSpPr>
            <a:spLocks noGrp="1"/>
          </p:cNvSpPr>
          <p:nvPr>
            <p:ph type="title"/>
          </p:nvPr>
        </p:nvSpPr>
        <p:spPr>
          <a:xfrm>
            <a:off x="655320" y="365125"/>
            <a:ext cx="5120114" cy="1692794"/>
          </a:xfrm>
        </p:spPr>
        <p:txBody>
          <a:bodyPr>
            <a:normAutofit/>
          </a:bodyPr>
          <a:lstStyle/>
          <a:p>
            <a:pPr algn="ctr"/>
            <a:r>
              <a:rPr lang="es-PA" sz="4100" b="1" dirty="0"/>
              <a:t>Motivos para iniciar un negocio electrónico</a:t>
            </a:r>
          </a:p>
        </p:txBody>
      </p:sp>
      <p:sp>
        <p:nvSpPr>
          <p:cNvPr id="3" name="Marcador de contenido 2">
            <a:extLst>
              <a:ext uri="{FF2B5EF4-FFF2-40B4-BE49-F238E27FC236}">
                <a16:creationId xmlns:a16="http://schemas.microsoft.com/office/drawing/2014/main" id="{BC1D7183-7FAE-42A9-9F6F-568A858B600B}"/>
              </a:ext>
            </a:extLst>
          </p:cNvPr>
          <p:cNvSpPr>
            <a:spLocks noGrp="1"/>
          </p:cNvSpPr>
          <p:nvPr>
            <p:ph idx="1"/>
          </p:nvPr>
        </p:nvSpPr>
        <p:spPr>
          <a:xfrm>
            <a:off x="655321" y="2575034"/>
            <a:ext cx="5120113" cy="3462228"/>
          </a:xfrm>
        </p:spPr>
        <p:txBody>
          <a:bodyPr>
            <a:noAutofit/>
          </a:bodyPr>
          <a:lstStyle/>
          <a:p>
            <a:pPr marL="0" lvl="0" indent="0" algn="just">
              <a:buNone/>
            </a:pPr>
            <a:r>
              <a:rPr lang="es-PA" sz="2400" b="1" dirty="0"/>
              <a:t>Reducción de costos: </a:t>
            </a:r>
          </a:p>
          <a:p>
            <a:pPr marL="0" lvl="0" indent="0" algn="just">
              <a:buNone/>
            </a:pPr>
            <a:r>
              <a:rPr lang="es-PA" sz="2400" dirty="0"/>
              <a:t>La mayoría de los negocios poseen costos fijos que deben ser pagados con puntualidad cada mes. Muchas veces éstos son muy altos y no se equiparan con las ventas mensuales obtenidas, por lo que comienzan las cifras negativas. Tener una empresa que venda vía online ahorra gran parte de los gastos.</a:t>
            </a:r>
          </a:p>
        </p:txBody>
      </p:sp>
    </p:spTree>
    <p:extLst>
      <p:ext uri="{BB962C8B-B14F-4D97-AF65-F5344CB8AC3E}">
        <p14:creationId xmlns:p14="http://schemas.microsoft.com/office/powerpoint/2010/main" val="58818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pic>
        <p:nvPicPr>
          <p:cNvPr id="4" name="Imagen 3" descr="Imagen que contiene texto, periódico&#10;&#10;Descripción generada con confianza muy alta">
            <a:extLst>
              <a:ext uri="{FF2B5EF4-FFF2-40B4-BE49-F238E27FC236}">
                <a16:creationId xmlns:a16="http://schemas.microsoft.com/office/drawing/2014/main" id="{53A485DD-A937-4FD1-AC35-FDC5FFD5BBC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5998" y="1180362"/>
            <a:ext cx="5224463" cy="3165493"/>
          </a:xfrm>
          <a:prstGeom prst="rect">
            <a:avLst/>
          </a:prstGeom>
          <a:noFill/>
        </p:spPr>
      </p:pic>
      <p:sp>
        <p:nvSpPr>
          <p:cNvPr id="2" name="Título 1">
            <a:extLst>
              <a:ext uri="{FF2B5EF4-FFF2-40B4-BE49-F238E27FC236}">
                <a16:creationId xmlns:a16="http://schemas.microsoft.com/office/drawing/2014/main" id="{0D269193-5392-4538-B455-543C549FF8CA}"/>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PA" sz="2800" dirty="0">
                <a:solidFill>
                  <a:schemeClr val="bg1"/>
                </a:solidFill>
              </a:rPr>
              <a:t>Negocio Electrónico</a:t>
            </a:r>
          </a:p>
        </p:txBody>
      </p:sp>
      <p:sp>
        <p:nvSpPr>
          <p:cNvPr id="3" name="Marcador de contenido 2">
            <a:extLst>
              <a:ext uri="{FF2B5EF4-FFF2-40B4-BE49-F238E27FC236}">
                <a16:creationId xmlns:a16="http://schemas.microsoft.com/office/drawing/2014/main" id="{A1F19F45-2D98-47B2-87E0-0FDA9DD74E11}"/>
              </a:ext>
            </a:extLst>
          </p:cNvPr>
          <p:cNvSpPr>
            <a:spLocks noGrp="1"/>
          </p:cNvSpPr>
          <p:nvPr>
            <p:ph idx="1"/>
          </p:nvPr>
        </p:nvSpPr>
        <p:spPr>
          <a:xfrm>
            <a:off x="643468" y="2638044"/>
            <a:ext cx="3363974" cy="3415622"/>
          </a:xfrm>
        </p:spPr>
        <p:txBody>
          <a:bodyPr>
            <a:normAutofit/>
          </a:bodyPr>
          <a:lstStyle/>
          <a:p>
            <a:pPr marL="0" indent="0" algn="just">
              <a:buNone/>
            </a:pPr>
            <a:r>
              <a:rPr lang="es-PA" sz="2400" dirty="0">
                <a:solidFill>
                  <a:schemeClr val="bg1"/>
                </a:solidFill>
              </a:rPr>
              <a:t>El comercio electrónico como tal nació hacia el año 1920 en los Estados Unidos con la llegada de la venta por catálogo.</a:t>
            </a:r>
          </a:p>
          <a:p>
            <a:endParaRPr lang="es-PA" sz="2000" dirty="0">
              <a:solidFill>
                <a:schemeClr val="bg1"/>
              </a:solidFill>
            </a:endParaRPr>
          </a:p>
        </p:txBody>
      </p:sp>
      <p:sp>
        <p:nvSpPr>
          <p:cNvPr id="5" name="CuadroTexto 4">
            <a:extLst>
              <a:ext uri="{FF2B5EF4-FFF2-40B4-BE49-F238E27FC236}">
                <a16:creationId xmlns:a16="http://schemas.microsoft.com/office/drawing/2014/main" id="{D93779E4-7533-4430-AC04-9329106B07E2}"/>
              </a:ext>
            </a:extLst>
          </p:cNvPr>
          <p:cNvSpPr txBox="1"/>
          <p:nvPr/>
        </p:nvSpPr>
        <p:spPr>
          <a:xfrm>
            <a:off x="6095998" y="4345855"/>
            <a:ext cx="5224463" cy="646331"/>
          </a:xfrm>
          <a:prstGeom prst="rect">
            <a:avLst/>
          </a:prstGeom>
          <a:noFill/>
        </p:spPr>
        <p:txBody>
          <a:bodyPr wrap="square" rtlCol="0">
            <a:spAutoFit/>
          </a:bodyPr>
          <a:lstStyle/>
          <a:p>
            <a:r>
              <a:rPr lang="es-MX" dirty="0"/>
              <a:t>Primeros catálogos en Estados Unidos. (</a:t>
            </a:r>
            <a:r>
              <a:rPr lang="es-MX" i="1" dirty="0"/>
              <a:t>lynkoo blog, La historia del comercio electrónico</a:t>
            </a:r>
            <a:r>
              <a:rPr lang="es-MX" dirty="0"/>
              <a:t>).</a:t>
            </a:r>
            <a:endParaRPr lang="es-PA" dirty="0"/>
          </a:p>
        </p:txBody>
      </p:sp>
    </p:spTree>
    <p:extLst>
      <p:ext uri="{BB962C8B-B14F-4D97-AF65-F5344CB8AC3E}">
        <p14:creationId xmlns:p14="http://schemas.microsoft.com/office/powerpoint/2010/main" val="3684342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pic>
        <p:nvPicPr>
          <p:cNvPr id="4" name="Imagen 3">
            <a:extLst>
              <a:ext uri="{FF2B5EF4-FFF2-40B4-BE49-F238E27FC236}">
                <a16:creationId xmlns:a16="http://schemas.microsoft.com/office/drawing/2014/main" id="{14A88A84-F341-491C-8262-4BB2BACEBFC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7763" y="1567601"/>
            <a:ext cx="6250769" cy="2140886"/>
          </a:xfrm>
          <a:prstGeom prst="rect">
            <a:avLst/>
          </a:prstGeom>
          <a:noFill/>
        </p:spPr>
      </p:pic>
      <p:sp>
        <p:nvSpPr>
          <p:cNvPr id="2" name="Título 1">
            <a:extLst>
              <a:ext uri="{FF2B5EF4-FFF2-40B4-BE49-F238E27FC236}">
                <a16:creationId xmlns:a16="http://schemas.microsoft.com/office/drawing/2014/main" id="{C9D5DFE5-D6FA-49A7-9A62-879A8DBFC4A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PA" sz="2800" dirty="0">
                <a:solidFill>
                  <a:schemeClr val="bg1"/>
                </a:solidFill>
              </a:rPr>
              <a:t>Negocio Electrónico</a:t>
            </a:r>
          </a:p>
        </p:txBody>
      </p:sp>
      <p:sp>
        <p:nvSpPr>
          <p:cNvPr id="3" name="Marcador de contenido 2">
            <a:extLst>
              <a:ext uri="{FF2B5EF4-FFF2-40B4-BE49-F238E27FC236}">
                <a16:creationId xmlns:a16="http://schemas.microsoft.com/office/drawing/2014/main" id="{64D7B2BE-49A2-4DC0-94D0-9DAE8E07D35F}"/>
              </a:ext>
            </a:extLst>
          </p:cNvPr>
          <p:cNvSpPr>
            <a:spLocks noGrp="1"/>
          </p:cNvSpPr>
          <p:nvPr>
            <p:ph idx="1"/>
          </p:nvPr>
        </p:nvSpPr>
        <p:spPr>
          <a:xfrm>
            <a:off x="643468" y="2638044"/>
            <a:ext cx="3363974" cy="3415622"/>
          </a:xfrm>
        </p:spPr>
        <p:txBody>
          <a:bodyPr>
            <a:normAutofit/>
          </a:bodyPr>
          <a:lstStyle/>
          <a:p>
            <a:pPr marL="0" indent="0">
              <a:buNone/>
            </a:pPr>
            <a:r>
              <a:rPr lang="es-PA" sz="1900" dirty="0">
                <a:solidFill>
                  <a:schemeClr val="bg1"/>
                </a:solidFill>
              </a:rPr>
              <a:t>Con este nuevo sistema se dio una gran revolución en ese momento, ya que fue la primera vez que se podía comprar sin antes ver el producto. Este sistema funcionaba mediante fotos o imágenes ilustrativas del producto. Esto permitía además tener mejor llegada a las personas, lo que posibilitó a las tiendas poder llegar a tener clientes en zonas rurales.</a:t>
            </a:r>
          </a:p>
          <a:p>
            <a:endParaRPr lang="es-PA" sz="1900" dirty="0">
              <a:solidFill>
                <a:schemeClr val="bg1"/>
              </a:solidFill>
            </a:endParaRPr>
          </a:p>
        </p:txBody>
      </p:sp>
      <p:sp>
        <p:nvSpPr>
          <p:cNvPr id="5" name="CuadroTexto 4">
            <a:extLst>
              <a:ext uri="{FF2B5EF4-FFF2-40B4-BE49-F238E27FC236}">
                <a16:creationId xmlns:a16="http://schemas.microsoft.com/office/drawing/2014/main" id="{FD39FF9F-9DE5-4EF8-AAE0-620FA3C999B3}"/>
              </a:ext>
            </a:extLst>
          </p:cNvPr>
          <p:cNvSpPr txBox="1"/>
          <p:nvPr/>
        </p:nvSpPr>
        <p:spPr>
          <a:xfrm>
            <a:off x="5297762" y="3812344"/>
            <a:ext cx="6250769" cy="646331"/>
          </a:xfrm>
          <a:prstGeom prst="rect">
            <a:avLst/>
          </a:prstGeom>
          <a:noFill/>
        </p:spPr>
        <p:txBody>
          <a:bodyPr wrap="square" rtlCol="0">
            <a:spAutoFit/>
          </a:bodyPr>
          <a:lstStyle/>
          <a:p>
            <a:r>
              <a:rPr lang="es-MX" dirty="0"/>
              <a:t>Ejemplo de catálogo a color. (</a:t>
            </a:r>
            <a:r>
              <a:rPr lang="es-MX" i="1" dirty="0"/>
              <a:t>lynkoo blog, La historia del comercio electrónico</a:t>
            </a:r>
            <a:r>
              <a:rPr lang="es-MX" dirty="0"/>
              <a:t>).</a:t>
            </a:r>
            <a:endParaRPr lang="es-PA" dirty="0"/>
          </a:p>
        </p:txBody>
      </p:sp>
    </p:spTree>
    <p:extLst>
      <p:ext uri="{BB962C8B-B14F-4D97-AF65-F5344CB8AC3E}">
        <p14:creationId xmlns:p14="http://schemas.microsoft.com/office/powerpoint/2010/main" val="228893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11">
            <a:extLst>
              <a:ext uri="{FF2B5EF4-FFF2-40B4-BE49-F238E27FC236}">
                <a16:creationId xmlns:a16="http://schemas.microsoft.com/office/drawing/2014/main" id="{A0BF428C-DA8B-4D99-9930-18F7F91D873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37">
            <a:extLst>
              <a:ext uri="{FF2B5EF4-FFF2-40B4-BE49-F238E27FC236}">
                <a16:creationId xmlns:a16="http://schemas.microsoft.com/office/drawing/2014/main" id="{A03E2379-8871-408A-95CE-7AAE8FA53AE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Imagen 10" descr="Imagen que contiene objeto&#10;&#10;Descripción generada con confianza alta">
            <a:extLst>
              <a:ext uri="{FF2B5EF4-FFF2-40B4-BE49-F238E27FC236}">
                <a16:creationId xmlns:a16="http://schemas.microsoft.com/office/drawing/2014/main" id="{29574397-0F12-4461-99C1-5B4F3D6C6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897" y="2260069"/>
            <a:ext cx="4166313" cy="1249894"/>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13" name="Imagen 12">
            <a:extLst>
              <a:ext uri="{FF2B5EF4-FFF2-40B4-BE49-F238E27FC236}">
                <a16:creationId xmlns:a16="http://schemas.microsoft.com/office/drawing/2014/main" id="{A757AAF7-2B2E-47B8-B371-B76E485811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8801" y="4102100"/>
            <a:ext cx="4828419" cy="2112433"/>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5" name="Título 1">
            <a:extLst>
              <a:ext uri="{FF2B5EF4-FFF2-40B4-BE49-F238E27FC236}">
                <a16:creationId xmlns:a16="http://schemas.microsoft.com/office/drawing/2014/main" id="{F2E739A5-EA47-4E21-8A85-CF22BB4C5BEB}"/>
              </a:ext>
            </a:extLst>
          </p:cNvPr>
          <p:cNvSpPr>
            <a:spLocks noGrp="1"/>
          </p:cNvSpPr>
          <p:nvPr>
            <p:ph idx="1"/>
          </p:nvPr>
        </p:nvSpPr>
        <p:spPr>
          <a:xfrm>
            <a:off x="838200" y="2015406"/>
            <a:ext cx="5097779" cy="4065986"/>
          </a:xfrm>
        </p:spPr>
        <p:txBody>
          <a:bodyPr vert="horz" lIns="91440" tIns="45720" rIns="91440" bIns="45720" rtlCol="0" anchor="t">
            <a:normAutofit lnSpcReduction="10000"/>
          </a:bodyPr>
          <a:lstStyle/>
          <a:p>
            <a:pPr marL="0" indent="0" algn="just">
              <a:buNone/>
            </a:pPr>
            <a:r>
              <a:rPr lang="en-US" sz="2400" dirty="0">
                <a:solidFill>
                  <a:srgbClr val="FFFFFF"/>
                </a:solidFill>
              </a:rPr>
              <a:t>A finales de </a:t>
            </a:r>
            <a:r>
              <a:rPr lang="es-PA" sz="2400" dirty="0">
                <a:solidFill>
                  <a:srgbClr val="FFFFFF"/>
                </a:solidFill>
              </a:rPr>
              <a:t>los</a:t>
            </a:r>
            <a:r>
              <a:rPr lang="en-US" sz="2400" dirty="0">
                <a:solidFill>
                  <a:srgbClr val="FFFFFF"/>
                </a:solidFill>
              </a:rPr>
              <a:t> </a:t>
            </a:r>
            <a:r>
              <a:rPr lang="es-PA" sz="2400" dirty="0">
                <a:solidFill>
                  <a:srgbClr val="FFFFFF"/>
                </a:solidFill>
              </a:rPr>
              <a:t>años</a:t>
            </a:r>
            <a:r>
              <a:rPr lang="en-US" sz="2400" dirty="0">
                <a:solidFill>
                  <a:srgbClr val="FFFFFF"/>
                </a:solidFill>
              </a:rPr>
              <a:t> 90 con Internet </a:t>
            </a:r>
            <a:r>
              <a:rPr lang="es-PA" sz="2400" dirty="0">
                <a:solidFill>
                  <a:srgbClr val="FFFFFF"/>
                </a:solidFill>
              </a:rPr>
              <a:t>funcionando</a:t>
            </a:r>
            <a:r>
              <a:rPr lang="en-US" sz="2400" dirty="0">
                <a:solidFill>
                  <a:srgbClr val="FFFFFF"/>
                </a:solidFill>
              </a:rPr>
              <a:t> el </a:t>
            </a:r>
            <a:r>
              <a:rPr lang="en-US" sz="2400" dirty="0" err="1">
                <a:solidFill>
                  <a:srgbClr val="FFFFFF"/>
                </a:solidFill>
              </a:rPr>
              <a:t>negocio</a:t>
            </a:r>
            <a:r>
              <a:rPr lang="en-US" sz="2400" dirty="0">
                <a:solidFill>
                  <a:srgbClr val="FFFFFF"/>
                </a:solidFill>
              </a:rPr>
              <a:t> electrónico creció como nunca antes lo había hecho.</a:t>
            </a:r>
          </a:p>
          <a:p>
            <a:pPr marL="0" indent="0" algn="just">
              <a:buNone/>
            </a:pPr>
            <a:r>
              <a:rPr lang="en-US" sz="2400" dirty="0">
                <a:solidFill>
                  <a:srgbClr val="FFFFFF"/>
                </a:solidFill>
              </a:rPr>
              <a:t>Se </a:t>
            </a:r>
            <a:r>
              <a:rPr lang="es-PA" sz="2400" dirty="0">
                <a:solidFill>
                  <a:srgbClr val="FFFFFF"/>
                </a:solidFill>
              </a:rPr>
              <a:t>crearon</a:t>
            </a:r>
            <a:r>
              <a:rPr lang="en-US" sz="2400" dirty="0">
                <a:solidFill>
                  <a:srgbClr val="FFFFFF"/>
                </a:solidFill>
              </a:rPr>
              <a:t> portales exclusivamente dedicados a esta actividad tales como:</a:t>
            </a:r>
          </a:p>
          <a:p>
            <a:pPr lvl="0" algn="just"/>
            <a:r>
              <a:rPr lang="en-US" sz="2400" dirty="0">
                <a:solidFill>
                  <a:srgbClr val="FFFFFF"/>
                </a:solidFill>
              </a:rPr>
              <a:t>eBay</a:t>
            </a:r>
          </a:p>
          <a:p>
            <a:pPr lvl="0" algn="just"/>
            <a:r>
              <a:rPr lang="en-US" sz="2400" dirty="0">
                <a:solidFill>
                  <a:srgbClr val="FFFFFF"/>
                </a:solidFill>
              </a:rPr>
              <a:t>Amazon</a:t>
            </a:r>
          </a:p>
          <a:p>
            <a:pPr marL="0" lvl="0" indent="0" algn="just">
              <a:buNone/>
            </a:pPr>
            <a:r>
              <a:rPr lang="en-US" sz="2400" dirty="0">
                <a:solidFill>
                  <a:srgbClr val="FFFFFF"/>
                </a:solidFill>
              </a:rPr>
              <a:t>Los cuales se mantienen operativos y en pleno crecimiento hasta el día de hoy.</a:t>
            </a:r>
          </a:p>
          <a:p>
            <a:endParaRPr lang="en-US" sz="2000" dirty="0">
              <a:solidFill>
                <a:srgbClr val="FFFFFF"/>
              </a:solidFill>
            </a:endParaRPr>
          </a:p>
        </p:txBody>
      </p:sp>
      <p:sp>
        <p:nvSpPr>
          <p:cNvPr id="15" name="CuadroTexto 14">
            <a:extLst>
              <a:ext uri="{FF2B5EF4-FFF2-40B4-BE49-F238E27FC236}">
                <a16:creationId xmlns:a16="http://schemas.microsoft.com/office/drawing/2014/main" id="{FD379A00-3C3D-494D-8431-2C1AA1DE3191}"/>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dirty="0">
                <a:latin typeface="+mj-lt"/>
                <a:ea typeface="+mj-ea"/>
                <a:cs typeface="+mj-cs"/>
              </a:rPr>
              <a:t>Negocio Electrónico</a:t>
            </a:r>
          </a:p>
        </p:txBody>
      </p:sp>
    </p:spTree>
    <p:extLst>
      <p:ext uri="{BB962C8B-B14F-4D97-AF65-F5344CB8AC3E}">
        <p14:creationId xmlns:p14="http://schemas.microsoft.com/office/powerpoint/2010/main" val="393201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Arrow Connector 18">
            <a:extLst>
              <a:ext uri="{FF2B5EF4-FFF2-40B4-BE49-F238E27FC236}">
                <a16:creationId xmlns:a16="http://schemas.microsoft.com/office/drawing/2014/main" id="{E4A809D5-3600-46D4-A466-67F2349A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718D751C-1DD7-4B1A-A58C-AB9251855B94}"/>
              </a:ext>
            </a:extLst>
          </p:cNvPr>
          <p:cNvPicPr>
            <a:picLocks noChangeAspect="1"/>
          </p:cNvPicPr>
          <p:nvPr/>
        </p:nvPicPr>
        <p:blipFill rotWithShape="1">
          <a:blip r:embed="rId2">
            <a:extLst>
              <a:ext uri="{28A0092B-C50C-407E-A947-70E740481C1C}">
                <a14:useLocalDpi xmlns:a14="http://schemas.microsoft.com/office/drawing/2010/main" val="0"/>
              </a:ext>
            </a:extLst>
          </a:blip>
          <a:srcRect l="20701" r="24066"/>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2" name="Título 1">
            <a:extLst>
              <a:ext uri="{FF2B5EF4-FFF2-40B4-BE49-F238E27FC236}">
                <a16:creationId xmlns:a16="http://schemas.microsoft.com/office/drawing/2014/main" id="{4F5AE310-B3F7-4835-A567-D6891360E1C7}"/>
              </a:ext>
            </a:extLst>
          </p:cNvPr>
          <p:cNvSpPr>
            <a:spLocks noGrp="1"/>
          </p:cNvSpPr>
          <p:nvPr>
            <p:ph type="title"/>
          </p:nvPr>
        </p:nvSpPr>
        <p:spPr>
          <a:xfrm>
            <a:off x="655320" y="365125"/>
            <a:ext cx="5120114" cy="1692794"/>
          </a:xfrm>
        </p:spPr>
        <p:txBody>
          <a:bodyPr>
            <a:normAutofit/>
          </a:bodyPr>
          <a:lstStyle/>
          <a:p>
            <a:pPr algn="ctr"/>
            <a:r>
              <a:rPr lang="es-PA" b="1" dirty="0"/>
              <a:t>Definición</a:t>
            </a:r>
          </a:p>
        </p:txBody>
      </p:sp>
      <p:sp>
        <p:nvSpPr>
          <p:cNvPr id="3" name="Marcador de contenido 2">
            <a:extLst>
              <a:ext uri="{FF2B5EF4-FFF2-40B4-BE49-F238E27FC236}">
                <a16:creationId xmlns:a16="http://schemas.microsoft.com/office/drawing/2014/main" id="{C53657B4-A714-44A6-9437-66B2BBF25DF7}"/>
              </a:ext>
            </a:extLst>
          </p:cNvPr>
          <p:cNvSpPr>
            <a:spLocks noGrp="1"/>
          </p:cNvSpPr>
          <p:nvPr>
            <p:ph idx="1"/>
          </p:nvPr>
        </p:nvSpPr>
        <p:spPr>
          <a:xfrm>
            <a:off x="655321" y="2575034"/>
            <a:ext cx="5120113" cy="3462228"/>
          </a:xfrm>
        </p:spPr>
        <p:txBody>
          <a:bodyPr>
            <a:normAutofit/>
          </a:bodyPr>
          <a:lstStyle/>
          <a:p>
            <a:pPr marL="0" indent="0" algn="just">
              <a:buNone/>
            </a:pPr>
            <a:r>
              <a:rPr lang="es-MX" dirty="0"/>
              <a:t>Un negocio electrónico o </a:t>
            </a:r>
            <a:r>
              <a:rPr lang="es-MX" i="1" dirty="0"/>
              <a:t>e-</a:t>
            </a:r>
            <a:r>
              <a:rPr lang="es-MX" i="1" dirty="0" err="1"/>
              <a:t>business</a:t>
            </a:r>
            <a:r>
              <a:rPr lang="es-MX" dirty="0"/>
              <a:t> en inglés es cualquier tipo de negocio que utiliza la tecnología de internet para mejorar su productividad y rentabilidad.</a:t>
            </a:r>
            <a:endParaRPr lang="es-PA" dirty="0"/>
          </a:p>
          <a:p>
            <a:endParaRPr lang="es-PA" sz="1800" dirty="0"/>
          </a:p>
        </p:txBody>
      </p:sp>
    </p:spTree>
    <p:extLst>
      <p:ext uri="{BB962C8B-B14F-4D97-AF65-F5344CB8AC3E}">
        <p14:creationId xmlns:p14="http://schemas.microsoft.com/office/powerpoint/2010/main" val="249754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Arrow Connector 18">
            <a:extLst>
              <a:ext uri="{FF2B5EF4-FFF2-40B4-BE49-F238E27FC236}">
                <a16:creationId xmlns:a16="http://schemas.microsoft.com/office/drawing/2014/main" id="{E4A809D5-3600-46D4-A466-67F2349A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54E7CCFF-519E-4FF4-BFAD-22ACEA1FE1B2}"/>
              </a:ext>
            </a:extLst>
          </p:cNvPr>
          <p:cNvPicPr>
            <a:picLocks noChangeAspect="1"/>
          </p:cNvPicPr>
          <p:nvPr/>
        </p:nvPicPr>
        <p:blipFill rotWithShape="1">
          <a:blip r:embed="rId2">
            <a:extLst>
              <a:ext uri="{28A0092B-C50C-407E-A947-70E740481C1C}">
                <a14:useLocalDpi xmlns:a14="http://schemas.microsoft.com/office/drawing/2010/main" val="0"/>
              </a:ext>
            </a:extLst>
          </a:blip>
          <a:srcRect l="20701" r="24066"/>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3" name="Marcador de contenido 2">
            <a:extLst>
              <a:ext uri="{FF2B5EF4-FFF2-40B4-BE49-F238E27FC236}">
                <a16:creationId xmlns:a16="http://schemas.microsoft.com/office/drawing/2014/main" id="{A888FDD8-A39A-4F1D-9C98-6B8A0DB2D12C}"/>
              </a:ext>
            </a:extLst>
          </p:cNvPr>
          <p:cNvSpPr>
            <a:spLocks noGrp="1"/>
          </p:cNvSpPr>
          <p:nvPr>
            <p:ph idx="1"/>
          </p:nvPr>
        </p:nvSpPr>
        <p:spPr>
          <a:xfrm>
            <a:off x="655321" y="2575034"/>
            <a:ext cx="5120113" cy="3462228"/>
          </a:xfrm>
        </p:spPr>
        <p:txBody>
          <a:bodyPr>
            <a:normAutofit/>
          </a:bodyPr>
          <a:lstStyle/>
          <a:p>
            <a:pPr marL="0" indent="0" algn="just">
              <a:buNone/>
            </a:pPr>
            <a:r>
              <a:rPr lang="es-MX" dirty="0"/>
              <a:t>Con el fin de tener éxito, los negocios electrónicos deben poseer tiendas de alta calidad que permitan a sus clientes navegar y leer fácilmente así como también tener información exacta y completa de su catálogo.</a:t>
            </a:r>
            <a:endParaRPr lang="es-PA" dirty="0"/>
          </a:p>
          <a:p>
            <a:pPr marL="0" indent="0">
              <a:buNone/>
            </a:pPr>
            <a:endParaRPr lang="es-PA" sz="1800" dirty="0"/>
          </a:p>
        </p:txBody>
      </p:sp>
    </p:spTree>
    <p:extLst>
      <p:ext uri="{BB962C8B-B14F-4D97-AF65-F5344CB8AC3E}">
        <p14:creationId xmlns:p14="http://schemas.microsoft.com/office/powerpoint/2010/main" val="1324497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E4A809D5-3600-46D4-A466-67F2349A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 name="Imagen 4" descr="Imagen que contiene LEGO, juguete&#10;&#10;Descripción generada con confianza alta">
            <a:extLst>
              <a:ext uri="{FF2B5EF4-FFF2-40B4-BE49-F238E27FC236}">
                <a16:creationId xmlns:a16="http://schemas.microsoft.com/office/drawing/2014/main" id="{EC11CBD2-3CFC-4576-9D8F-22B505C1083F}"/>
              </a:ext>
            </a:extLst>
          </p:cNvPr>
          <p:cNvPicPr>
            <a:picLocks noChangeAspect="1"/>
          </p:cNvPicPr>
          <p:nvPr/>
        </p:nvPicPr>
        <p:blipFill rotWithShape="1">
          <a:blip r:embed="rId2">
            <a:extLst>
              <a:ext uri="{28A0092B-C50C-407E-A947-70E740481C1C}">
                <a14:useLocalDpi xmlns:a14="http://schemas.microsoft.com/office/drawing/2010/main" val="0"/>
              </a:ext>
            </a:extLst>
          </a:blip>
          <a:srcRect l="6672" r="127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2" name="Título 1">
            <a:extLst>
              <a:ext uri="{FF2B5EF4-FFF2-40B4-BE49-F238E27FC236}">
                <a16:creationId xmlns:a16="http://schemas.microsoft.com/office/drawing/2014/main" id="{4C224247-7298-427D-8D27-FA62DA7D0AC1}"/>
              </a:ext>
            </a:extLst>
          </p:cNvPr>
          <p:cNvSpPr>
            <a:spLocks noGrp="1"/>
          </p:cNvSpPr>
          <p:nvPr>
            <p:ph type="title"/>
          </p:nvPr>
        </p:nvSpPr>
        <p:spPr>
          <a:xfrm>
            <a:off x="655320" y="365125"/>
            <a:ext cx="5120114" cy="1692794"/>
          </a:xfrm>
        </p:spPr>
        <p:txBody>
          <a:bodyPr>
            <a:normAutofit/>
          </a:bodyPr>
          <a:lstStyle/>
          <a:p>
            <a:pPr algn="ctr"/>
            <a:r>
              <a:rPr lang="es-PA" b="1" dirty="0"/>
              <a:t>Ventajas para los proveedores</a:t>
            </a:r>
          </a:p>
        </p:txBody>
      </p:sp>
      <p:sp>
        <p:nvSpPr>
          <p:cNvPr id="3" name="Marcador de contenido 2">
            <a:extLst>
              <a:ext uri="{FF2B5EF4-FFF2-40B4-BE49-F238E27FC236}">
                <a16:creationId xmlns:a16="http://schemas.microsoft.com/office/drawing/2014/main" id="{8CBAE284-603A-4242-A512-0F2F1D6A30F3}"/>
              </a:ext>
            </a:extLst>
          </p:cNvPr>
          <p:cNvSpPr>
            <a:spLocks noGrp="1"/>
          </p:cNvSpPr>
          <p:nvPr>
            <p:ph idx="1"/>
          </p:nvPr>
        </p:nvSpPr>
        <p:spPr>
          <a:xfrm>
            <a:off x="655321" y="2575034"/>
            <a:ext cx="5120113" cy="3462228"/>
          </a:xfrm>
        </p:spPr>
        <p:txBody>
          <a:bodyPr>
            <a:noAutofit/>
          </a:bodyPr>
          <a:lstStyle/>
          <a:p>
            <a:pPr marL="0" indent="0" algn="just">
              <a:buNone/>
            </a:pPr>
            <a:r>
              <a:rPr lang="es-PA" sz="2400" dirty="0"/>
              <a:t>Los negocios electrónicos poseen ventajas sobre las tiendas físicas. Una de estas es que se pueden encontrar con motores de búsqueda sin la necesidad de costosas campañas publicitarias. </a:t>
            </a:r>
          </a:p>
        </p:txBody>
      </p:sp>
    </p:spTree>
    <p:extLst>
      <p:ext uri="{BB962C8B-B14F-4D97-AF65-F5344CB8AC3E}">
        <p14:creationId xmlns:p14="http://schemas.microsoft.com/office/powerpoint/2010/main" val="2421022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E4A809D5-3600-46D4-A466-67F2349A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 name="Imagen 4" descr="Imagen que contiene LEGO, juguete&#10;&#10;Descripción generada con confianza alta">
            <a:extLst>
              <a:ext uri="{FF2B5EF4-FFF2-40B4-BE49-F238E27FC236}">
                <a16:creationId xmlns:a16="http://schemas.microsoft.com/office/drawing/2014/main" id="{743B5732-4687-44EC-90C8-D68073E23E31}"/>
              </a:ext>
            </a:extLst>
          </p:cNvPr>
          <p:cNvPicPr>
            <a:picLocks noChangeAspect="1"/>
          </p:cNvPicPr>
          <p:nvPr/>
        </p:nvPicPr>
        <p:blipFill rotWithShape="1">
          <a:blip r:embed="rId2">
            <a:extLst>
              <a:ext uri="{28A0092B-C50C-407E-A947-70E740481C1C}">
                <a14:useLocalDpi xmlns:a14="http://schemas.microsoft.com/office/drawing/2010/main" val="0"/>
              </a:ext>
            </a:extLst>
          </a:blip>
          <a:srcRect l="6672" r="127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2" name="Título 1">
            <a:extLst>
              <a:ext uri="{FF2B5EF4-FFF2-40B4-BE49-F238E27FC236}">
                <a16:creationId xmlns:a16="http://schemas.microsoft.com/office/drawing/2014/main" id="{CE2A56C3-30CB-4A27-8D84-FD42E09C8989}"/>
              </a:ext>
            </a:extLst>
          </p:cNvPr>
          <p:cNvSpPr>
            <a:spLocks noGrp="1"/>
          </p:cNvSpPr>
          <p:nvPr>
            <p:ph type="title"/>
          </p:nvPr>
        </p:nvSpPr>
        <p:spPr>
          <a:xfrm>
            <a:off x="655320" y="365125"/>
            <a:ext cx="5120114" cy="1692794"/>
          </a:xfrm>
        </p:spPr>
        <p:txBody>
          <a:bodyPr>
            <a:normAutofit/>
          </a:bodyPr>
          <a:lstStyle/>
          <a:p>
            <a:pPr algn="ctr"/>
            <a:r>
              <a:rPr lang="es-PA" b="1" dirty="0"/>
              <a:t>Ventajas para los consumidores</a:t>
            </a:r>
          </a:p>
        </p:txBody>
      </p:sp>
      <p:sp>
        <p:nvSpPr>
          <p:cNvPr id="3" name="Marcador de contenido 2">
            <a:extLst>
              <a:ext uri="{FF2B5EF4-FFF2-40B4-BE49-F238E27FC236}">
                <a16:creationId xmlns:a16="http://schemas.microsoft.com/office/drawing/2014/main" id="{C1D81AFA-41C2-418B-9204-82FFA17A94F8}"/>
              </a:ext>
            </a:extLst>
          </p:cNvPr>
          <p:cNvSpPr>
            <a:spLocks noGrp="1"/>
          </p:cNvSpPr>
          <p:nvPr>
            <p:ph idx="1"/>
          </p:nvPr>
        </p:nvSpPr>
        <p:spPr>
          <a:xfrm>
            <a:off x="655321" y="2575034"/>
            <a:ext cx="5120113" cy="3462228"/>
          </a:xfrm>
        </p:spPr>
        <p:txBody>
          <a:bodyPr>
            <a:noAutofit/>
          </a:bodyPr>
          <a:lstStyle/>
          <a:p>
            <a:pPr marL="0" indent="0">
              <a:buNone/>
            </a:pPr>
            <a:r>
              <a:rPr lang="es-PA" sz="2400" dirty="0"/>
              <a:t>Los consumidores pueden acceder a los negocios electrónicos en cualquier momento del día o de la noche, desde cualquier punto como su lugar de trabajo o en su hogar.</a:t>
            </a:r>
          </a:p>
        </p:txBody>
      </p:sp>
    </p:spTree>
    <p:extLst>
      <p:ext uri="{BB962C8B-B14F-4D97-AF65-F5344CB8AC3E}">
        <p14:creationId xmlns:p14="http://schemas.microsoft.com/office/powerpoint/2010/main" val="412973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E4A809D5-3600-46D4-A466-67F2349A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 name="Imagen 4" descr="Imagen que contiene LEGO, juguete&#10;&#10;Descripción generada con confianza alta">
            <a:extLst>
              <a:ext uri="{FF2B5EF4-FFF2-40B4-BE49-F238E27FC236}">
                <a16:creationId xmlns:a16="http://schemas.microsoft.com/office/drawing/2014/main" id="{28A50E23-9EDF-48D7-82CE-AF465982B240}"/>
              </a:ext>
            </a:extLst>
          </p:cNvPr>
          <p:cNvPicPr>
            <a:picLocks noChangeAspect="1"/>
          </p:cNvPicPr>
          <p:nvPr/>
        </p:nvPicPr>
        <p:blipFill rotWithShape="1">
          <a:blip r:embed="rId2">
            <a:extLst>
              <a:ext uri="{28A0092B-C50C-407E-A947-70E740481C1C}">
                <a14:useLocalDpi xmlns:a14="http://schemas.microsoft.com/office/drawing/2010/main" val="0"/>
              </a:ext>
            </a:extLst>
          </a:blip>
          <a:srcRect l="6672" r="127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2" name="Título 1">
            <a:extLst>
              <a:ext uri="{FF2B5EF4-FFF2-40B4-BE49-F238E27FC236}">
                <a16:creationId xmlns:a16="http://schemas.microsoft.com/office/drawing/2014/main" id="{D7EDA7EA-127C-4F78-B7D3-DE711D0F43A4}"/>
              </a:ext>
            </a:extLst>
          </p:cNvPr>
          <p:cNvSpPr>
            <a:spLocks noGrp="1"/>
          </p:cNvSpPr>
          <p:nvPr>
            <p:ph type="title"/>
          </p:nvPr>
        </p:nvSpPr>
        <p:spPr>
          <a:xfrm>
            <a:off x="655320" y="365125"/>
            <a:ext cx="5120114" cy="1692794"/>
          </a:xfrm>
        </p:spPr>
        <p:txBody>
          <a:bodyPr>
            <a:normAutofit/>
          </a:bodyPr>
          <a:lstStyle/>
          <a:p>
            <a:pPr algn="ctr"/>
            <a:r>
              <a:rPr lang="es-PA" b="1" dirty="0"/>
              <a:t>Características</a:t>
            </a:r>
          </a:p>
        </p:txBody>
      </p:sp>
      <p:sp>
        <p:nvSpPr>
          <p:cNvPr id="3" name="Marcador de contenido 2">
            <a:extLst>
              <a:ext uri="{FF2B5EF4-FFF2-40B4-BE49-F238E27FC236}">
                <a16:creationId xmlns:a16="http://schemas.microsoft.com/office/drawing/2014/main" id="{EAF1A1E7-F340-47CD-9713-F5BAAE2D79A6}"/>
              </a:ext>
            </a:extLst>
          </p:cNvPr>
          <p:cNvSpPr>
            <a:spLocks noGrp="1"/>
          </p:cNvSpPr>
          <p:nvPr>
            <p:ph idx="1"/>
          </p:nvPr>
        </p:nvSpPr>
        <p:spPr>
          <a:xfrm>
            <a:off x="655321" y="2575034"/>
            <a:ext cx="5120113" cy="3462228"/>
          </a:xfrm>
        </p:spPr>
        <p:txBody>
          <a:bodyPr>
            <a:normAutofit/>
          </a:bodyPr>
          <a:lstStyle/>
          <a:p>
            <a:pPr marL="0" indent="0">
              <a:buNone/>
            </a:pPr>
            <a:r>
              <a:rPr lang="es-PA" sz="2400" dirty="0"/>
              <a:t>Los negocios electrónicos ofrecen tiendas en línea, con carros de compras virtuales y listas de deseos que pueden ser enviadas por correo electrónico a amigos y familiares.</a:t>
            </a:r>
          </a:p>
        </p:txBody>
      </p:sp>
    </p:spTree>
    <p:extLst>
      <p:ext uri="{BB962C8B-B14F-4D97-AF65-F5344CB8AC3E}">
        <p14:creationId xmlns:p14="http://schemas.microsoft.com/office/powerpoint/2010/main" val="410426666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587</Words>
  <Application>Microsoft Office PowerPoint</Application>
  <PresentationFormat>Panorámica</PresentationFormat>
  <Paragraphs>39</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Introducción  al  Negocio Electrónico</vt:lpstr>
      <vt:lpstr>Negocio Electrónico</vt:lpstr>
      <vt:lpstr>Negocio Electrónico</vt:lpstr>
      <vt:lpstr>Presentación de PowerPoint</vt:lpstr>
      <vt:lpstr>Definición</vt:lpstr>
      <vt:lpstr>Presentación de PowerPoint</vt:lpstr>
      <vt:lpstr>Ventajas para los proveedores</vt:lpstr>
      <vt:lpstr>Ventajas para los consumidores</vt:lpstr>
      <vt:lpstr>Características</vt:lpstr>
      <vt:lpstr>Motivos para iniciar un negocio electrónico</vt:lpstr>
      <vt:lpstr>Motivos para iniciar un negocio electrónico</vt:lpstr>
      <vt:lpstr>Motivos para iniciar un negocio electrónico</vt:lpstr>
      <vt:lpstr>Motivos para iniciar un negocio electrónico</vt:lpstr>
      <vt:lpstr>Motivos para iniciar un negocio electrónico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al  Negocio Electrónico</dc:title>
  <dc:creator>Jorge Palacio</dc:creator>
  <cp:lastModifiedBy>Jorge Palacio</cp:lastModifiedBy>
  <cp:revision>11</cp:revision>
  <dcterms:created xsi:type="dcterms:W3CDTF">2018-04-08T17:03:00Z</dcterms:created>
  <dcterms:modified xsi:type="dcterms:W3CDTF">2018-04-08T18:47:27Z</dcterms:modified>
</cp:coreProperties>
</file>