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1"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79D3"/>
    <a:srgbClr val="EE5E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68" d="100"/>
          <a:sy n="68" d="100"/>
        </p:scale>
        <p:origin x="8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2F80225-789D-4C7B-A64B-C2CDD72F4DEB}" type="datetimeFigureOut">
              <a:rPr lang="es-PA" smtClean="0"/>
              <a:t>04/12/2018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320917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F80225-789D-4C7B-A64B-C2CDD72F4DEB}" type="datetimeFigureOut">
              <a:rPr lang="es-PA" smtClean="0"/>
              <a:t>04/12/2018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281574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F80225-789D-4C7B-A64B-C2CDD72F4DEB}" type="datetimeFigureOut">
              <a:rPr lang="es-PA" smtClean="0"/>
              <a:t>04/12/2018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2623591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F80225-789D-4C7B-A64B-C2CDD72F4DEB}" type="datetimeFigureOut">
              <a:rPr lang="es-PA" smtClean="0"/>
              <a:t>04/12/2018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F13A7278-70CD-460B-930E-45277CF086B8}" type="slidenum">
              <a:rPr lang="es-PA" smtClean="0"/>
              <a:t>‹Nº›</a:t>
            </a:fld>
            <a:endParaRPr lang="es-P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9719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F80225-789D-4C7B-A64B-C2CDD72F4DEB}" type="datetimeFigureOut">
              <a:rPr lang="es-PA" smtClean="0"/>
              <a:t>04/12/2018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203913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B2F80225-789D-4C7B-A64B-C2CDD72F4DEB}" type="datetimeFigureOut">
              <a:rPr lang="es-PA" smtClean="0"/>
              <a:t>04/12/2018</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1670061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B2F80225-789D-4C7B-A64B-C2CDD72F4DEB}" type="datetimeFigureOut">
              <a:rPr lang="es-PA" smtClean="0"/>
              <a:t>04/12/2018</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4039922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F80225-789D-4C7B-A64B-C2CDD72F4DEB}" type="datetimeFigureOut">
              <a:rPr lang="es-PA" smtClean="0"/>
              <a:t>04/12/2018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135015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F80225-789D-4C7B-A64B-C2CDD72F4DEB}" type="datetimeFigureOut">
              <a:rPr lang="es-PA" smtClean="0"/>
              <a:t>04/12/2018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76760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F80225-789D-4C7B-A64B-C2CDD72F4DEB}" type="datetimeFigureOut">
              <a:rPr lang="es-PA" smtClean="0"/>
              <a:t>04/12/2018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345544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2F80225-789D-4C7B-A64B-C2CDD72F4DEB}" type="datetimeFigureOut">
              <a:rPr lang="es-PA" smtClean="0"/>
              <a:t>04/12/2018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67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2F80225-789D-4C7B-A64B-C2CDD72F4DEB}" type="datetimeFigureOut">
              <a:rPr lang="es-PA" smtClean="0"/>
              <a:t>04/12/2018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131376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2F80225-789D-4C7B-A64B-C2CDD72F4DEB}" type="datetimeFigureOut">
              <a:rPr lang="es-PA" smtClean="0"/>
              <a:t>04/12/2018</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357081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2F80225-789D-4C7B-A64B-C2CDD72F4DEB}" type="datetimeFigureOut">
              <a:rPr lang="es-PA" smtClean="0"/>
              <a:t>04/12/2018</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249978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80225-789D-4C7B-A64B-C2CDD72F4DEB}" type="datetimeFigureOut">
              <a:rPr lang="es-PA" smtClean="0"/>
              <a:t>04/12/2018</a:t>
            </a:fld>
            <a:endParaRPr lang="es-PA"/>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157045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F80225-789D-4C7B-A64B-C2CDD72F4DEB}" type="datetimeFigureOut">
              <a:rPr lang="es-PA" smtClean="0"/>
              <a:t>04/12/2018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332818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F80225-789D-4C7B-A64B-C2CDD72F4DEB}" type="datetimeFigureOut">
              <a:rPr lang="es-PA" smtClean="0"/>
              <a:t>04/12/2018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F13A7278-70CD-460B-930E-45277CF086B8}" type="slidenum">
              <a:rPr lang="es-PA" smtClean="0"/>
              <a:t>‹Nº›</a:t>
            </a:fld>
            <a:endParaRPr lang="es-PA"/>
          </a:p>
        </p:txBody>
      </p:sp>
    </p:spTree>
    <p:extLst>
      <p:ext uri="{BB962C8B-B14F-4D97-AF65-F5344CB8AC3E}">
        <p14:creationId xmlns:p14="http://schemas.microsoft.com/office/powerpoint/2010/main" val="367991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2F80225-789D-4C7B-A64B-C2CDD72F4DEB}" type="datetimeFigureOut">
              <a:rPr lang="es-PA" smtClean="0"/>
              <a:t>04/12/2018</a:t>
            </a:fld>
            <a:endParaRPr lang="es-P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P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13A7278-70CD-460B-930E-45277CF086B8}" type="slidenum">
              <a:rPr lang="es-PA" smtClean="0"/>
              <a:t>‹Nº›</a:t>
            </a:fld>
            <a:endParaRPr lang="es-PA"/>
          </a:p>
        </p:txBody>
      </p:sp>
    </p:spTree>
    <p:extLst>
      <p:ext uri="{BB962C8B-B14F-4D97-AF65-F5344CB8AC3E}">
        <p14:creationId xmlns:p14="http://schemas.microsoft.com/office/powerpoint/2010/main" val="405261298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gif"/></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pic>
        <p:nvPicPr>
          <p:cNvPr id="1026" name="Picture 2" descr="Resultado de imagen para branding">
            <a:extLst>
              <a:ext uri="{FF2B5EF4-FFF2-40B4-BE49-F238E27FC236}">
                <a16:creationId xmlns:a16="http://schemas.microsoft.com/office/drawing/2014/main" id="{B0351292-49D0-4C84-8A07-9DCCF620564A}"/>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r="2195" b="2"/>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C3476303-160A-4DC3-81F1-6072CCAEEC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73" name="Rectangle 72">
            <a:extLst>
              <a:ext uri="{FF2B5EF4-FFF2-40B4-BE49-F238E27FC236}">
                <a16:creationId xmlns:a16="http://schemas.microsoft.com/office/drawing/2014/main" id="{92B1B090-BB76-4C46-9191-8857341C23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1E33A1-E678-4E21-AA21-47DEAC655ECD}"/>
              </a:ext>
            </a:extLst>
          </p:cNvPr>
          <p:cNvSpPr>
            <a:spLocks noGrp="1"/>
          </p:cNvSpPr>
          <p:nvPr>
            <p:ph type="ctrTitle"/>
          </p:nvPr>
        </p:nvSpPr>
        <p:spPr>
          <a:xfrm>
            <a:off x="1941534" y="2011680"/>
            <a:ext cx="8354862" cy="1771180"/>
          </a:xfrm>
        </p:spPr>
        <p:txBody>
          <a:bodyPr>
            <a:normAutofit/>
          </a:bodyPr>
          <a:lstStyle/>
          <a:p>
            <a:r>
              <a:rPr lang="es-PA" sz="3700" dirty="0"/>
              <a:t>Creación de un “branding” para una plataforma de comercio electrónico</a:t>
            </a:r>
          </a:p>
        </p:txBody>
      </p:sp>
      <p:sp>
        <p:nvSpPr>
          <p:cNvPr id="3" name="Subtítulo 2">
            <a:extLst>
              <a:ext uri="{FF2B5EF4-FFF2-40B4-BE49-F238E27FC236}">
                <a16:creationId xmlns:a16="http://schemas.microsoft.com/office/drawing/2014/main" id="{4B557422-3CD8-48FD-BCFF-96A85D89CE5F}"/>
              </a:ext>
            </a:extLst>
          </p:cNvPr>
          <p:cNvSpPr>
            <a:spLocks noGrp="1"/>
          </p:cNvSpPr>
          <p:nvPr>
            <p:ph type="subTitle" idx="1"/>
          </p:nvPr>
        </p:nvSpPr>
        <p:spPr>
          <a:xfrm>
            <a:off x="1941534" y="3782860"/>
            <a:ext cx="8354862" cy="1067437"/>
          </a:xfrm>
        </p:spPr>
        <p:txBody>
          <a:bodyPr>
            <a:normAutofit fontScale="77500" lnSpcReduction="20000"/>
          </a:bodyPr>
          <a:lstStyle/>
          <a:p>
            <a:pPr>
              <a:lnSpc>
                <a:spcPct val="110000"/>
              </a:lnSpc>
            </a:pPr>
            <a:r>
              <a:rPr lang="es-ES" sz="2100" b="1" dirty="0"/>
              <a:t>Héctor Vásquez</a:t>
            </a:r>
            <a:endParaRPr lang="es-PA" sz="2100" dirty="0"/>
          </a:p>
          <a:p>
            <a:pPr>
              <a:lnSpc>
                <a:spcPct val="110000"/>
              </a:lnSpc>
            </a:pPr>
            <a:r>
              <a:rPr lang="es-ES" sz="2100" b="1" dirty="0" err="1"/>
              <a:t>Yino</a:t>
            </a:r>
            <a:r>
              <a:rPr lang="es-ES" sz="2100" b="1" dirty="0"/>
              <a:t> Segura</a:t>
            </a:r>
            <a:endParaRPr lang="es-PA" sz="2100" dirty="0"/>
          </a:p>
          <a:p>
            <a:pPr>
              <a:lnSpc>
                <a:spcPct val="110000"/>
              </a:lnSpc>
            </a:pPr>
            <a:r>
              <a:rPr lang="es-ES" sz="2100" b="1" dirty="0"/>
              <a:t>Eloy González</a:t>
            </a:r>
          </a:p>
          <a:p>
            <a:pPr>
              <a:lnSpc>
                <a:spcPct val="110000"/>
              </a:lnSpc>
            </a:pPr>
            <a:endParaRPr lang="es-PA" sz="1100" dirty="0"/>
          </a:p>
        </p:txBody>
      </p:sp>
    </p:spTree>
    <p:extLst>
      <p:ext uri="{BB962C8B-B14F-4D97-AF65-F5344CB8AC3E}">
        <p14:creationId xmlns:p14="http://schemas.microsoft.com/office/powerpoint/2010/main" val="42090415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inta: inclinada hacia arriba 4">
            <a:extLst>
              <a:ext uri="{FF2B5EF4-FFF2-40B4-BE49-F238E27FC236}">
                <a16:creationId xmlns:a16="http://schemas.microsoft.com/office/drawing/2014/main" id="{AB16DC9D-A978-4166-B2F3-5B512A2EF6E4}"/>
              </a:ext>
            </a:extLst>
          </p:cNvPr>
          <p:cNvSpPr/>
          <p:nvPr/>
        </p:nvSpPr>
        <p:spPr>
          <a:xfrm>
            <a:off x="1200623" y="4692385"/>
            <a:ext cx="9780104" cy="1351722"/>
          </a:xfrm>
          <a:prstGeom prst="ribbon2">
            <a:avLst>
              <a:gd name="adj1" fmla="val 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dirty="0"/>
          </a:p>
        </p:txBody>
      </p:sp>
      <p:sp>
        <p:nvSpPr>
          <p:cNvPr id="2" name="Título 1">
            <a:extLst>
              <a:ext uri="{FF2B5EF4-FFF2-40B4-BE49-F238E27FC236}">
                <a16:creationId xmlns:a16="http://schemas.microsoft.com/office/drawing/2014/main" id="{EF54A618-8F64-4741-961B-98267DF98849}"/>
              </a:ext>
            </a:extLst>
          </p:cNvPr>
          <p:cNvSpPr>
            <a:spLocks noGrp="1"/>
          </p:cNvSpPr>
          <p:nvPr>
            <p:ph type="title"/>
          </p:nvPr>
        </p:nvSpPr>
        <p:spPr/>
        <p:txBody>
          <a:bodyPr/>
          <a:lstStyle/>
          <a:p>
            <a:r>
              <a:rPr lang="es-PA" dirty="0"/>
              <a:t>Logotipo</a:t>
            </a:r>
          </a:p>
        </p:txBody>
      </p:sp>
      <p:sp>
        <p:nvSpPr>
          <p:cNvPr id="3" name="Marcador de contenido 2">
            <a:extLst>
              <a:ext uri="{FF2B5EF4-FFF2-40B4-BE49-F238E27FC236}">
                <a16:creationId xmlns:a16="http://schemas.microsoft.com/office/drawing/2014/main" id="{1A02459F-4863-4886-9869-85507C18688D}"/>
              </a:ext>
            </a:extLst>
          </p:cNvPr>
          <p:cNvSpPr>
            <a:spLocks noGrp="1"/>
          </p:cNvSpPr>
          <p:nvPr>
            <p:ph idx="1"/>
          </p:nvPr>
        </p:nvSpPr>
        <p:spPr/>
        <p:txBody>
          <a:bodyPr/>
          <a:lstStyle/>
          <a:p>
            <a:pPr marL="0" indent="0" algn="just">
              <a:buNone/>
            </a:pPr>
            <a:r>
              <a:rPr lang="es-PA" dirty="0"/>
              <a:t>Es el nombre de la empresa, que puede formarse por letras, abreviaturas, cifras, acrónimos, etc. Muchas compañías construyen su identidad visual con una tipografía especial, adicionándole el símbolo. El logotipo y el símbolo constituyen la identidad de la empresa y, entre los dos, conforman su personalidad física. Los logos deben ser simples a la vez que sean memorables y sorprendentes.</a:t>
            </a:r>
          </a:p>
        </p:txBody>
      </p:sp>
      <p:pic>
        <p:nvPicPr>
          <p:cNvPr id="4" name="Imagen 3" descr="Resultado de imagen para Logotipo">
            <a:extLst>
              <a:ext uri="{FF2B5EF4-FFF2-40B4-BE49-F238E27FC236}">
                <a16:creationId xmlns:a16="http://schemas.microsoft.com/office/drawing/2014/main" id="{BC619A8B-A35B-4F2E-8CE1-61D4143FEE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0932" y="4437583"/>
            <a:ext cx="6199486" cy="1785743"/>
          </a:xfrm>
          <a:prstGeom prst="rect">
            <a:avLst/>
          </a:prstGeom>
          <a:noFill/>
          <a:ln>
            <a:noFill/>
          </a:ln>
        </p:spPr>
      </p:pic>
    </p:spTree>
    <p:extLst>
      <p:ext uri="{BB962C8B-B14F-4D97-AF65-F5344CB8AC3E}">
        <p14:creationId xmlns:p14="http://schemas.microsoft.com/office/powerpoint/2010/main" val="30427404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pic>
        <p:nvPicPr>
          <p:cNvPr id="10244" name="Picture 4" descr="Resultado de imagen para branding">
            <a:extLst>
              <a:ext uri="{FF2B5EF4-FFF2-40B4-BE49-F238E27FC236}">
                <a16:creationId xmlns:a16="http://schemas.microsoft.com/office/drawing/2014/main" id="{B5D961B5-18E3-47EB-9596-0DECBF59A729}"/>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16821" b="26804"/>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246" name="Rectangle 72">
            <a:extLst>
              <a:ext uri="{FF2B5EF4-FFF2-40B4-BE49-F238E27FC236}">
                <a16:creationId xmlns:a16="http://schemas.microsoft.com/office/drawing/2014/main" id="{15CF20E9-1E0C-4E9D-90C6-EB4FE51EF65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0"/>
            <a:ext cx="8833456"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41D40F50-E769-475B-A08E-64F0CBD2ABE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92582"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7667982-0304-46C8-A3D6-4545BBC2DE3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0177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440C5BC0-907B-4DCC-83B6-03882F448ECE}"/>
              </a:ext>
            </a:extLst>
          </p:cNvPr>
          <p:cNvSpPr>
            <a:spLocks noGrp="1"/>
          </p:cNvSpPr>
          <p:nvPr>
            <p:ph type="title"/>
          </p:nvPr>
        </p:nvSpPr>
        <p:spPr>
          <a:xfrm>
            <a:off x="2118987" y="609600"/>
            <a:ext cx="7954027" cy="1326321"/>
          </a:xfrm>
        </p:spPr>
        <p:txBody>
          <a:bodyPr>
            <a:normAutofit/>
          </a:bodyPr>
          <a:lstStyle/>
          <a:p>
            <a:r>
              <a:rPr lang="es-PA"/>
              <a:t>Nombre comunicativo</a:t>
            </a:r>
            <a:endParaRPr lang="es-PA" dirty="0"/>
          </a:p>
        </p:txBody>
      </p:sp>
      <p:sp>
        <p:nvSpPr>
          <p:cNvPr id="3" name="Marcador de contenido 2">
            <a:extLst>
              <a:ext uri="{FF2B5EF4-FFF2-40B4-BE49-F238E27FC236}">
                <a16:creationId xmlns:a16="http://schemas.microsoft.com/office/drawing/2014/main" id="{11A0607B-91CD-4071-B6A8-B55CFDB12A00}"/>
              </a:ext>
            </a:extLst>
          </p:cNvPr>
          <p:cNvSpPr>
            <a:spLocks noGrp="1"/>
          </p:cNvSpPr>
          <p:nvPr>
            <p:ph idx="1"/>
          </p:nvPr>
        </p:nvSpPr>
        <p:spPr>
          <a:xfrm>
            <a:off x="2118987" y="2096064"/>
            <a:ext cx="7954027" cy="3695136"/>
          </a:xfrm>
        </p:spPr>
        <p:txBody>
          <a:bodyPr>
            <a:normAutofit/>
          </a:bodyPr>
          <a:lstStyle/>
          <a:p>
            <a:pPr marL="0" indent="0">
              <a:buNone/>
            </a:pPr>
            <a:r>
              <a:rPr lang="es-PA"/>
              <a:t>Es la denominación breve por la que es reconocida una empresa, y por lo general, es diferente del nombre jurídico o razón social de la empresa. Generalmente, el nombre comunicativo se inicia con la creación del logotipo, pero, con el paso de los años, la gente tiende a olvidar la forma tipográfica del logo y lo que queda en la mente es el nombre. Un buen nombre constituye un valioso activo para una empresa.</a:t>
            </a:r>
            <a:endParaRPr lang="es-PA" dirty="0"/>
          </a:p>
        </p:txBody>
      </p:sp>
    </p:spTree>
    <p:extLst>
      <p:ext uri="{BB962C8B-B14F-4D97-AF65-F5344CB8AC3E}">
        <p14:creationId xmlns:p14="http://schemas.microsoft.com/office/powerpoint/2010/main" val="35675449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pic>
        <p:nvPicPr>
          <p:cNvPr id="11266" name="Picture 2" descr="Resultado de imagen para color png">
            <a:extLst>
              <a:ext uri="{FF2B5EF4-FFF2-40B4-BE49-F238E27FC236}">
                <a16:creationId xmlns:a16="http://schemas.microsoft.com/office/drawing/2014/main" id="{03E928C2-CF77-4A4A-BCF1-D2CAB6A4B888}"/>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17916" b="25850"/>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4DE0D6BE-330A-422D-9BD9-1E18F73C6E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ítulo 1">
            <a:extLst>
              <a:ext uri="{FF2B5EF4-FFF2-40B4-BE49-F238E27FC236}">
                <a16:creationId xmlns:a16="http://schemas.microsoft.com/office/drawing/2014/main" id="{CE8CA315-7928-4C9D-A7A2-32AFCF401F89}"/>
              </a:ext>
            </a:extLst>
          </p:cNvPr>
          <p:cNvSpPr>
            <a:spLocks noGrp="1"/>
          </p:cNvSpPr>
          <p:nvPr>
            <p:ph type="title"/>
          </p:nvPr>
        </p:nvSpPr>
        <p:spPr>
          <a:xfrm>
            <a:off x="919118" y="554670"/>
            <a:ext cx="10353761" cy="1326321"/>
          </a:xfrm>
        </p:spPr>
        <p:txBody>
          <a:bodyPr>
            <a:normAutofit/>
          </a:bodyPr>
          <a:lstStyle/>
          <a:p>
            <a:r>
              <a:rPr lang="es-PA" dirty="0"/>
              <a:t>El papel del color en la identidad visual</a:t>
            </a:r>
          </a:p>
        </p:txBody>
      </p:sp>
      <p:sp>
        <p:nvSpPr>
          <p:cNvPr id="3" name="Marcador de contenido 2">
            <a:extLst>
              <a:ext uri="{FF2B5EF4-FFF2-40B4-BE49-F238E27FC236}">
                <a16:creationId xmlns:a16="http://schemas.microsoft.com/office/drawing/2014/main" id="{61E3583D-4BC6-4BDE-AD98-14D6DEE03E73}"/>
              </a:ext>
            </a:extLst>
          </p:cNvPr>
          <p:cNvSpPr>
            <a:spLocks noGrp="1"/>
          </p:cNvSpPr>
          <p:nvPr>
            <p:ph idx="1"/>
          </p:nvPr>
        </p:nvSpPr>
        <p:spPr>
          <a:xfrm>
            <a:off x="473525" y="2398795"/>
            <a:ext cx="3290092" cy="3695136"/>
          </a:xfrm>
        </p:spPr>
        <p:txBody>
          <a:bodyPr>
            <a:normAutofit/>
          </a:bodyPr>
          <a:lstStyle/>
          <a:p>
            <a:pPr marL="0" indent="0">
              <a:lnSpc>
                <a:spcPct val="110000"/>
              </a:lnSpc>
              <a:buNone/>
            </a:pPr>
            <a:r>
              <a:rPr lang="es-PA" sz="1700" dirty="0"/>
              <a:t>El color es el otro componente de la personalidad de la empresa, que cumple una función distintiva sobre la que se articula el logotipo y el símbolo. Al decidir un color para una empresa o un producto determinado, es importante escoger el más representativo.</a:t>
            </a:r>
          </a:p>
        </p:txBody>
      </p:sp>
      <p:pic>
        <p:nvPicPr>
          <p:cNvPr id="5" name="Imagen 4">
            <a:extLst>
              <a:ext uri="{FF2B5EF4-FFF2-40B4-BE49-F238E27FC236}">
                <a16:creationId xmlns:a16="http://schemas.microsoft.com/office/drawing/2014/main" id="{BAFE9F76-F8CE-4E7C-A07A-BC12BAA9F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3940" y="2679311"/>
            <a:ext cx="3295350" cy="2471513"/>
          </a:xfrm>
          <a:prstGeom prst="rect">
            <a:avLst/>
          </a:prstGeom>
        </p:spPr>
      </p:pic>
      <p:pic>
        <p:nvPicPr>
          <p:cNvPr id="7" name="Imagen 6">
            <a:extLst>
              <a:ext uri="{FF2B5EF4-FFF2-40B4-BE49-F238E27FC236}">
                <a16:creationId xmlns:a16="http://schemas.microsoft.com/office/drawing/2014/main" id="{4B52B262-BE6F-48CC-BEE6-B403D04DDA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9613" y="2837354"/>
            <a:ext cx="2103368" cy="2103368"/>
          </a:xfrm>
          <a:prstGeom prst="rect">
            <a:avLst/>
          </a:prstGeom>
        </p:spPr>
      </p:pic>
      <p:pic>
        <p:nvPicPr>
          <p:cNvPr id="9" name="Imagen 8">
            <a:extLst>
              <a:ext uri="{FF2B5EF4-FFF2-40B4-BE49-F238E27FC236}">
                <a16:creationId xmlns:a16="http://schemas.microsoft.com/office/drawing/2014/main" id="{B08A0D81-DFD8-4AD4-9E0C-9A0611D8FF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2981" y="2837354"/>
            <a:ext cx="2103368" cy="2103368"/>
          </a:xfrm>
          <a:prstGeom prst="rect">
            <a:avLst/>
          </a:prstGeom>
        </p:spPr>
      </p:pic>
    </p:spTree>
    <p:extLst>
      <p:ext uri="{BB962C8B-B14F-4D97-AF65-F5344CB8AC3E}">
        <p14:creationId xmlns:p14="http://schemas.microsoft.com/office/powerpoint/2010/main" val="42117660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52885-8447-4A21-8D0E-3E5802A89C35}"/>
              </a:ext>
            </a:extLst>
          </p:cNvPr>
          <p:cNvSpPr>
            <a:spLocks noGrp="1"/>
          </p:cNvSpPr>
          <p:nvPr>
            <p:ph type="title"/>
          </p:nvPr>
        </p:nvSpPr>
        <p:spPr/>
        <p:txBody>
          <a:bodyPr/>
          <a:lstStyle/>
          <a:p>
            <a:r>
              <a:rPr lang="es-PA" dirty="0"/>
              <a:t>Tipografía</a:t>
            </a:r>
          </a:p>
        </p:txBody>
      </p:sp>
      <p:sp>
        <p:nvSpPr>
          <p:cNvPr id="3" name="Marcador de contenido 2">
            <a:extLst>
              <a:ext uri="{FF2B5EF4-FFF2-40B4-BE49-F238E27FC236}">
                <a16:creationId xmlns:a16="http://schemas.microsoft.com/office/drawing/2014/main" id="{CBA97C80-F64E-4D4D-AAF7-D8C82BE69DBB}"/>
              </a:ext>
            </a:extLst>
          </p:cNvPr>
          <p:cNvSpPr>
            <a:spLocks noGrp="1"/>
          </p:cNvSpPr>
          <p:nvPr>
            <p:ph idx="1"/>
          </p:nvPr>
        </p:nvSpPr>
        <p:spPr/>
        <p:txBody>
          <a:bodyPr/>
          <a:lstStyle/>
          <a:p>
            <a:pPr marL="0" indent="0" algn="just">
              <a:buNone/>
            </a:pPr>
            <a:r>
              <a:rPr lang="es-PA" dirty="0"/>
              <a:t>Se habla de alfabetos tipográficos que, una vez escogidos, operan como verdaderos elementos de identificación visual. Cualquier empresa con ambición corporativa podría diseñar su alfabeto particular, pero existen miles de familias tipográficas listas para ser usadas.</a:t>
            </a:r>
          </a:p>
        </p:txBody>
      </p:sp>
      <p:pic>
        <p:nvPicPr>
          <p:cNvPr id="5" name="Imagen 4">
            <a:extLst>
              <a:ext uri="{FF2B5EF4-FFF2-40B4-BE49-F238E27FC236}">
                <a16:creationId xmlns:a16="http://schemas.microsoft.com/office/drawing/2014/main" id="{BEB7155D-66B7-45B2-948B-EA348F6A0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383" y="3721036"/>
            <a:ext cx="5202583" cy="2915541"/>
          </a:xfrm>
          <a:prstGeom prst="rect">
            <a:avLst/>
          </a:prstGeom>
        </p:spPr>
      </p:pic>
    </p:spTree>
    <p:extLst>
      <p:ext uri="{BB962C8B-B14F-4D97-AF65-F5344CB8AC3E}">
        <p14:creationId xmlns:p14="http://schemas.microsoft.com/office/powerpoint/2010/main" val="23102142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5CEE4A-5948-4E3C-8DAC-B55EA4C13CEA}"/>
              </a:ext>
            </a:extLst>
          </p:cNvPr>
          <p:cNvSpPr>
            <a:spLocks noGrp="1"/>
          </p:cNvSpPr>
          <p:nvPr>
            <p:ph type="title"/>
          </p:nvPr>
        </p:nvSpPr>
        <p:spPr>
          <a:xfrm>
            <a:off x="369436" y="1989181"/>
            <a:ext cx="4666389" cy="2887579"/>
          </a:xfrm>
        </p:spPr>
        <p:txBody>
          <a:bodyPr vert="horz" lIns="91440" tIns="45720" rIns="91440" bIns="45720" rtlCol="0" anchor="b">
            <a:normAutofit/>
          </a:bodyPr>
          <a:lstStyle/>
          <a:p>
            <a:pPr algn="ctr"/>
            <a:r>
              <a:rPr lang="es-PA" sz="4800" kern="1200" dirty="0">
                <a:solidFill>
                  <a:srgbClr val="FFFFFF"/>
                </a:solidFill>
                <a:latin typeface="+mj-lt"/>
                <a:ea typeface="+mj-ea"/>
                <a:cs typeface="+mj-cs"/>
              </a:rPr>
              <a:t>Diferencias entre logos</a:t>
            </a:r>
            <a:r>
              <a:rPr lang="en-US" sz="4800" kern="1200" dirty="0">
                <a:solidFill>
                  <a:srgbClr val="FFFFFF"/>
                </a:solidFill>
                <a:latin typeface="+mj-lt"/>
                <a:ea typeface="+mj-ea"/>
                <a:cs typeface="+mj-cs"/>
              </a:rPr>
              <a:t> </a:t>
            </a:r>
          </a:p>
        </p:txBody>
      </p:sp>
      <p:pic>
        <p:nvPicPr>
          <p:cNvPr id="4" name="Marcador de contenido 3">
            <a:extLst>
              <a:ext uri="{FF2B5EF4-FFF2-40B4-BE49-F238E27FC236}">
                <a16:creationId xmlns:a16="http://schemas.microsoft.com/office/drawing/2014/main" id="{7CC92249-673C-43B7-AFE0-4BB1936C43EF}"/>
              </a:ext>
            </a:extLst>
          </p:cNvPr>
          <p:cNvPicPr>
            <a:picLocks noGrp="1" noChangeAspect="1"/>
          </p:cNvPicPr>
          <p:nvPr>
            <p:ph idx="1"/>
          </p:nvPr>
        </p:nvPicPr>
        <p:blipFill>
          <a:blip r:embed="rId2"/>
          <a:stretch>
            <a:fillRect/>
          </a:stretch>
        </p:blipFill>
        <p:spPr>
          <a:xfrm>
            <a:off x="5490196" y="585337"/>
            <a:ext cx="5880796" cy="5880796"/>
          </a:xfrm>
          <a:prstGeom prst="rect">
            <a:avLst/>
          </a:prstGeom>
        </p:spPr>
      </p:pic>
    </p:spTree>
    <p:extLst>
      <p:ext uri="{BB962C8B-B14F-4D97-AF65-F5344CB8AC3E}">
        <p14:creationId xmlns:p14="http://schemas.microsoft.com/office/powerpoint/2010/main" val="39016281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52CA9-2A0E-4AF1-B1C7-94179F15A720}"/>
              </a:ext>
            </a:extLst>
          </p:cNvPr>
          <p:cNvSpPr>
            <a:spLocks noGrp="1"/>
          </p:cNvSpPr>
          <p:nvPr>
            <p:ph type="title"/>
          </p:nvPr>
        </p:nvSpPr>
        <p:spPr/>
        <p:txBody>
          <a:bodyPr/>
          <a:lstStyle/>
          <a:p>
            <a:r>
              <a:rPr lang="es-PA" dirty="0"/>
              <a:t>Redes sociales </a:t>
            </a:r>
          </a:p>
        </p:txBody>
      </p:sp>
      <p:sp>
        <p:nvSpPr>
          <p:cNvPr id="3" name="Marcador de contenido 2">
            <a:extLst>
              <a:ext uri="{FF2B5EF4-FFF2-40B4-BE49-F238E27FC236}">
                <a16:creationId xmlns:a16="http://schemas.microsoft.com/office/drawing/2014/main" id="{F1E294E8-FF22-4C7B-805F-183DC4A9B7A9}"/>
              </a:ext>
            </a:extLst>
          </p:cNvPr>
          <p:cNvSpPr>
            <a:spLocks noGrp="1"/>
          </p:cNvSpPr>
          <p:nvPr>
            <p:ph idx="1"/>
          </p:nvPr>
        </p:nvSpPr>
        <p:spPr/>
        <p:txBody>
          <a:bodyPr>
            <a:normAutofit/>
          </a:bodyPr>
          <a:lstStyle/>
          <a:p>
            <a:pPr marL="0" indent="0" algn="just">
              <a:buNone/>
            </a:pPr>
            <a:r>
              <a:rPr lang="es-PA" dirty="0"/>
              <a:t>Aunque las redes sociales han cambiado las tácticas de las marcas de marketing, sus principales objetivos siguen siendo los mismos; atraer y retener clientes. Sin embargo, las empresas ahora han experimentado un nuevo desafío con la introducción de las redes sociales el cual es lograr que su contenido se haga viral. Debido a esto, las marcas se han interesado en explorar o usar las redes sociales para obtener beneficios comerciales.</a:t>
            </a:r>
          </a:p>
        </p:txBody>
      </p:sp>
      <p:pic>
        <p:nvPicPr>
          <p:cNvPr id="13314" name="Picture 2" descr="Resultado de imagen para redes sociales png">
            <a:extLst>
              <a:ext uri="{FF2B5EF4-FFF2-40B4-BE49-F238E27FC236}">
                <a16:creationId xmlns:a16="http://schemas.microsoft.com/office/drawing/2014/main" id="{E07ED716-32B6-4BDD-BE01-FE2833AB0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4000500"/>
            <a:ext cx="5905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8077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pic>
        <p:nvPicPr>
          <p:cNvPr id="14338" name="Picture 2" descr="Resultado de imagen para branding">
            <a:extLst>
              <a:ext uri="{FF2B5EF4-FFF2-40B4-BE49-F238E27FC236}">
                <a16:creationId xmlns:a16="http://schemas.microsoft.com/office/drawing/2014/main" id="{08631EFA-62F2-4C60-9072-FBF4BC524C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76" r="13524"/>
          <a:stretch/>
        </p:blipFill>
        <p:spPr bwMode="auto">
          <a:xfrm>
            <a:off x="20" y="10"/>
            <a:ext cx="4635987"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E2A31A05-19BB-4F84-9402-E8569CBDBDB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20295301-8CD7-459A-AD5F-015032208FA8}"/>
              </a:ext>
            </a:extLst>
          </p:cNvPr>
          <p:cNvSpPr>
            <a:spLocks noGrp="1"/>
          </p:cNvSpPr>
          <p:nvPr>
            <p:ph type="title"/>
          </p:nvPr>
        </p:nvSpPr>
        <p:spPr>
          <a:xfrm>
            <a:off x="5113002" y="530087"/>
            <a:ext cx="6340084" cy="1326321"/>
          </a:xfrm>
        </p:spPr>
        <p:txBody>
          <a:bodyPr>
            <a:normAutofit/>
          </a:bodyPr>
          <a:lstStyle/>
          <a:p>
            <a:r>
              <a:rPr lang="es-PA" dirty="0"/>
              <a:t>Conclusión </a:t>
            </a:r>
          </a:p>
        </p:txBody>
      </p:sp>
      <p:sp>
        <p:nvSpPr>
          <p:cNvPr id="3" name="Marcador de contenido 2">
            <a:extLst>
              <a:ext uri="{FF2B5EF4-FFF2-40B4-BE49-F238E27FC236}">
                <a16:creationId xmlns:a16="http://schemas.microsoft.com/office/drawing/2014/main" id="{D1452BF9-21FE-403D-8510-C650BE423328}"/>
              </a:ext>
            </a:extLst>
          </p:cNvPr>
          <p:cNvSpPr>
            <a:spLocks noGrp="1"/>
          </p:cNvSpPr>
          <p:nvPr>
            <p:ph idx="1"/>
          </p:nvPr>
        </p:nvSpPr>
        <p:spPr>
          <a:xfrm>
            <a:off x="4927471" y="2096063"/>
            <a:ext cx="6734442" cy="4384249"/>
          </a:xfrm>
        </p:spPr>
        <p:txBody>
          <a:bodyPr>
            <a:normAutofit/>
          </a:bodyPr>
          <a:lstStyle/>
          <a:p>
            <a:pPr marL="0" indent="0" algn="just">
              <a:buNone/>
            </a:pPr>
            <a:r>
              <a:rPr lang="es-PA" sz="2800" dirty="0"/>
              <a:t>Considero importante tomar en cuenta el uso del branding en nuestra marca. Ya que en la actualidad de manera digital se puede llegar a mucha más gente de forma sumamente eficaz gracias a su uso adecuado.</a:t>
            </a:r>
          </a:p>
          <a:p>
            <a:endParaRPr lang="es-PA" dirty="0"/>
          </a:p>
        </p:txBody>
      </p:sp>
    </p:spTree>
    <p:extLst>
      <p:ext uri="{BB962C8B-B14F-4D97-AF65-F5344CB8AC3E}">
        <p14:creationId xmlns:p14="http://schemas.microsoft.com/office/powerpoint/2010/main" val="37985456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59E787A-A567-464A-BB9E-E9B95AA41E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A476B5-55AD-43A1-B1FB-5AC76B54F0A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Resultado de imagen para gracias">
            <a:extLst>
              <a:ext uri="{FF2B5EF4-FFF2-40B4-BE49-F238E27FC236}">
                <a16:creationId xmlns:a16="http://schemas.microsoft.com/office/drawing/2014/main" id="{AA605F4F-30DA-4962-B495-CE38788A6F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58851" y="643467"/>
            <a:ext cx="7874298"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2820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52BEA-0ED9-4B46-A6F5-FC073C234FD3}"/>
              </a:ext>
            </a:extLst>
          </p:cNvPr>
          <p:cNvSpPr>
            <a:spLocks noGrp="1"/>
          </p:cNvSpPr>
          <p:nvPr>
            <p:ph type="title"/>
          </p:nvPr>
        </p:nvSpPr>
        <p:spPr>
          <a:xfrm>
            <a:off x="913795" y="609600"/>
            <a:ext cx="10353761" cy="1326321"/>
          </a:xfrm>
        </p:spPr>
        <p:txBody>
          <a:bodyPr/>
          <a:lstStyle/>
          <a:p>
            <a:r>
              <a:rPr lang="es-PA"/>
              <a:t>Definición de Branding</a:t>
            </a:r>
            <a:endParaRPr lang="es-PA" dirty="0"/>
          </a:p>
        </p:txBody>
      </p:sp>
      <p:sp>
        <p:nvSpPr>
          <p:cNvPr id="3" name="Marcador de contenido 2">
            <a:extLst>
              <a:ext uri="{FF2B5EF4-FFF2-40B4-BE49-F238E27FC236}">
                <a16:creationId xmlns:a16="http://schemas.microsoft.com/office/drawing/2014/main" id="{CDBBCB08-FAD7-4B1D-8379-C323299254F4}"/>
              </a:ext>
            </a:extLst>
          </p:cNvPr>
          <p:cNvSpPr>
            <a:spLocks noGrp="1"/>
          </p:cNvSpPr>
          <p:nvPr>
            <p:ph idx="1"/>
          </p:nvPr>
        </p:nvSpPr>
        <p:spPr>
          <a:xfrm>
            <a:off x="913795" y="2096064"/>
            <a:ext cx="10353762" cy="3695136"/>
          </a:xfrm>
        </p:spPr>
        <p:txBody>
          <a:bodyPr/>
          <a:lstStyle/>
          <a:p>
            <a:pPr marL="0" indent="0" algn="just">
              <a:buNone/>
            </a:pPr>
            <a:r>
              <a:rPr lang="es-PA" dirty="0"/>
              <a:t>“Es un anglicismo empleado en mercadotecnia que hace referencia al proceso de hacer y construir una marca (en inglés, </a:t>
            </a:r>
            <a:r>
              <a:rPr lang="es-PA" dirty="0" err="1"/>
              <a:t>brand</a:t>
            </a:r>
            <a:r>
              <a:rPr lang="es-PA" dirty="0"/>
              <a:t> </a:t>
            </a:r>
            <a:r>
              <a:rPr lang="es-PA" dirty="0" err="1"/>
              <a:t>equity</a:t>
            </a:r>
            <a:r>
              <a:rPr lang="es-PA" dirty="0"/>
              <a:t>) mediante la administración estratégica del conjunto total de activos vinculados en forma directa o indirecta al nombre y/o símbolo (logotipo) que identifican a la marca influyendo en el valor de la marca, tanto para el cliente como para la empresa propietaria de la marca.”</a:t>
            </a:r>
          </a:p>
        </p:txBody>
      </p:sp>
      <p:pic>
        <p:nvPicPr>
          <p:cNvPr id="2050" name="Picture 2" descr="Resultado de imagen para branding">
            <a:extLst>
              <a:ext uri="{FF2B5EF4-FFF2-40B4-BE49-F238E27FC236}">
                <a16:creationId xmlns:a16="http://schemas.microsoft.com/office/drawing/2014/main" id="{3B45623A-584E-443E-B8C4-D974C16AD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756" y="4185215"/>
            <a:ext cx="3981036" cy="214849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929413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BDCD3-0D7E-414A-888B-F28375350BF9}"/>
              </a:ext>
            </a:extLst>
          </p:cNvPr>
          <p:cNvSpPr>
            <a:spLocks noGrp="1"/>
          </p:cNvSpPr>
          <p:nvPr>
            <p:ph type="title"/>
          </p:nvPr>
        </p:nvSpPr>
        <p:spPr>
          <a:xfrm>
            <a:off x="913795" y="609600"/>
            <a:ext cx="10353761" cy="1326321"/>
          </a:xfrm>
        </p:spPr>
        <p:txBody>
          <a:bodyPr/>
          <a:lstStyle/>
          <a:p>
            <a:r>
              <a:rPr lang="es-PA" dirty="0"/>
              <a:t>Estructura del Branding</a:t>
            </a:r>
          </a:p>
        </p:txBody>
      </p:sp>
      <p:sp>
        <p:nvSpPr>
          <p:cNvPr id="3" name="Marcador de contenido 2">
            <a:extLst>
              <a:ext uri="{FF2B5EF4-FFF2-40B4-BE49-F238E27FC236}">
                <a16:creationId xmlns:a16="http://schemas.microsoft.com/office/drawing/2014/main" id="{91829D3C-4781-41E3-80DF-9287B28F6C70}"/>
              </a:ext>
            </a:extLst>
          </p:cNvPr>
          <p:cNvSpPr>
            <a:spLocks noGrp="1"/>
          </p:cNvSpPr>
          <p:nvPr>
            <p:ph idx="1"/>
          </p:nvPr>
        </p:nvSpPr>
        <p:spPr>
          <a:xfrm>
            <a:off x="913795" y="2096064"/>
            <a:ext cx="10353762" cy="3695136"/>
          </a:xfrm>
        </p:spPr>
        <p:txBody>
          <a:bodyPr>
            <a:normAutofit/>
          </a:bodyPr>
          <a:lstStyle/>
          <a:p>
            <a:pPr marL="0" indent="0">
              <a:buNone/>
            </a:pPr>
            <a:r>
              <a:rPr lang="es-PA" dirty="0"/>
              <a:t>El branding está conformado por cinco elementos:</a:t>
            </a:r>
          </a:p>
          <a:p>
            <a:pPr marL="0" indent="0">
              <a:buNone/>
            </a:pPr>
            <a:endParaRPr lang="es-PA" dirty="0"/>
          </a:p>
          <a:p>
            <a:pPr marL="514350" indent="-514350">
              <a:buFont typeface="+mj-lt"/>
              <a:buAutoNum type="arabicPeriod"/>
            </a:pPr>
            <a:r>
              <a:rPr lang="es-PA" dirty="0"/>
              <a:t>Naming, o creación de un nombre.</a:t>
            </a:r>
          </a:p>
          <a:p>
            <a:pPr marL="514350" indent="-514350">
              <a:buFont typeface="+mj-lt"/>
              <a:buAutoNum type="arabicPeriod"/>
            </a:pPr>
            <a:r>
              <a:rPr lang="es-PA" dirty="0"/>
              <a:t>Identidad corporativa.</a:t>
            </a:r>
          </a:p>
          <a:p>
            <a:pPr marL="514350" indent="-514350">
              <a:buFont typeface="+mj-lt"/>
              <a:buAutoNum type="arabicPeriod"/>
            </a:pPr>
            <a:r>
              <a:rPr lang="es-PA" dirty="0"/>
              <a:t>Posicionamiento.</a:t>
            </a:r>
          </a:p>
          <a:p>
            <a:pPr marL="514350" indent="-514350">
              <a:buFont typeface="+mj-lt"/>
              <a:buAutoNum type="arabicPeriod"/>
            </a:pPr>
            <a:r>
              <a:rPr lang="es-PA" dirty="0"/>
              <a:t>Lealtad de marca.</a:t>
            </a:r>
          </a:p>
          <a:p>
            <a:pPr marL="514350" indent="-514350">
              <a:buFont typeface="+mj-lt"/>
              <a:buAutoNum type="arabicPeriod"/>
            </a:pPr>
            <a:r>
              <a:rPr lang="es-PA" dirty="0"/>
              <a:t>Arquitectura de marca.</a:t>
            </a:r>
          </a:p>
          <a:p>
            <a:endParaRPr lang="es-PA" dirty="0"/>
          </a:p>
        </p:txBody>
      </p:sp>
      <p:grpSp>
        <p:nvGrpSpPr>
          <p:cNvPr id="21" name="Grupo 20">
            <a:extLst>
              <a:ext uri="{FF2B5EF4-FFF2-40B4-BE49-F238E27FC236}">
                <a16:creationId xmlns:a16="http://schemas.microsoft.com/office/drawing/2014/main" id="{32D3F9BE-4D6E-4FFF-ADE6-34050BAAE8FF}"/>
              </a:ext>
            </a:extLst>
          </p:cNvPr>
          <p:cNvGrpSpPr/>
          <p:nvPr/>
        </p:nvGrpSpPr>
        <p:grpSpPr>
          <a:xfrm rot="21384221">
            <a:off x="6003235" y="3295859"/>
            <a:ext cx="5264321" cy="2333829"/>
            <a:chOff x="5949094" y="3192328"/>
            <a:chExt cx="5264321" cy="2333829"/>
          </a:xfrm>
          <a:solidFill>
            <a:schemeClr val="tx1"/>
          </a:solidFill>
        </p:grpSpPr>
        <p:sp>
          <p:nvSpPr>
            <p:cNvPr id="19" name="Rectángulo 18">
              <a:extLst>
                <a:ext uri="{FF2B5EF4-FFF2-40B4-BE49-F238E27FC236}">
                  <a16:creationId xmlns:a16="http://schemas.microsoft.com/office/drawing/2014/main" id="{5F7BA405-C422-4E1E-BBE0-B157393F5E37}"/>
                </a:ext>
              </a:extLst>
            </p:cNvPr>
            <p:cNvSpPr/>
            <p:nvPr/>
          </p:nvSpPr>
          <p:spPr>
            <a:xfrm>
              <a:off x="5949094" y="3192328"/>
              <a:ext cx="5264321" cy="23338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solidFill>
                  <a:schemeClr val="bg1"/>
                </a:solidFill>
              </a:endParaRPr>
            </a:p>
          </p:txBody>
        </p:sp>
        <p:pic>
          <p:nvPicPr>
            <p:cNvPr id="3078" name="Picture 6" descr="Resultado de imagen para branding">
              <a:extLst>
                <a:ext uri="{FF2B5EF4-FFF2-40B4-BE49-F238E27FC236}">
                  <a16:creationId xmlns:a16="http://schemas.microsoft.com/office/drawing/2014/main" id="{F3ADCB36-9E70-4E81-8C28-EF017FF08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47864">
              <a:off x="6122975" y="3319669"/>
              <a:ext cx="4916558" cy="2079145"/>
            </a:xfrm>
            <a:prstGeom prst="rect">
              <a:avLst/>
            </a:prstGeom>
            <a:grpFill/>
            <a:extLst/>
          </p:spPr>
        </p:pic>
      </p:grpSp>
      <p:sp>
        <p:nvSpPr>
          <p:cNvPr id="22" name="Rectángulo 21">
            <a:extLst>
              <a:ext uri="{FF2B5EF4-FFF2-40B4-BE49-F238E27FC236}">
                <a16:creationId xmlns:a16="http://schemas.microsoft.com/office/drawing/2014/main" id="{3D7404C2-22BB-412E-B073-0E6C282B999D}"/>
              </a:ext>
            </a:extLst>
          </p:cNvPr>
          <p:cNvSpPr/>
          <p:nvPr/>
        </p:nvSpPr>
        <p:spPr>
          <a:xfrm rot="21301305">
            <a:off x="5559963" y="4553053"/>
            <a:ext cx="5700295" cy="10129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s-PA" sz="3600" dirty="0">
                <a:solidFill>
                  <a:schemeClr val="bg1">
                    <a:lumMod val="85000"/>
                    <a:lumOff val="15000"/>
                  </a:schemeClr>
                </a:solidFill>
                <a:effectLst>
                  <a:outerShdw blurRad="38100" dist="38100" dir="2700000" algn="tl">
                    <a:srgbClr val="000000">
                      <a:alpha val="43137"/>
                    </a:srgbClr>
                  </a:outerShdw>
                </a:effectLst>
                <a:latin typeface="Script MT Bold" panose="03040602040607080904" pitchFamily="66" charset="0"/>
              </a:rPr>
              <a:t>Structure</a:t>
            </a:r>
            <a:r>
              <a:rPr lang="es-PA" sz="3600" dirty="0">
                <a:solidFill>
                  <a:schemeClr val="tx1"/>
                </a:solidFill>
                <a:effectLst>
                  <a:outerShdw blurRad="38100" dist="38100" dir="2700000" algn="tl">
                    <a:srgbClr val="000000">
                      <a:alpha val="43137"/>
                    </a:srgbClr>
                  </a:outerShdw>
                </a:effectLst>
                <a:latin typeface="Forte" panose="03060902040502070203" pitchFamily="66" charset="0"/>
              </a:rPr>
              <a:t> </a:t>
            </a:r>
          </a:p>
        </p:txBody>
      </p:sp>
    </p:spTree>
    <p:extLst>
      <p:ext uri="{BB962C8B-B14F-4D97-AF65-F5344CB8AC3E}">
        <p14:creationId xmlns:p14="http://schemas.microsoft.com/office/powerpoint/2010/main" val="20535806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16AE7B63-D295-41BA-AC4A-E390B90E5A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86DD7D1-E01C-464B-945C-F6E88018E0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80E4150-F3C6-4470-AF85-36BFD3E39E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37DEF1-028E-4294-A882-1265A6874F8E}"/>
              </a:ext>
            </a:extLst>
          </p:cNvPr>
          <p:cNvSpPr>
            <a:spLocks noGrp="1"/>
          </p:cNvSpPr>
          <p:nvPr>
            <p:ph type="title"/>
          </p:nvPr>
        </p:nvSpPr>
        <p:spPr>
          <a:xfrm>
            <a:off x="4927472" y="609599"/>
            <a:ext cx="6340084" cy="1326321"/>
          </a:xfrm>
        </p:spPr>
        <p:txBody>
          <a:bodyPr>
            <a:normAutofit/>
          </a:bodyPr>
          <a:lstStyle/>
          <a:p>
            <a:r>
              <a:rPr lang="es-PA" dirty="0">
                <a:solidFill>
                  <a:srgbClr val="FFFFFF"/>
                </a:solidFill>
              </a:rPr>
              <a:t>El Poder de la marca</a:t>
            </a:r>
          </a:p>
        </p:txBody>
      </p:sp>
      <p:sp>
        <p:nvSpPr>
          <p:cNvPr id="3" name="Marcador de contenido 2">
            <a:extLst>
              <a:ext uri="{FF2B5EF4-FFF2-40B4-BE49-F238E27FC236}">
                <a16:creationId xmlns:a16="http://schemas.microsoft.com/office/drawing/2014/main" id="{8F4130BA-74B8-4A07-8733-E937D798AF20}"/>
              </a:ext>
            </a:extLst>
          </p:cNvPr>
          <p:cNvSpPr>
            <a:spLocks noGrp="1"/>
          </p:cNvSpPr>
          <p:nvPr>
            <p:ph idx="1"/>
          </p:nvPr>
        </p:nvSpPr>
        <p:spPr>
          <a:xfrm>
            <a:off x="4927471" y="2096063"/>
            <a:ext cx="6340085" cy="3957131"/>
          </a:xfrm>
        </p:spPr>
        <p:txBody>
          <a:bodyPr>
            <a:normAutofit/>
          </a:bodyPr>
          <a:lstStyle/>
          <a:p>
            <a:pPr marL="0" indent="0" algn="just">
              <a:buNone/>
            </a:pPr>
            <a:r>
              <a:rPr lang="es-PA" dirty="0">
                <a:solidFill>
                  <a:srgbClr val="FFFFFF"/>
                </a:solidFill>
              </a:rPr>
              <a:t>Diferenciarse es hoy cada vez más difícil, ya que los costes de los productos son similares. Por ello, la clave de los negocios está en el «branding», es decir, en el poder de la marca como elemento diferenciador.</a:t>
            </a:r>
          </a:p>
          <a:p>
            <a:pPr marL="0" indent="0" algn="just">
              <a:buNone/>
            </a:pPr>
            <a:r>
              <a:rPr lang="es-PA" dirty="0">
                <a:solidFill>
                  <a:srgbClr val="FFFFFF"/>
                </a:solidFill>
              </a:rPr>
              <a:t>Hoy en día una marca puede influir en una cultura y puede cambiar costumbres de una población y puede convertirse en una necesidad por ejemplo no se puede imaginar una vida sin Google.</a:t>
            </a:r>
          </a:p>
          <a:p>
            <a:endParaRPr lang="es-PA" dirty="0">
              <a:solidFill>
                <a:srgbClr val="FFFFFF"/>
              </a:solidFill>
            </a:endParaRPr>
          </a:p>
        </p:txBody>
      </p:sp>
      <p:pic>
        <p:nvPicPr>
          <p:cNvPr id="4108" name="Picture 12" descr="Resultado de imagen para coca cola silueta png">
            <a:extLst>
              <a:ext uri="{FF2B5EF4-FFF2-40B4-BE49-F238E27FC236}">
                <a16:creationId xmlns:a16="http://schemas.microsoft.com/office/drawing/2014/main" id="{3D5ED8A8-2011-45D7-8737-3555F5FA6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040" y="1272760"/>
            <a:ext cx="3696194" cy="3696194"/>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DFF787E-F8EE-41D4-8DAA-76DDE1B57976}"/>
              </a:ext>
            </a:extLst>
          </p:cNvPr>
          <p:cNvSpPr/>
          <p:nvPr/>
        </p:nvSpPr>
        <p:spPr>
          <a:xfrm>
            <a:off x="1173024" y="5211621"/>
            <a:ext cx="2902226" cy="450574"/>
          </a:xfrm>
          <a:prstGeom prst="rect">
            <a:avLst/>
          </a:prstGeom>
          <a:solidFill>
            <a:schemeClr val="tx1">
              <a:lumMod val="85000"/>
              <a:lumOff val="1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s-PA" dirty="0"/>
              <a:t>Piensa en una Marca</a:t>
            </a:r>
          </a:p>
        </p:txBody>
      </p:sp>
    </p:spTree>
    <p:extLst>
      <p:ext uri="{BB962C8B-B14F-4D97-AF65-F5344CB8AC3E}">
        <p14:creationId xmlns:p14="http://schemas.microsoft.com/office/powerpoint/2010/main" val="27615406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6150" name="Rectangle 72">
            <a:extLst>
              <a:ext uri="{FF2B5EF4-FFF2-40B4-BE49-F238E27FC236}">
                <a16:creationId xmlns:a16="http://schemas.microsoft.com/office/drawing/2014/main" id="{AC84E647-551E-4F79-AA8B-3EABCF228E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Resultado de imagen para diseÃ±o grafico png">
            <a:extLst>
              <a:ext uri="{FF2B5EF4-FFF2-40B4-BE49-F238E27FC236}">
                <a16:creationId xmlns:a16="http://schemas.microsoft.com/office/drawing/2014/main" id="{DC58B845-31ED-4AE7-B843-79F671C58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520" y="609600"/>
            <a:ext cx="2738967" cy="273896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sultado de imagen para diseÃ±o grafico png">
            <a:extLst>
              <a:ext uri="{FF2B5EF4-FFF2-40B4-BE49-F238E27FC236}">
                <a16:creationId xmlns:a16="http://schemas.microsoft.com/office/drawing/2014/main" id="{FFA1586D-6FC2-4519-85AE-B0F9762C8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337" y="3509434"/>
            <a:ext cx="3217333" cy="15335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1C4D303-9C76-4F89-9F50-5470FDCC1F02}"/>
              </a:ext>
            </a:extLst>
          </p:cNvPr>
          <p:cNvSpPr>
            <a:spLocks noGrp="1"/>
          </p:cNvSpPr>
          <p:nvPr>
            <p:ph type="title"/>
          </p:nvPr>
        </p:nvSpPr>
        <p:spPr>
          <a:xfrm>
            <a:off x="5310179" y="357812"/>
            <a:ext cx="6340084" cy="1326321"/>
          </a:xfrm>
        </p:spPr>
        <p:txBody>
          <a:bodyPr>
            <a:normAutofit/>
          </a:bodyPr>
          <a:lstStyle/>
          <a:p>
            <a:r>
              <a:rPr lang="es-PA" dirty="0"/>
              <a:t>Diseño gráfico</a:t>
            </a:r>
          </a:p>
        </p:txBody>
      </p:sp>
      <p:sp>
        <p:nvSpPr>
          <p:cNvPr id="3" name="Marcador de contenido 2">
            <a:extLst>
              <a:ext uri="{FF2B5EF4-FFF2-40B4-BE49-F238E27FC236}">
                <a16:creationId xmlns:a16="http://schemas.microsoft.com/office/drawing/2014/main" id="{F229B42D-976E-47AF-924D-59F3540822C0}"/>
              </a:ext>
            </a:extLst>
          </p:cNvPr>
          <p:cNvSpPr>
            <a:spLocks noGrp="1"/>
          </p:cNvSpPr>
          <p:nvPr>
            <p:ph idx="1"/>
          </p:nvPr>
        </p:nvSpPr>
        <p:spPr>
          <a:xfrm>
            <a:off x="4875190" y="1789043"/>
            <a:ext cx="7105503" cy="4757531"/>
          </a:xfrm>
        </p:spPr>
        <p:txBody>
          <a:bodyPr>
            <a:normAutofit/>
          </a:bodyPr>
          <a:lstStyle/>
          <a:p>
            <a:pPr marL="0" indent="0" algn="just">
              <a:lnSpc>
                <a:spcPct val="110000"/>
              </a:lnSpc>
              <a:buNone/>
            </a:pPr>
            <a:r>
              <a:rPr lang="es-PA" sz="1800" dirty="0"/>
              <a:t>Antes de lanzar un producto al mercado, es importante tener definido el grupo objetivo al que se quiere llegar, la necesidad a satisfacer y el nombre comunicativo. Basándose en estas premisas, se debe tener en cuenta la necesidad de:</a:t>
            </a:r>
          </a:p>
          <a:p>
            <a:pPr marL="0" indent="0">
              <a:lnSpc>
                <a:spcPct val="110000"/>
              </a:lnSpc>
              <a:buNone/>
            </a:pPr>
            <a:endParaRPr lang="es-PA" sz="1300" dirty="0"/>
          </a:p>
          <a:p>
            <a:pPr marL="514350" indent="-514350">
              <a:lnSpc>
                <a:spcPct val="110000"/>
              </a:lnSpc>
              <a:buFont typeface="+mj-lt"/>
              <a:buAutoNum type="arabicPeriod"/>
            </a:pPr>
            <a:r>
              <a:rPr lang="es-PA" sz="3200" dirty="0"/>
              <a:t>Transparencia en la comunicación</a:t>
            </a:r>
          </a:p>
          <a:p>
            <a:pPr marL="514350" indent="-514350">
              <a:lnSpc>
                <a:spcPct val="110000"/>
              </a:lnSpc>
              <a:buFont typeface="+mj-lt"/>
              <a:buAutoNum type="arabicPeriod"/>
            </a:pPr>
            <a:r>
              <a:rPr lang="es-PA" sz="3200" dirty="0"/>
              <a:t>Sencillez</a:t>
            </a:r>
          </a:p>
          <a:p>
            <a:pPr marL="514350" indent="-514350">
              <a:lnSpc>
                <a:spcPct val="110000"/>
              </a:lnSpc>
              <a:buFont typeface="+mj-lt"/>
              <a:buAutoNum type="arabicPeriod"/>
            </a:pPr>
            <a:r>
              <a:rPr lang="es-PA" sz="3200" dirty="0"/>
              <a:t>Personalidad</a:t>
            </a:r>
          </a:p>
          <a:p>
            <a:pPr marL="514350" indent="-514350">
              <a:lnSpc>
                <a:spcPct val="110000"/>
              </a:lnSpc>
              <a:buFont typeface="+mj-lt"/>
              <a:buAutoNum type="arabicPeriod"/>
            </a:pPr>
            <a:r>
              <a:rPr lang="es-PA" sz="3200" dirty="0"/>
              <a:t>Consistencia</a:t>
            </a:r>
          </a:p>
        </p:txBody>
      </p:sp>
    </p:spTree>
    <p:extLst>
      <p:ext uri="{BB962C8B-B14F-4D97-AF65-F5344CB8AC3E}">
        <p14:creationId xmlns:p14="http://schemas.microsoft.com/office/powerpoint/2010/main" val="32407236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B7B136-3F81-4D61-9126-E098BF3A2FBF}"/>
              </a:ext>
            </a:extLst>
          </p:cNvPr>
          <p:cNvSpPr>
            <a:spLocks noGrp="1"/>
          </p:cNvSpPr>
          <p:nvPr>
            <p:ph type="title"/>
          </p:nvPr>
        </p:nvSpPr>
        <p:spPr>
          <a:xfrm>
            <a:off x="919119" y="181522"/>
            <a:ext cx="10353761" cy="1326321"/>
          </a:xfrm>
        </p:spPr>
        <p:txBody>
          <a:bodyPr/>
          <a:lstStyle/>
          <a:p>
            <a:r>
              <a:rPr lang="es-PA" dirty="0"/>
              <a:t>Errores comunes al momento de diseñar un logotipo:</a:t>
            </a:r>
          </a:p>
        </p:txBody>
      </p:sp>
      <p:sp>
        <p:nvSpPr>
          <p:cNvPr id="3" name="Marcador de contenido 2">
            <a:extLst>
              <a:ext uri="{FF2B5EF4-FFF2-40B4-BE49-F238E27FC236}">
                <a16:creationId xmlns:a16="http://schemas.microsoft.com/office/drawing/2014/main" id="{BD30B9E8-23CB-4E2D-ACE2-78F25BA06688}"/>
              </a:ext>
            </a:extLst>
          </p:cNvPr>
          <p:cNvSpPr>
            <a:spLocks noGrp="1"/>
          </p:cNvSpPr>
          <p:nvPr>
            <p:ph idx="1"/>
          </p:nvPr>
        </p:nvSpPr>
        <p:spPr>
          <a:xfrm>
            <a:off x="1333500" y="1325209"/>
            <a:ext cx="4896144" cy="2786381"/>
          </a:xfrm>
        </p:spPr>
        <p:txBody>
          <a:bodyPr>
            <a:normAutofit/>
          </a:bodyPr>
          <a:lstStyle/>
          <a:p>
            <a:pPr marL="514350" lvl="0" indent="-514350" algn="just">
              <a:buFont typeface="+mj-lt"/>
              <a:buAutoNum type="arabicPeriod"/>
            </a:pPr>
            <a:r>
              <a:rPr lang="es-PA" sz="2200" dirty="0"/>
              <a:t>Logos poco profesionales</a:t>
            </a:r>
          </a:p>
          <a:p>
            <a:pPr marL="514350" lvl="0" indent="-514350" algn="just">
              <a:buFont typeface="+mj-lt"/>
              <a:buAutoNum type="arabicPeriod"/>
            </a:pPr>
            <a:r>
              <a:rPr lang="es-PA" sz="2200" dirty="0"/>
              <a:t>Usar resoluciones bajas</a:t>
            </a:r>
          </a:p>
          <a:p>
            <a:pPr marL="514350" lvl="0" indent="-514350" algn="just">
              <a:buFont typeface="+mj-lt"/>
              <a:buAutoNum type="arabicPeriod"/>
            </a:pPr>
            <a:r>
              <a:rPr lang="es-PA" sz="2200" dirty="0"/>
              <a:t>Basarse en gustos propios</a:t>
            </a:r>
          </a:p>
          <a:p>
            <a:pPr marL="514350" lvl="0" indent="-514350" algn="just">
              <a:buFont typeface="+mj-lt"/>
              <a:buAutoNum type="arabicPeriod"/>
            </a:pPr>
            <a:r>
              <a:rPr lang="es-PA" sz="2200" dirty="0"/>
              <a:t>Complejidad</a:t>
            </a:r>
          </a:p>
          <a:p>
            <a:pPr marL="514350" lvl="0" indent="-514350" algn="just">
              <a:buFont typeface="+mj-lt"/>
              <a:buAutoNum type="arabicPeriod"/>
            </a:pPr>
            <a:r>
              <a:rPr lang="es-PA" sz="2200" dirty="0"/>
              <a:t>Tipo letra ilegible o inapropiada</a:t>
            </a:r>
          </a:p>
        </p:txBody>
      </p:sp>
      <p:pic>
        <p:nvPicPr>
          <p:cNvPr id="5" name="Imagen 4">
            <a:extLst>
              <a:ext uri="{FF2B5EF4-FFF2-40B4-BE49-F238E27FC236}">
                <a16:creationId xmlns:a16="http://schemas.microsoft.com/office/drawing/2014/main" id="{0FE6DD3E-6EAE-4A1E-BECC-7A7EEFF3E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4111590"/>
            <a:ext cx="4762500" cy="2609850"/>
          </a:xfrm>
          <a:prstGeom prst="rect">
            <a:avLst/>
          </a:prstGeom>
        </p:spPr>
      </p:pic>
      <p:pic>
        <p:nvPicPr>
          <p:cNvPr id="7" name="Imagen 6">
            <a:extLst>
              <a:ext uri="{FF2B5EF4-FFF2-40B4-BE49-F238E27FC236}">
                <a16:creationId xmlns:a16="http://schemas.microsoft.com/office/drawing/2014/main" id="{D92AD675-289B-49AC-B253-F632E9512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644" y="1346605"/>
            <a:ext cx="4762500" cy="2609850"/>
          </a:xfrm>
          <a:prstGeom prst="rect">
            <a:avLst/>
          </a:prstGeom>
        </p:spPr>
      </p:pic>
      <p:pic>
        <p:nvPicPr>
          <p:cNvPr id="9" name="Imagen 8">
            <a:extLst>
              <a:ext uri="{FF2B5EF4-FFF2-40B4-BE49-F238E27FC236}">
                <a16:creationId xmlns:a16="http://schemas.microsoft.com/office/drawing/2014/main" id="{098987BC-5076-4428-9FBE-133D189D9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644" y="4111590"/>
            <a:ext cx="4762500" cy="2609850"/>
          </a:xfrm>
          <a:prstGeom prst="rect">
            <a:avLst/>
          </a:prstGeom>
        </p:spPr>
      </p:pic>
    </p:spTree>
    <p:extLst>
      <p:ext uri="{BB962C8B-B14F-4D97-AF65-F5344CB8AC3E}">
        <p14:creationId xmlns:p14="http://schemas.microsoft.com/office/powerpoint/2010/main" val="27346514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3408B8-6994-4BF6-AFD0-A5D440EE2BAD}"/>
              </a:ext>
            </a:extLst>
          </p:cNvPr>
          <p:cNvSpPr>
            <a:spLocks noGrp="1"/>
          </p:cNvSpPr>
          <p:nvPr>
            <p:ph type="title"/>
          </p:nvPr>
        </p:nvSpPr>
        <p:spPr/>
        <p:txBody>
          <a:bodyPr/>
          <a:lstStyle/>
          <a:p>
            <a:r>
              <a:rPr lang="es-PA" dirty="0"/>
              <a:t>Estrategia</a:t>
            </a:r>
          </a:p>
        </p:txBody>
      </p:sp>
      <p:sp>
        <p:nvSpPr>
          <p:cNvPr id="3" name="Marcador de contenido 2">
            <a:extLst>
              <a:ext uri="{FF2B5EF4-FFF2-40B4-BE49-F238E27FC236}">
                <a16:creationId xmlns:a16="http://schemas.microsoft.com/office/drawing/2014/main" id="{908D122D-1EBD-4756-86B0-4C02E4D5EC5E}"/>
              </a:ext>
            </a:extLst>
          </p:cNvPr>
          <p:cNvSpPr>
            <a:spLocks noGrp="1"/>
          </p:cNvSpPr>
          <p:nvPr>
            <p:ph idx="1"/>
          </p:nvPr>
        </p:nvSpPr>
        <p:spPr>
          <a:xfrm>
            <a:off x="838200" y="1690688"/>
            <a:ext cx="10515600" cy="4749869"/>
          </a:xfrm>
        </p:spPr>
        <p:txBody>
          <a:bodyPr>
            <a:normAutofit lnSpcReduction="10000"/>
          </a:bodyPr>
          <a:lstStyle/>
          <a:p>
            <a:pPr marL="0" indent="0" algn="just">
              <a:buNone/>
            </a:pPr>
            <a:r>
              <a:rPr lang="es-PA" dirty="0"/>
              <a:t>El branding de una marca siempre está vinculada a una estrategia. Esto se debe a que el uso de su línea gráfica, identidad, cromática, entre muchas otras cosas son necesarias para implementarlas en varias plataformas. Un ejemplo es la utilización del branding en las redes sociales, con el objetivo de humanizar a la marca y además de causar una respuesta emocional en su target, logrando así una fidelización del mismo.</a:t>
            </a:r>
          </a:p>
          <a:p>
            <a:pPr marL="0" indent="0" algn="just">
              <a:buNone/>
            </a:pPr>
            <a:r>
              <a:rPr lang="es-PA" dirty="0"/>
              <a:t>Una estrategia para branding tiene que tener en cuenta varios aspectos como son:</a:t>
            </a:r>
          </a:p>
          <a:p>
            <a:pPr lvl="0"/>
            <a:r>
              <a:rPr lang="es-PA" dirty="0"/>
              <a:t>Madurez de la empresa.</a:t>
            </a:r>
          </a:p>
          <a:p>
            <a:pPr lvl="0"/>
            <a:r>
              <a:rPr lang="es-PA" dirty="0"/>
              <a:t>Target o público.</a:t>
            </a:r>
          </a:p>
          <a:p>
            <a:pPr lvl="0"/>
            <a:r>
              <a:rPr lang="es-PA" dirty="0"/>
              <a:t>Estudio de mercado.</a:t>
            </a:r>
          </a:p>
          <a:p>
            <a:pPr lvl="0"/>
            <a:r>
              <a:rPr lang="es-PA" dirty="0"/>
              <a:t>Plataformas.</a:t>
            </a:r>
          </a:p>
          <a:p>
            <a:pPr lvl="0"/>
            <a:r>
              <a:rPr lang="es-PA" dirty="0"/>
              <a:t>Tipo de publicidad.</a:t>
            </a:r>
          </a:p>
          <a:p>
            <a:pPr marL="0" indent="0" algn="just">
              <a:buNone/>
            </a:pPr>
            <a:endParaRPr lang="es-PA" dirty="0"/>
          </a:p>
          <a:p>
            <a:endParaRPr lang="es-PA" dirty="0"/>
          </a:p>
        </p:txBody>
      </p:sp>
      <p:pic>
        <p:nvPicPr>
          <p:cNvPr id="7170" name="Picture 2" descr="Resultado de imagen para estrategias png">
            <a:extLst>
              <a:ext uri="{FF2B5EF4-FFF2-40B4-BE49-F238E27FC236}">
                <a16:creationId xmlns:a16="http://schemas.microsoft.com/office/drawing/2014/main" id="{91B9EBB6-1A5A-4DDC-9419-2A08E1A3A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264" y="3723447"/>
            <a:ext cx="3876536" cy="296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4349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4D891-BAC3-4442-917A-BC1DD88BDA16}"/>
              </a:ext>
            </a:extLst>
          </p:cNvPr>
          <p:cNvSpPr>
            <a:spLocks noGrp="1"/>
          </p:cNvSpPr>
          <p:nvPr>
            <p:ph type="title"/>
          </p:nvPr>
        </p:nvSpPr>
        <p:spPr>
          <a:xfrm>
            <a:off x="913795" y="609600"/>
            <a:ext cx="10353761" cy="1326321"/>
          </a:xfrm>
        </p:spPr>
        <p:txBody>
          <a:bodyPr/>
          <a:lstStyle/>
          <a:p>
            <a:r>
              <a:rPr lang="es-PA" dirty="0"/>
              <a:t>Elementos visuales de la marca</a:t>
            </a:r>
          </a:p>
        </p:txBody>
      </p:sp>
      <p:sp>
        <p:nvSpPr>
          <p:cNvPr id="3" name="Marcador de contenido 2">
            <a:extLst>
              <a:ext uri="{FF2B5EF4-FFF2-40B4-BE49-F238E27FC236}">
                <a16:creationId xmlns:a16="http://schemas.microsoft.com/office/drawing/2014/main" id="{5906F6C2-CF3B-49E7-BC6E-B8DC67BB16E6}"/>
              </a:ext>
            </a:extLst>
          </p:cNvPr>
          <p:cNvSpPr>
            <a:spLocks noGrp="1"/>
          </p:cNvSpPr>
          <p:nvPr>
            <p:ph idx="1"/>
          </p:nvPr>
        </p:nvSpPr>
        <p:spPr>
          <a:xfrm>
            <a:off x="913795" y="2096064"/>
            <a:ext cx="10353762" cy="3695136"/>
          </a:xfrm>
        </p:spPr>
        <p:txBody>
          <a:bodyPr>
            <a:normAutofit/>
          </a:bodyPr>
          <a:lstStyle/>
          <a:p>
            <a:pPr marL="0" indent="0" algn="just">
              <a:buNone/>
            </a:pPr>
            <a:r>
              <a:rPr lang="es-PA"/>
              <a:t>Son las representaciones gráficas de una empresa, que se proyectan al público a través de un símbolo o un diseño tipográfico especial. La combinación de los elementos visuales (nombre comunicativo, símbolo, alfabeto, colores y el sistema de señalización) da la apariencia global de la empresa y constituye una expresión física muy importante en los mercados en los que esta concurre.</a:t>
            </a:r>
            <a:endParaRPr lang="es-PA" dirty="0"/>
          </a:p>
        </p:txBody>
      </p:sp>
      <p:pic>
        <p:nvPicPr>
          <p:cNvPr id="5" name="Imagen 4">
            <a:extLst>
              <a:ext uri="{FF2B5EF4-FFF2-40B4-BE49-F238E27FC236}">
                <a16:creationId xmlns:a16="http://schemas.microsoft.com/office/drawing/2014/main" id="{B01EC5C0-4B0B-4E56-8965-A8C6F47F8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196" y="4343531"/>
            <a:ext cx="5830957" cy="1752203"/>
          </a:xfrm>
          <a:prstGeom prst="rect">
            <a:avLst/>
          </a:prstGeom>
          <a:solidFill>
            <a:schemeClr val="tx2"/>
          </a:solidFill>
        </p:spPr>
      </p:pic>
    </p:spTree>
    <p:extLst>
      <p:ext uri="{BB962C8B-B14F-4D97-AF65-F5344CB8AC3E}">
        <p14:creationId xmlns:p14="http://schemas.microsoft.com/office/powerpoint/2010/main" val="30529588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647D21-FF7A-4606-9702-883322E61920}"/>
              </a:ext>
            </a:extLst>
          </p:cNvPr>
          <p:cNvSpPr>
            <a:spLocks noGrp="1"/>
          </p:cNvSpPr>
          <p:nvPr>
            <p:ph type="title"/>
          </p:nvPr>
        </p:nvSpPr>
        <p:spPr>
          <a:xfrm>
            <a:off x="913795" y="609600"/>
            <a:ext cx="10353761" cy="1326321"/>
          </a:xfrm>
        </p:spPr>
        <p:txBody>
          <a:bodyPr/>
          <a:lstStyle/>
          <a:p>
            <a:r>
              <a:rPr lang="es-PA" dirty="0"/>
              <a:t>Símbolo</a:t>
            </a:r>
          </a:p>
        </p:txBody>
      </p:sp>
      <p:sp>
        <p:nvSpPr>
          <p:cNvPr id="3" name="Marcador de contenido 2">
            <a:extLst>
              <a:ext uri="{FF2B5EF4-FFF2-40B4-BE49-F238E27FC236}">
                <a16:creationId xmlns:a16="http://schemas.microsoft.com/office/drawing/2014/main" id="{0E2EC111-4615-412F-A63A-71987ACA4AB6}"/>
              </a:ext>
            </a:extLst>
          </p:cNvPr>
          <p:cNvSpPr>
            <a:spLocks noGrp="1"/>
          </p:cNvSpPr>
          <p:nvPr>
            <p:ph idx="1"/>
          </p:nvPr>
        </p:nvSpPr>
        <p:spPr>
          <a:xfrm>
            <a:off x="913795" y="2096064"/>
            <a:ext cx="10353762" cy="3695136"/>
          </a:xfrm>
        </p:spPr>
        <p:txBody>
          <a:bodyPr/>
          <a:lstStyle/>
          <a:p>
            <a:pPr marL="0" indent="0" algn="just">
              <a:buNone/>
            </a:pPr>
            <a:r>
              <a:rPr lang="es-PA"/>
              <a:t>Es la expresión de la identidad de una compañía manifestada a través de un grafismo que la representa desde el punto de vista material. Por definición, el símbolo es un elemento material que está en lugar de otra cosa ausente, con la que no existe relación causal y a la cual representa por convención. El símbolo es el isologo.</a:t>
            </a:r>
            <a:endParaRPr lang="es-PA" dirty="0"/>
          </a:p>
        </p:txBody>
      </p:sp>
      <p:pic>
        <p:nvPicPr>
          <p:cNvPr id="9218" name="Picture 2" descr="Resultado de imagen para simbolos">
            <a:extLst>
              <a:ext uri="{FF2B5EF4-FFF2-40B4-BE49-F238E27FC236}">
                <a16:creationId xmlns:a16="http://schemas.microsoft.com/office/drawing/2014/main" id="{04B33C28-CE4F-441A-BCAA-3EE3FA5FB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425" y="3762789"/>
            <a:ext cx="6286500" cy="28575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Tree>
    <p:extLst>
      <p:ext uri="{BB962C8B-B14F-4D97-AF65-F5344CB8AC3E}">
        <p14:creationId xmlns:p14="http://schemas.microsoft.com/office/powerpoint/2010/main" val="11111561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Damasco</Template>
  <TotalTime>477</TotalTime>
  <Words>922</Words>
  <Application>Microsoft Office PowerPoint</Application>
  <PresentationFormat>Panorámica</PresentationFormat>
  <Paragraphs>57</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Bookman Old Style</vt:lpstr>
      <vt:lpstr>Calibri</vt:lpstr>
      <vt:lpstr>Forte</vt:lpstr>
      <vt:lpstr>Rockwell</vt:lpstr>
      <vt:lpstr>Script MT Bold</vt:lpstr>
      <vt:lpstr>Damask</vt:lpstr>
      <vt:lpstr>Creación de un “branding” para una plataforma de comercio electrónico</vt:lpstr>
      <vt:lpstr>Definición de Branding</vt:lpstr>
      <vt:lpstr>Estructura del Branding</vt:lpstr>
      <vt:lpstr>El Poder de la marca</vt:lpstr>
      <vt:lpstr>Diseño gráfico</vt:lpstr>
      <vt:lpstr>Errores comunes al momento de diseñar un logotipo:</vt:lpstr>
      <vt:lpstr>Estrategia</vt:lpstr>
      <vt:lpstr>Elementos visuales de la marca</vt:lpstr>
      <vt:lpstr>Símbolo</vt:lpstr>
      <vt:lpstr>Logotipo</vt:lpstr>
      <vt:lpstr>Nombre comunicativo</vt:lpstr>
      <vt:lpstr>El papel del color en la identidad visual</vt:lpstr>
      <vt:lpstr>Tipografía</vt:lpstr>
      <vt:lpstr>Diferencias entre logos </vt:lpstr>
      <vt:lpstr>Redes sociales </vt:lpstr>
      <vt:lpstr>Conclusión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un “branding” para una plataforma de comercio electrónico</dc:title>
  <dc:creator>Héctor Ivan Vásquez</dc:creator>
  <cp:lastModifiedBy>Héctor Ivan Vásquez</cp:lastModifiedBy>
  <cp:revision>24</cp:revision>
  <dcterms:created xsi:type="dcterms:W3CDTF">2018-04-09T17:52:56Z</dcterms:created>
  <dcterms:modified xsi:type="dcterms:W3CDTF">2018-04-12T13:53:37Z</dcterms:modified>
</cp:coreProperties>
</file>