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EA"/>
    <a:srgbClr val="81D2EB"/>
    <a:srgbClr val="6BC9E7"/>
    <a:srgbClr val="74CCE8"/>
    <a:srgbClr val="7BCEE1"/>
    <a:srgbClr val="5CC2DA"/>
    <a:srgbClr val="76C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4076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9831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036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643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9203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4783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4857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082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657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1066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3755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AE4E-5283-4C2E-AF04-DB4B6AADD500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131D-660A-408E-9B22-6CA1ED7A3D9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514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A" dirty="0" smtClean="0">
                <a:latin typeface="Agency FB" panose="020B0503020202020204" pitchFamily="34" charset="0"/>
              </a:rPr>
              <a:t>Sitios Moviles,Sitios Web </a:t>
            </a:r>
            <a:br>
              <a:rPr lang="es-PA" dirty="0" smtClean="0">
                <a:latin typeface="Agency FB" panose="020B0503020202020204" pitchFamily="34" charset="0"/>
              </a:rPr>
            </a:br>
            <a:r>
              <a:rPr lang="es-PA" dirty="0" smtClean="0">
                <a:latin typeface="Agency FB" panose="020B0503020202020204" pitchFamily="34" charset="0"/>
              </a:rPr>
              <a:t>y </a:t>
            </a:r>
            <a:br>
              <a:rPr lang="es-PA" dirty="0" smtClean="0">
                <a:latin typeface="Agency FB" panose="020B0503020202020204" pitchFamily="34" charset="0"/>
              </a:rPr>
            </a:br>
            <a:r>
              <a:rPr lang="es-PA" dirty="0" smtClean="0">
                <a:latin typeface="Agency FB" panose="020B0503020202020204" pitchFamily="34" charset="0"/>
              </a:rPr>
              <a:t>Aplicaciones de comercio electrónico </a:t>
            </a:r>
            <a:endParaRPr lang="es-PA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1026" name="Picture 2" descr="Resultado de imagen para Comercio electro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53" y="3421996"/>
            <a:ext cx="9349273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1754220" cy="175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7780" y="74579"/>
            <a:ext cx="1754220" cy="175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2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para laptop scree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5" y="1469370"/>
            <a:ext cx="11413859" cy="51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828" y="2126244"/>
            <a:ext cx="8562392" cy="3229527"/>
          </a:xfrm>
        </p:spPr>
        <p:txBody>
          <a:bodyPr>
            <a:normAutofit/>
          </a:bodyPr>
          <a:lstStyle/>
          <a:p>
            <a:r>
              <a:rPr lang="es-PA" dirty="0" smtClean="0">
                <a:latin typeface="Bahnschrift Light" panose="020B0502040204020203" pitchFamily="34" charset="0"/>
              </a:rPr>
              <a:t>Ventajas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A" dirty="0">
                <a:latin typeface="Bahnschrift Light" panose="020B0502040204020203" pitchFamily="34" charset="0"/>
              </a:rPr>
              <a:t>O</a:t>
            </a:r>
            <a:r>
              <a:rPr lang="es-PA" dirty="0" smtClean="0">
                <a:latin typeface="Bahnschrift Light" panose="020B0502040204020203" pitchFamily="34" charset="0"/>
              </a:rPr>
              <a:t>frece una manera sencilla de empezar un negocio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A" dirty="0" smtClean="0">
                <a:latin typeface="Bahnschrift Light" panose="020B0502040204020203" pitchFamily="34" charset="0"/>
              </a:rPr>
              <a:t>los vendedores pueden comprar usando el mismo método y luego revenderlos por una ganancia </a:t>
            </a:r>
            <a:endParaRPr lang="es-PA" dirty="0">
              <a:latin typeface="Bahnschrift Light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A" dirty="0" smtClean="0">
                <a:latin typeface="Bahnschrift Light" panose="020B0502040204020203" pitchFamily="34" charset="0"/>
              </a:rPr>
              <a:t>ofrece la oportunidad de vender los productos de segunda mano y recuperar parte del costo del mismo. </a:t>
            </a:r>
            <a:endParaRPr lang="es-PA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/>
          <a:lstStyle/>
          <a:p>
            <a:r>
              <a:rPr lang="es-PA" dirty="0" smtClean="0">
                <a:latin typeface="Agency FB" panose="020B0503020202020204" pitchFamily="34" charset="0"/>
              </a:rPr>
              <a:t>Sitios Web</a:t>
            </a:r>
            <a:endParaRPr lang="es-PA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1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para laptop scree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5" y="1469370"/>
            <a:ext cx="11413859" cy="51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828" y="2126244"/>
            <a:ext cx="8562392" cy="3229527"/>
          </a:xfrm>
        </p:spPr>
        <p:txBody>
          <a:bodyPr>
            <a:normAutofit/>
          </a:bodyPr>
          <a:lstStyle/>
          <a:p>
            <a:r>
              <a:rPr lang="es-PA" dirty="0" smtClean="0">
                <a:latin typeface="Bahnschrift Light" panose="020B0502040204020203" pitchFamily="34" charset="0"/>
              </a:rPr>
              <a:t>Desventajas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PA" dirty="0" smtClean="0">
                <a:latin typeface="Bahnschrift Light" panose="020B0502040204020203" pitchFamily="34" charset="0"/>
              </a:rPr>
              <a:t>Algunos sitios que ofrecen este modelo no solo cobran al momento que la venta es exitosa sino que también cobran por publicar el anuncio en su sitio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PA" dirty="0" smtClean="0">
                <a:latin typeface="Bahnschrift Light" panose="020B0502040204020203" pitchFamily="34" charset="0"/>
              </a:rPr>
              <a:t>Otra desventaja es el robo de identidad, personas con malas intenciones pueden tomar ventaja de este negocio</a:t>
            </a:r>
            <a:endParaRPr lang="es-PA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/>
          <a:lstStyle/>
          <a:p>
            <a:r>
              <a:rPr lang="es-PA" dirty="0" smtClean="0">
                <a:latin typeface="Agency FB" panose="020B0503020202020204" pitchFamily="34" charset="0"/>
              </a:rPr>
              <a:t>Sitios Web</a:t>
            </a:r>
            <a:endParaRPr lang="es-PA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0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184988" y="2332653"/>
            <a:ext cx="9825134" cy="3088433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1695"/>
            <a:ext cx="9144000" cy="2798762"/>
          </a:xfrm>
        </p:spPr>
        <p:txBody>
          <a:bodyPr>
            <a:normAutofit/>
          </a:bodyPr>
          <a:lstStyle/>
          <a:p>
            <a:pPr algn="just"/>
            <a:r>
              <a:rPr lang="es-PA" dirty="0" smtClean="0">
                <a:latin typeface="Bahnschrift Light" panose="020B0502040204020203" pitchFamily="34" charset="0"/>
              </a:rPr>
              <a:t>Las aplicaciones electrónicas se </a:t>
            </a:r>
            <a:r>
              <a:rPr lang="es-PA" dirty="0" err="1" smtClean="0">
                <a:latin typeface="Bahnschrift Light" panose="020B0502040204020203" pitchFamily="34" charset="0"/>
              </a:rPr>
              <a:t>situan</a:t>
            </a:r>
            <a:r>
              <a:rPr lang="es-PA" dirty="0" smtClean="0">
                <a:latin typeface="Bahnschrift Light" panose="020B0502040204020203" pitchFamily="34" charset="0"/>
              </a:rPr>
              <a:t> actualmente como el canal mas eficiente de comercio electrónico. </a:t>
            </a:r>
          </a:p>
          <a:p>
            <a:pPr algn="just"/>
            <a:r>
              <a:rPr lang="es-PA" dirty="0" smtClean="0">
                <a:latin typeface="Bahnschrift Light" panose="020B0502040204020203" pitchFamily="34" charset="0"/>
              </a:rPr>
              <a:t>Según valenciasoft.com: </a:t>
            </a:r>
          </a:p>
          <a:p>
            <a:pPr algn="just"/>
            <a:r>
              <a:rPr lang="es-PA" i="1" dirty="0" smtClean="0">
                <a:latin typeface="Bahnschrift Light" panose="020B0502040204020203" pitchFamily="34" charset="0"/>
              </a:rPr>
              <a:t>“Los responsables de marketing con las mejores webs y apps móviles tienen un porcentaje de transacciones móviles significativamente mayor.” </a:t>
            </a:r>
            <a:endParaRPr lang="es-PA" i="1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Comercio electro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73" y="5586709"/>
            <a:ext cx="4161453" cy="12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>
            <a:normAutofit fontScale="90000"/>
          </a:bodyPr>
          <a:lstStyle/>
          <a:p>
            <a:r>
              <a:rPr lang="es-PA" dirty="0" smtClean="0">
                <a:latin typeface="Agency FB" panose="020B0503020202020204" pitchFamily="34" charset="0"/>
              </a:rPr>
              <a:t>Aplicaciones de comercio electrónico</a:t>
            </a:r>
            <a:endParaRPr lang="es-PA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184988" y="2332653"/>
            <a:ext cx="9825134" cy="3088433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1695"/>
            <a:ext cx="9144000" cy="2798762"/>
          </a:xfrm>
        </p:spPr>
        <p:txBody>
          <a:bodyPr>
            <a:normAutofit/>
          </a:bodyPr>
          <a:lstStyle/>
          <a:p>
            <a:pPr algn="just"/>
            <a:r>
              <a:rPr lang="es-PA" dirty="0" smtClean="0">
                <a:latin typeface="Bahnschrift Light" panose="020B0502040204020203" pitchFamily="34" charset="0"/>
              </a:rPr>
              <a:t>Las compañías lideres en este tema de las aplicaciones de comercio electrónico son: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A" dirty="0" smtClean="0">
                <a:latin typeface="Bahnschrift Light" panose="020B0502040204020203" pitchFamily="34" charset="0"/>
              </a:rPr>
              <a:t>Amazon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A" dirty="0" err="1" smtClean="0">
                <a:latin typeface="Bahnschrift Light" panose="020B0502040204020203" pitchFamily="34" charset="0"/>
              </a:rPr>
              <a:t>Ebay</a:t>
            </a:r>
            <a:endParaRPr lang="es-PA" dirty="0" smtClean="0">
              <a:latin typeface="Bahnschrift Light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A" dirty="0" smtClean="0">
                <a:latin typeface="Bahnschrift Light" panose="020B0502040204020203" pitchFamily="34" charset="0"/>
              </a:rPr>
              <a:t>Uber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A" dirty="0" err="1" smtClean="0">
                <a:latin typeface="Bahnschrift Light" panose="020B0502040204020203" pitchFamily="34" charset="0"/>
              </a:rPr>
              <a:t>Spotify</a:t>
            </a:r>
            <a:endParaRPr lang="es-PA" i="1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Comercio electro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73" y="5586709"/>
            <a:ext cx="4161453" cy="12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>
            <a:normAutofit fontScale="90000"/>
          </a:bodyPr>
          <a:lstStyle/>
          <a:p>
            <a:r>
              <a:rPr lang="es-PA" dirty="0" smtClean="0">
                <a:latin typeface="Agency FB" panose="020B0503020202020204" pitchFamily="34" charset="0"/>
              </a:rPr>
              <a:t>Aplicaciones de comercio electrónico</a:t>
            </a:r>
            <a:endParaRPr lang="es-PA" dirty="0">
              <a:latin typeface="Agency FB" panose="020B0503020202020204" pitchFamily="34" charset="0"/>
            </a:endParaRPr>
          </a:p>
        </p:txBody>
      </p:sp>
      <p:pic>
        <p:nvPicPr>
          <p:cNvPr id="8" name="Picture 4" descr="Resultado de imagen para ebay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461" y="3130809"/>
            <a:ext cx="1695062" cy="8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Resultado de imagen para amaz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362" y="3400586"/>
            <a:ext cx="1584969" cy="47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sultado de imagen para Ube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07" y="3083947"/>
            <a:ext cx="1333593" cy="94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Resultado de imagen para spotify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40" y="4126214"/>
            <a:ext cx="1859967" cy="5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81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s-PA" dirty="0" smtClean="0">
                <a:latin typeface="Agency FB" panose="020B0503020202020204" pitchFamily="34" charset="0"/>
              </a:rPr>
              <a:t>Gracias!</a:t>
            </a:r>
            <a:endParaRPr lang="es-PA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1026" name="Picture 2" descr="Resultado de imagen para Comercio electro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53" y="3421996"/>
            <a:ext cx="9349273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1754220" cy="175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7780" y="74579"/>
            <a:ext cx="1754220" cy="175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1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184988" y="2332653"/>
            <a:ext cx="9825134" cy="2267339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1695"/>
            <a:ext cx="9144000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s-PA" dirty="0" smtClean="0">
                <a:latin typeface="Bahnschrift Light" panose="020B0502040204020203" pitchFamily="34" charset="0"/>
              </a:rPr>
              <a:t>El comercio electrónico </a:t>
            </a:r>
            <a:r>
              <a:rPr lang="es-PA" dirty="0" err="1" smtClean="0">
                <a:latin typeface="Bahnschrift Light" panose="020B0502040204020203" pitchFamily="34" charset="0"/>
              </a:rPr>
              <a:t>Movil</a:t>
            </a:r>
            <a:r>
              <a:rPr lang="es-PA" dirty="0" smtClean="0">
                <a:latin typeface="Bahnschrift Light" panose="020B0502040204020203" pitchFamily="34" charset="0"/>
              </a:rPr>
              <a:t> o mayormente conocido como m-</a:t>
            </a:r>
            <a:r>
              <a:rPr lang="es-PA" dirty="0" err="1" smtClean="0">
                <a:latin typeface="Bahnschrift Light" panose="020B0502040204020203" pitchFamily="34" charset="0"/>
              </a:rPr>
              <a:t>commerce</a:t>
            </a:r>
            <a:r>
              <a:rPr lang="es-PA" dirty="0" smtClean="0">
                <a:latin typeface="Bahnschrift Light" panose="020B0502040204020203" pitchFamily="34" charset="0"/>
              </a:rPr>
              <a:t> es una de las formas mas actuales y utilizadas en la actualidad en el que los consumidores interactúan con el comercio a través de cualquier dispositivo móvil ya sean </a:t>
            </a:r>
            <a:r>
              <a:rPr lang="es-PA" dirty="0" err="1" smtClean="0">
                <a:latin typeface="Bahnschrift Light" panose="020B0502040204020203" pitchFamily="34" charset="0"/>
              </a:rPr>
              <a:t>smartphones</a:t>
            </a:r>
            <a:r>
              <a:rPr lang="es-PA" dirty="0" smtClean="0">
                <a:latin typeface="Bahnschrift Light" panose="020B0502040204020203" pitchFamily="34" charset="0"/>
              </a:rPr>
              <a:t>, </a:t>
            </a:r>
            <a:r>
              <a:rPr lang="es-PA" dirty="0" err="1" smtClean="0">
                <a:latin typeface="Bahnschrift Light" panose="020B0502040204020203" pitchFamily="34" charset="0"/>
              </a:rPr>
              <a:t>tablets</a:t>
            </a:r>
            <a:r>
              <a:rPr lang="es-PA" dirty="0" smtClean="0">
                <a:latin typeface="Bahnschrift Light" panose="020B0502040204020203" pitchFamily="34" charset="0"/>
              </a:rPr>
              <a:t>, </a:t>
            </a:r>
            <a:r>
              <a:rPr lang="es-PA" dirty="0" err="1" smtClean="0">
                <a:latin typeface="Bahnschrift Light" panose="020B0502040204020203" pitchFamily="34" charset="0"/>
              </a:rPr>
              <a:t>etc</a:t>
            </a:r>
            <a:r>
              <a:rPr lang="es-PA" dirty="0" smtClean="0">
                <a:latin typeface="Bahnschrift Light" panose="020B0502040204020203" pitchFamily="34" charset="0"/>
              </a:rPr>
              <a:t>,</a:t>
            </a:r>
            <a:endParaRPr lang="es-PA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Comercio electro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73" y="5586709"/>
            <a:ext cx="4161453" cy="12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/>
          <a:lstStyle/>
          <a:p>
            <a:r>
              <a:rPr lang="es-PA" dirty="0" smtClean="0">
                <a:latin typeface="Agency FB" panose="020B0503020202020204" pitchFamily="34" charset="0"/>
              </a:rPr>
              <a:t>Sitios Móviles</a:t>
            </a:r>
            <a:endParaRPr lang="es-PA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6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184988" y="1492898"/>
            <a:ext cx="9825134" cy="4273419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98171"/>
            <a:ext cx="9144000" cy="38885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PA" dirty="0" smtClean="0">
                <a:latin typeface="Bahnschrift Light" panose="020B0502040204020203" pitchFamily="34" charset="0"/>
              </a:rPr>
              <a:t>Los servicios que más podemos ver son utilizados dentro de estos sitios son: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A" dirty="0" smtClean="0">
                <a:latin typeface="Bahnschrift Light" panose="020B0502040204020203" pitchFamily="34" charset="0"/>
              </a:rPr>
              <a:t>Transferencias Monetarias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A" dirty="0" smtClean="0">
                <a:latin typeface="Bahnschrift Light" panose="020B0502040204020203" pitchFamily="34" charset="0"/>
              </a:rPr>
              <a:t>Cajeros Móviles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A" dirty="0" smtClean="0">
                <a:latin typeface="Bahnschrift Light" panose="020B0502040204020203" pitchFamily="34" charset="0"/>
              </a:rPr>
              <a:t>Banca móvil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A" dirty="0" smtClean="0">
                <a:latin typeface="Bahnschrift Light" panose="020B0502040204020203" pitchFamily="34" charset="0"/>
              </a:rPr>
              <a:t> Subastas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A" dirty="0" smtClean="0">
                <a:latin typeface="Bahnschrift Light" panose="020B0502040204020203" pitchFamily="34" charset="0"/>
              </a:rPr>
              <a:t> Compra móvil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A" dirty="0" smtClean="0">
                <a:latin typeface="Bahnschrift Light" panose="020B0502040204020203" pitchFamily="34" charset="0"/>
              </a:rPr>
              <a:t> Cupones y Tarjetas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A" dirty="0" smtClean="0">
                <a:latin typeface="Bahnschrift Light" panose="020B0502040204020203" pitchFamily="34" charset="0"/>
              </a:rPr>
              <a:t> Compra y descarga de contenidos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A" dirty="0" smtClean="0">
                <a:latin typeface="Bahnschrift Light" panose="020B0502040204020203" pitchFamily="34" charset="0"/>
              </a:rPr>
              <a:t>In app </a:t>
            </a:r>
            <a:r>
              <a:rPr lang="es-PA" dirty="0" err="1" smtClean="0">
                <a:latin typeface="Bahnschrift Light" panose="020B0502040204020203" pitchFamily="34" charset="0"/>
              </a:rPr>
              <a:t>purchase</a:t>
            </a:r>
            <a:r>
              <a:rPr lang="es-PA" dirty="0" smtClean="0">
                <a:latin typeface="Bahnschrift Light" panose="020B0502040204020203" pitchFamily="34" charset="0"/>
              </a:rPr>
              <a:t> o Compras dentro de la app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A" dirty="0" smtClean="0">
                <a:latin typeface="Bahnschrift Light" panose="020B0502040204020203" pitchFamily="34" charset="0"/>
              </a:rPr>
              <a:t> Servicios de geo localización </a:t>
            </a:r>
            <a:endParaRPr lang="es-PA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Comercio electro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73" y="5896945"/>
            <a:ext cx="4161453" cy="96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/>
          <a:lstStyle/>
          <a:p>
            <a:r>
              <a:rPr lang="es-PA" dirty="0" smtClean="0">
                <a:latin typeface="Agency FB" panose="020B0503020202020204" pitchFamily="34" charset="0"/>
              </a:rPr>
              <a:t>Sitios Móviles</a:t>
            </a:r>
            <a:endParaRPr lang="es-PA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6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183432" y="2032909"/>
            <a:ext cx="9825134" cy="2472612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7298"/>
            <a:ext cx="9144000" cy="3888537"/>
          </a:xfrm>
        </p:spPr>
        <p:txBody>
          <a:bodyPr>
            <a:normAutofit/>
          </a:bodyPr>
          <a:lstStyle/>
          <a:p>
            <a:pPr algn="just"/>
            <a:r>
              <a:rPr lang="es-PA" dirty="0" smtClean="0">
                <a:latin typeface="Bahnschrift Light" panose="020B0502040204020203" pitchFamily="34" charset="0"/>
              </a:rPr>
              <a:t>Las ventajas que estos sitios proveen son: </a:t>
            </a:r>
          </a:p>
          <a:p>
            <a:pPr marL="457200" indent="-457200" algn="just">
              <a:buAutoNum type="arabicPeriod"/>
            </a:pPr>
            <a:r>
              <a:rPr lang="es-PA" dirty="0" smtClean="0">
                <a:latin typeface="Bahnschrift Light" panose="020B0502040204020203" pitchFamily="34" charset="0"/>
              </a:rPr>
              <a:t>Aprovecha las ventajas </a:t>
            </a:r>
          </a:p>
          <a:p>
            <a:pPr marL="457200" indent="-457200" algn="just">
              <a:buAutoNum type="arabicPeriod"/>
            </a:pPr>
            <a:r>
              <a:rPr lang="es-PA" dirty="0" smtClean="0">
                <a:latin typeface="Bahnschrift Light" panose="020B0502040204020203" pitchFamily="34" charset="0"/>
              </a:rPr>
              <a:t>Permite analizar y tener medidas</a:t>
            </a:r>
            <a:endParaRPr lang="es-PA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Comercio electro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73" y="5896945"/>
            <a:ext cx="4161453" cy="96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/>
          <a:lstStyle/>
          <a:p>
            <a:r>
              <a:rPr lang="es-PA" dirty="0" smtClean="0">
                <a:latin typeface="Agency FB" panose="020B0503020202020204" pitchFamily="34" charset="0"/>
              </a:rPr>
              <a:t>Sitios Móviles</a:t>
            </a:r>
            <a:endParaRPr lang="es-PA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1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184988" y="1492898"/>
            <a:ext cx="9825134" cy="4273419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98171"/>
            <a:ext cx="9144000" cy="3888537"/>
          </a:xfrm>
        </p:spPr>
        <p:txBody>
          <a:bodyPr>
            <a:normAutofit lnSpcReduction="10000"/>
          </a:bodyPr>
          <a:lstStyle/>
          <a:p>
            <a:pPr algn="just"/>
            <a:r>
              <a:rPr lang="es-PA" dirty="0" smtClean="0">
                <a:latin typeface="Bahnschrift Light" panose="020B0502040204020203" pitchFamily="34" charset="0"/>
              </a:rPr>
              <a:t>Algunas Cifras que podemos encontrar sobre los Sitios Móviles utilizando el comercio electrónico son las siguientes: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A" dirty="0" smtClean="0">
                <a:latin typeface="Bahnschrift Light" panose="020B0502040204020203" pitchFamily="34" charset="0"/>
              </a:rPr>
              <a:t>En España durante el mes de diciembre la utilización de </a:t>
            </a:r>
            <a:r>
              <a:rPr lang="es-PA" dirty="0" err="1" smtClean="0">
                <a:latin typeface="Bahnschrift Light" panose="020B0502040204020203" pitchFamily="34" charset="0"/>
              </a:rPr>
              <a:t>smartphones</a:t>
            </a:r>
            <a:r>
              <a:rPr lang="es-PA" dirty="0" smtClean="0">
                <a:latin typeface="Bahnschrift Light" panose="020B0502040204020203" pitchFamily="34" charset="0"/>
              </a:rPr>
              <a:t> es del 66%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A" dirty="0" smtClean="0">
                <a:latin typeface="Bahnschrift Light" panose="020B0502040204020203" pitchFamily="34" charset="0"/>
              </a:rPr>
              <a:t>El m-</a:t>
            </a:r>
            <a:r>
              <a:rPr lang="es-PA" dirty="0" err="1" smtClean="0">
                <a:latin typeface="Bahnschrift Light" panose="020B0502040204020203" pitchFamily="34" charset="0"/>
              </a:rPr>
              <a:t>commerce</a:t>
            </a:r>
            <a:r>
              <a:rPr lang="es-PA" dirty="0" smtClean="0">
                <a:latin typeface="Bahnschrift Light" panose="020B0502040204020203" pitchFamily="34" charset="0"/>
              </a:rPr>
              <a:t> aumenta las ventas de un negocio a través de sitios móviles en una medida del 15%.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A" dirty="0" smtClean="0">
                <a:latin typeface="Bahnschrift Light" panose="020B0502040204020203" pitchFamily="34" charset="0"/>
              </a:rPr>
              <a:t>En Gran Bretaña 1 de cada 5 compras online se realiza desde un dispositivo móvil.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A" dirty="0" smtClean="0">
                <a:latin typeface="Bahnschrift Light" panose="020B0502040204020203" pitchFamily="34" charset="0"/>
              </a:rPr>
              <a:t>El 41% de los ingresos de Facebook provinieron de anuncios móviles y alumnos 60% de su tráfico proviene de móviles.</a:t>
            </a:r>
            <a:endParaRPr lang="es-PA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Comercio electro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73" y="5896945"/>
            <a:ext cx="4161453" cy="96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/>
          <a:lstStyle/>
          <a:p>
            <a:r>
              <a:rPr lang="es-PA" dirty="0" smtClean="0">
                <a:latin typeface="Agency FB" panose="020B0503020202020204" pitchFamily="34" charset="0"/>
              </a:rPr>
              <a:t>Sitios Móviles</a:t>
            </a:r>
            <a:endParaRPr lang="es-PA" dirty="0">
              <a:latin typeface="Agency FB" panose="020B0503020202020204" pitchFamily="34" charset="0"/>
            </a:endParaRPr>
          </a:p>
        </p:txBody>
      </p:sp>
      <p:pic>
        <p:nvPicPr>
          <p:cNvPr id="7170" name="Picture 2" descr="Resultado de imagen para comscor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67" y="4934249"/>
            <a:ext cx="2522311" cy="112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184988" y="1492898"/>
            <a:ext cx="9825134" cy="3405673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98171"/>
            <a:ext cx="9144000" cy="3888537"/>
          </a:xfrm>
        </p:spPr>
        <p:txBody>
          <a:bodyPr>
            <a:normAutofit/>
          </a:bodyPr>
          <a:lstStyle/>
          <a:p>
            <a:pPr algn="just"/>
            <a:r>
              <a:rPr lang="es-PA" dirty="0" smtClean="0">
                <a:latin typeface="Bahnschrift Light" panose="020B0502040204020203" pitchFamily="34" charset="0"/>
              </a:rPr>
              <a:t>Algunas de las compañías mas importantes que utilizan los Sitios </a:t>
            </a:r>
            <a:r>
              <a:rPr lang="es-PA" dirty="0" err="1" smtClean="0">
                <a:latin typeface="Bahnschrift Light" panose="020B0502040204020203" pitchFamily="34" charset="0"/>
              </a:rPr>
              <a:t>Moviles</a:t>
            </a:r>
            <a:r>
              <a:rPr lang="es-PA" dirty="0" smtClean="0">
                <a:latin typeface="Bahnschrift Light" panose="020B0502040204020203" pitchFamily="34" charset="0"/>
              </a:rPr>
              <a:t> son: </a:t>
            </a:r>
          </a:p>
          <a:p>
            <a:pPr algn="just"/>
            <a:endParaRPr lang="es-PA" dirty="0">
              <a:latin typeface="Bahnschrift Light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A" dirty="0" smtClean="0">
                <a:latin typeface="Bahnschrift Light" panose="020B0502040204020203" pitchFamily="34" charset="0"/>
              </a:rPr>
              <a:t>Facebook 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A" dirty="0" err="1" smtClean="0">
                <a:latin typeface="Bahnschrift Light" panose="020B0502040204020203" pitchFamily="34" charset="0"/>
              </a:rPr>
              <a:t>Ebay</a:t>
            </a:r>
            <a:r>
              <a:rPr lang="es-PA" dirty="0" smtClean="0">
                <a:latin typeface="Bahnschrift Light" panose="020B0502040204020203" pitchFamily="34" charset="0"/>
              </a:rPr>
              <a:t> 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A" dirty="0" smtClean="0">
                <a:latin typeface="Bahnschrift Light" panose="020B0502040204020203" pitchFamily="34" charset="0"/>
              </a:rPr>
              <a:t>Pandora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A" dirty="0" smtClean="0">
                <a:latin typeface="Bahnschrift Light" panose="020B0502040204020203" pitchFamily="34" charset="0"/>
              </a:rPr>
              <a:t>Apple</a:t>
            </a:r>
            <a:endParaRPr lang="es-PA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Comercio electro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73" y="5486401"/>
            <a:ext cx="416145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/>
          <a:lstStyle/>
          <a:p>
            <a:r>
              <a:rPr lang="es-PA" dirty="0" smtClean="0">
                <a:latin typeface="Agency FB" panose="020B0503020202020204" pitchFamily="34" charset="0"/>
              </a:rPr>
              <a:t>Sitios Móviles</a:t>
            </a:r>
            <a:endParaRPr lang="es-PA" dirty="0">
              <a:latin typeface="Agency FB" panose="020B0503020202020204" pitchFamily="34" charset="0"/>
            </a:endParaRPr>
          </a:p>
        </p:txBody>
      </p:sp>
      <p:pic>
        <p:nvPicPr>
          <p:cNvPr id="6146" name="Picture 2" descr="Resultado de imagen para faceboo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99" y="2584579"/>
            <a:ext cx="955030" cy="95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ebay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32459"/>
            <a:ext cx="2918538" cy="145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pandora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67" y="2284151"/>
            <a:ext cx="1652494" cy="155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appl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923" y="3607923"/>
            <a:ext cx="1068075" cy="12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para laptop scree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5" y="1469370"/>
            <a:ext cx="11413859" cy="51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290" y="2539205"/>
            <a:ext cx="8562392" cy="1996329"/>
          </a:xfrm>
        </p:spPr>
        <p:txBody>
          <a:bodyPr>
            <a:normAutofit/>
          </a:bodyPr>
          <a:lstStyle/>
          <a:p>
            <a:pPr algn="just"/>
            <a:r>
              <a:rPr lang="es-PA" dirty="0" smtClean="0">
                <a:latin typeface="Bahnschrift Light" panose="020B0502040204020203" pitchFamily="34" charset="0"/>
              </a:rPr>
              <a:t>Las páginas web que tienen presencia debido al comercio electrónico son muchas, la mayoría de estas presentan diferentes tipos de modelo de negocio.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A" dirty="0" smtClean="0">
                <a:latin typeface="Bahnschrift Light" panose="020B0502040204020203" pitchFamily="34" charset="0"/>
              </a:rPr>
              <a:t>Cliente a cliente (C2C)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A" dirty="0" smtClean="0">
                <a:latin typeface="Bahnschrift Light" panose="020B0502040204020203" pitchFamily="34" charset="0"/>
              </a:rPr>
              <a:t>Negocio a cliente (B2C) </a:t>
            </a:r>
            <a:endParaRPr lang="es-PA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/>
          <a:lstStyle/>
          <a:p>
            <a:r>
              <a:rPr lang="es-PA" dirty="0" smtClean="0">
                <a:latin typeface="Agency FB" panose="020B0503020202020204" pitchFamily="34" charset="0"/>
              </a:rPr>
              <a:t>Sitios Web</a:t>
            </a:r>
            <a:endParaRPr lang="es-PA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0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para laptop scree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5" y="1469370"/>
            <a:ext cx="11413859" cy="51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290" y="2539205"/>
            <a:ext cx="8562392" cy="1996329"/>
          </a:xfrm>
        </p:spPr>
        <p:txBody>
          <a:bodyPr>
            <a:normAutofit/>
          </a:bodyPr>
          <a:lstStyle/>
          <a:p>
            <a:pPr algn="just"/>
            <a:r>
              <a:rPr lang="es-PA" dirty="0" smtClean="0">
                <a:latin typeface="Bahnschrift Light" panose="020B0502040204020203" pitchFamily="34" charset="0"/>
              </a:rPr>
              <a:t>Cliente a cliente (C2C):</a:t>
            </a:r>
          </a:p>
          <a:p>
            <a:pPr algn="just"/>
            <a:r>
              <a:rPr lang="es-PA" dirty="0">
                <a:latin typeface="Bahnschrift Light" panose="020B0502040204020203" pitchFamily="34" charset="0"/>
              </a:rPr>
              <a:t>E</a:t>
            </a:r>
            <a:r>
              <a:rPr lang="es-PA" dirty="0" smtClean="0">
                <a:latin typeface="Bahnschrift Light" panose="020B0502040204020203" pitchFamily="34" charset="0"/>
              </a:rPr>
              <a:t>ste modelo es utilizado por eBay donde hace posible que los usuarios coloquen en su plataforma un anuncio acerca de un producto que quieren vender </a:t>
            </a:r>
            <a:endParaRPr lang="es-PA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/>
          <a:lstStyle/>
          <a:p>
            <a:r>
              <a:rPr lang="es-PA" dirty="0" smtClean="0">
                <a:latin typeface="Agency FB" panose="020B0503020202020204" pitchFamily="34" charset="0"/>
              </a:rPr>
              <a:t>Sitios Web</a:t>
            </a:r>
            <a:endParaRPr lang="es-PA" dirty="0">
              <a:latin typeface="Agency FB" panose="020B0503020202020204" pitchFamily="34" charset="0"/>
            </a:endParaRPr>
          </a:p>
        </p:txBody>
      </p:sp>
      <p:pic>
        <p:nvPicPr>
          <p:cNvPr id="10242" name="Picture 2" descr="Resultado de imagen para C2c comer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09" y="4284345"/>
            <a:ext cx="2412353" cy="12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0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para laptop scree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5" y="1469370"/>
            <a:ext cx="11413859" cy="51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290" y="2539205"/>
            <a:ext cx="8562392" cy="1996329"/>
          </a:xfrm>
        </p:spPr>
        <p:txBody>
          <a:bodyPr>
            <a:normAutofit/>
          </a:bodyPr>
          <a:lstStyle/>
          <a:p>
            <a:pPr algn="just"/>
            <a:r>
              <a:rPr lang="es-PA" dirty="0" smtClean="0">
                <a:latin typeface="Bahnschrift Light" panose="020B0502040204020203" pitchFamily="34" charset="0"/>
              </a:rPr>
              <a:t>Negocio a cliente (B2C): </a:t>
            </a:r>
          </a:p>
          <a:p>
            <a:pPr algn="just"/>
            <a:r>
              <a:rPr lang="es-PA" dirty="0">
                <a:latin typeface="Bahnschrift Light" panose="020B0502040204020203" pitchFamily="34" charset="0"/>
              </a:rPr>
              <a:t>E</a:t>
            </a:r>
            <a:r>
              <a:rPr lang="es-PA" dirty="0" smtClean="0">
                <a:latin typeface="Bahnschrift Light" panose="020B0502040204020203" pitchFamily="34" charset="0"/>
              </a:rPr>
              <a:t>ste permite a negocios o empresas ya establecidas colocar sus artículos en su página web o en el sitio de terceros como Amazon, para ofrecer a los consumidores una mayor facilidad para obtener sus productos.</a:t>
            </a:r>
            <a:endParaRPr lang="es-PA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78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martphon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0082" y="74579"/>
            <a:ext cx="1041918" cy="10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005017"/>
          </a:xfrm>
        </p:spPr>
        <p:txBody>
          <a:bodyPr/>
          <a:lstStyle/>
          <a:p>
            <a:r>
              <a:rPr lang="es-PA" dirty="0" smtClean="0">
                <a:latin typeface="Agency FB" panose="020B0503020202020204" pitchFamily="34" charset="0"/>
              </a:rPr>
              <a:t>Sitios Web</a:t>
            </a:r>
            <a:endParaRPr lang="es-PA" dirty="0">
              <a:latin typeface="Agency FB" panose="020B0503020202020204" pitchFamily="34" charset="0"/>
            </a:endParaRPr>
          </a:p>
        </p:txBody>
      </p:sp>
      <p:pic>
        <p:nvPicPr>
          <p:cNvPr id="11266" name="Picture 2" descr="Resultado de imagen para B2c comer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860" y="4229673"/>
            <a:ext cx="2093103" cy="149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1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Agency FB</vt:lpstr>
      <vt:lpstr>Arial</vt:lpstr>
      <vt:lpstr>Bahnschrift Light</vt:lpstr>
      <vt:lpstr>Calibri</vt:lpstr>
      <vt:lpstr>Calibri Light</vt:lpstr>
      <vt:lpstr>Wingdings</vt:lpstr>
      <vt:lpstr>Office Theme</vt:lpstr>
      <vt:lpstr>Sitios Moviles,Sitios Web  y  Aplicaciones de comercio electrónico </vt:lpstr>
      <vt:lpstr>Sitios Móviles</vt:lpstr>
      <vt:lpstr>Sitios Móviles</vt:lpstr>
      <vt:lpstr>Sitios Móviles</vt:lpstr>
      <vt:lpstr>Sitios Móviles</vt:lpstr>
      <vt:lpstr>Sitios Móviles</vt:lpstr>
      <vt:lpstr>Sitios Web</vt:lpstr>
      <vt:lpstr>Sitios Web</vt:lpstr>
      <vt:lpstr>Sitios Web</vt:lpstr>
      <vt:lpstr>Sitios Web</vt:lpstr>
      <vt:lpstr>Sitios Web</vt:lpstr>
      <vt:lpstr>Aplicaciones de comercio electrónico</vt:lpstr>
      <vt:lpstr>Aplicaciones de comercio electrónico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Sitios Moviles,Sitios Web  y  Aplicaciones de comercio electrónico</dc:title>
  <dc:creator>Eduardo Dudley</dc:creator>
  <cp:lastModifiedBy>Eduardo Dudley</cp:lastModifiedBy>
  <cp:revision>9</cp:revision>
  <dcterms:created xsi:type="dcterms:W3CDTF">2018-04-09T23:05:41Z</dcterms:created>
  <dcterms:modified xsi:type="dcterms:W3CDTF">2018-04-10T00:18:53Z</dcterms:modified>
</cp:coreProperties>
</file>