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6"/>
  </p:notesMasterIdLst>
  <p:handoutMasterIdLst>
    <p:handoutMasterId r:id="rId27"/>
  </p:handoutMasterIdLst>
  <p:sldIdLst>
    <p:sldId id="330" r:id="rId2"/>
    <p:sldId id="331" r:id="rId3"/>
    <p:sldId id="332" r:id="rId4"/>
    <p:sldId id="333" r:id="rId5"/>
    <p:sldId id="334" r:id="rId6"/>
    <p:sldId id="335" r:id="rId7"/>
    <p:sldId id="336" r:id="rId8"/>
    <p:sldId id="337" r:id="rId9"/>
    <p:sldId id="338" r:id="rId10"/>
    <p:sldId id="303" r:id="rId11"/>
    <p:sldId id="305" r:id="rId12"/>
    <p:sldId id="304" r:id="rId13"/>
    <p:sldId id="309" r:id="rId14"/>
    <p:sldId id="314" r:id="rId15"/>
    <p:sldId id="328" r:id="rId16"/>
    <p:sldId id="319" r:id="rId17"/>
    <p:sldId id="329" r:id="rId18"/>
    <p:sldId id="318" r:id="rId19"/>
    <p:sldId id="324" r:id="rId20"/>
    <p:sldId id="326" r:id="rId21"/>
    <p:sldId id="327" r:id="rId22"/>
    <p:sldId id="297" r:id="rId23"/>
    <p:sldId id="325" r:id="rId24"/>
    <p:sldId id="266" r:id="rId25"/>
  </p:sldIdLst>
  <p:sldSz cx="4610100" cy="3460750"/>
  <p:notesSz cx="4610100" cy="34607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63D"/>
    <a:srgbClr val="90C226"/>
    <a:srgbClr val="8EB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1882" autoAdjust="0"/>
  </p:normalViewPr>
  <p:slideViewPr>
    <p:cSldViewPr>
      <p:cViewPr varScale="1">
        <p:scale>
          <a:sx n="128" d="100"/>
          <a:sy n="128" d="100"/>
        </p:scale>
        <p:origin x="184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CA034F14-7E1B-4170-BFD5-4E6C5591540E}" type="datetimeFigureOut">
              <a:rPr lang="en-IN" smtClean="0"/>
              <a:t>30-04-2019</a:t>
            </a:fld>
            <a:endParaRPr lang="en-IN"/>
          </a:p>
        </p:txBody>
      </p:sp>
      <p:sp>
        <p:nvSpPr>
          <p:cNvPr id="4" name="Footer Placeholder 3"/>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640F6579-4002-4745-9ACF-E046B67392D3}" type="slidenum">
              <a:rPr lang="en-IN" smtClean="0"/>
              <a:t>‹#›</a:t>
            </a:fld>
            <a:endParaRPr lang="en-IN"/>
          </a:p>
        </p:txBody>
      </p:sp>
    </p:spTree>
    <p:extLst>
      <p:ext uri="{BB962C8B-B14F-4D97-AF65-F5344CB8AC3E}">
        <p14:creationId xmlns:p14="http://schemas.microsoft.com/office/powerpoint/2010/main" val="7256444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4104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86411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Pre-</a:t>
            </a:r>
            <a:r>
              <a:rPr lang="en-US"/>
              <a:t>Traiining</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10</a:t>
            </a:fld>
            <a:endParaRPr lang="en-US">
              <a:uFillTx/>
            </a:endParaRPr>
          </a:p>
        </p:txBody>
      </p:sp>
    </p:spTree>
    <p:extLst>
      <p:ext uri="{BB962C8B-B14F-4D97-AF65-F5344CB8AC3E}">
        <p14:creationId xmlns:p14="http://schemas.microsoft.com/office/powerpoint/2010/main" val="19632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r>
              <a:rPr lang="en-US" dirty="0">
                <a:uFillTx/>
              </a:rPr>
              <a:t>Can input bot</a:t>
            </a:r>
            <a:r>
              <a:rPr lang="en-US" baseline="0" dirty="0">
                <a:uFillTx/>
              </a:rPr>
              <a:t>h new and original spaces</a:t>
            </a:r>
          </a:p>
          <a:p>
            <a:r>
              <a:rPr lang="en-US" baseline="0" dirty="0">
                <a:uFillTx/>
              </a:rPr>
              <a:t>Unsupervised pre-training</a:t>
            </a:r>
            <a:endParaRPr lang="en-US" dirty="0">
              <a:uFillTx/>
            </a:endParaRP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11</a:t>
            </a:fld>
            <a:endParaRPr lang="en-US">
              <a:uFillTx/>
            </a:endParaRPr>
          </a:p>
        </p:txBody>
      </p:sp>
    </p:spTree>
    <p:extLst>
      <p:ext uri="{BB962C8B-B14F-4D97-AF65-F5344CB8AC3E}">
        <p14:creationId xmlns:p14="http://schemas.microsoft.com/office/powerpoint/2010/main" val="117304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r>
              <a:rPr lang="en-US" dirty="0">
                <a:uFillTx/>
              </a:rPr>
              <a:t>Exact</a:t>
            </a:r>
            <a:r>
              <a:rPr lang="en-US" baseline="0" dirty="0">
                <a:uFillTx/>
              </a:rPr>
              <a:t> position of detected feature not important, but the relative positions can be and can be captured by later layers</a:t>
            </a:r>
          </a:p>
          <a:p>
            <a:r>
              <a:rPr lang="en-US" baseline="0" dirty="0">
                <a:uFillTx/>
              </a:rPr>
              <a:t>5x5, 4x4 common</a:t>
            </a:r>
            <a:endParaRPr lang="en-US" dirty="0">
              <a:uFillTx/>
            </a:endParaRP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13</a:t>
            </a:fld>
            <a:endParaRPr lang="en-US">
              <a:uFillTx/>
            </a:endParaRPr>
          </a:p>
        </p:txBody>
      </p:sp>
    </p:spTree>
    <p:extLst>
      <p:ext uri="{BB962C8B-B14F-4D97-AF65-F5344CB8AC3E}">
        <p14:creationId xmlns:p14="http://schemas.microsoft.com/office/powerpoint/2010/main" val="108927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Note increase</a:t>
            </a:r>
            <a:r>
              <a:rPr lang="en-US" baseline="0" dirty="0"/>
              <a:t> in </a:t>
            </a:r>
            <a:r>
              <a:rPr lang="en-US" dirty="0"/>
              <a:t>first convolution layer from</a:t>
            </a:r>
            <a:r>
              <a:rPr lang="en-US" baseline="0" dirty="0"/>
              <a:t> initial image</a:t>
            </a:r>
          </a:p>
          <a:p>
            <a:r>
              <a:rPr lang="en-US" baseline="0" dirty="0"/>
              <a:t>Some models let each node have a unique (rather than shared) bias weight</a:t>
            </a:r>
          </a:p>
          <a:p>
            <a:r>
              <a:rPr lang="en-US" baseline="0" dirty="0"/>
              <a:t>Total features increase, but not the volume of any given feature map stays same (zero-padded) or decreases (save)</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14</a:t>
            </a:fld>
            <a:endParaRPr lang="en-US">
              <a:uFillTx/>
            </a:endParaRPr>
          </a:p>
        </p:txBody>
      </p:sp>
    </p:spTree>
    <p:extLst>
      <p:ext uri="{BB962C8B-B14F-4D97-AF65-F5344CB8AC3E}">
        <p14:creationId xmlns:p14="http://schemas.microsoft.com/office/powerpoint/2010/main" val="238490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Create “Grandmother</a:t>
            </a:r>
            <a:r>
              <a:rPr lang="en-US" baseline="0" dirty="0"/>
              <a:t>” cells corresponding do different variants of the concept</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15</a:t>
            </a:fld>
            <a:endParaRPr lang="en-US">
              <a:uFillTx/>
            </a:endParaRPr>
          </a:p>
        </p:txBody>
      </p:sp>
    </p:spTree>
    <p:extLst>
      <p:ext uri="{BB962C8B-B14F-4D97-AF65-F5344CB8AC3E}">
        <p14:creationId xmlns:p14="http://schemas.microsoft.com/office/powerpoint/2010/main" val="421574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Local</a:t>
            </a:r>
            <a:r>
              <a:rPr lang="en-US" baseline="0" dirty="0"/>
              <a:t>ly unique connections – Same map size but weights trained independently</a:t>
            </a:r>
          </a:p>
          <a:p>
            <a:r>
              <a:rPr lang="en-US" baseline="0" dirty="0"/>
              <a:t>Tiled convolution – neighbor node uses different kernel, but kernels repeat after some stride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Could have a stride value in each dimension</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16</a:t>
            </a:fld>
            <a:endParaRPr lang="en-US">
              <a:uFillTx/>
            </a:endParaRPr>
          </a:p>
        </p:txBody>
      </p:sp>
    </p:spTree>
    <p:extLst>
      <p:ext uri="{BB962C8B-B14F-4D97-AF65-F5344CB8AC3E}">
        <p14:creationId xmlns:p14="http://schemas.microsoft.com/office/powerpoint/2010/main" val="1522765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Local</a:t>
            </a:r>
            <a:r>
              <a:rPr lang="en-US" baseline="0" dirty="0"/>
              <a:t>ly unique connections – Same map size but weights trained independently</a:t>
            </a:r>
          </a:p>
          <a:p>
            <a:r>
              <a:rPr lang="en-US" baseline="0" dirty="0"/>
              <a:t>Tiled convolution – neighbor node uses different kernel, but kernels repeat after some stride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Could have a stride value in each dimension</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17</a:t>
            </a:fld>
            <a:endParaRPr lang="en-US">
              <a:uFillTx/>
            </a:endParaRPr>
          </a:p>
        </p:txBody>
      </p:sp>
    </p:spTree>
    <p:extLst>
      <p:ext uri="{BB962C8B-B14F-4D97-AF65-F5344CB8AC3E}">
        <p14:creationId xmlns:p14="http://schemas.microsoft.com/office/powerpoint/2010/main" val="1734673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Note that pooling (size</a:t>
            </a:r>
            <a:r>
              <a:rPr lang="en-US" baseline="0" dirty="0"/>
              <a:t> and function) are hand-crafted by the network designer, though there is a trainable weight and bias to “tune” the pooling</a:t>
            </a:r>
            <a:endParaRPr lang="en-US" dirty="0"/>
          </a:p>
          <a:p>
            <a:r>
              <a:rPr lang="en-US" dirty="0"/>
              <a:t>Or BP</a:t>
            </a:r>
            <a:r>
              <a:rPr lang="en-US" baseline="0" dirty="0"/>
              <a:t> variant</a:t>
            </a:r>
          </a:p>
          <a:p>
            <a:r>
              <a:rPr lang="en-US" baseline="0" dirty="0"/>
              <a:t>Can use Local response normalization or variants – effort to have feature maps learn different features, but not essential</a:t>
            </a:r>
          </a:p>
          <a:p>
            <a:r>
              <a:rPr lang="en-US" baseline="0" dirty="0"/>
              <a:t>But standard BP already deals with that since trying to minimize errors and if all hidden nodes learned the same function, then would get lousy accuracy, with easy problem could duplicate, but then that is </a:t>
            </a:r>
            <a:r>
              <a:rPr lang="en-US" baseline="0"/>
              <a:t>all right.</a:t>
            </a:r>
            <a:endParaRPr lang="en-US" baseline="0" dirty="0"/>
          </a:p>
          <a:p>
            <a:r>
              <a:rPr lang="en-US" baseline="0" dirty="0"/>
              <a:t>Usually need more maps in layers (100s…)</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18</a:t>
            </a:fld>
            <a:endParaRPr lang="en-US">
              <a:uFillTx/>
            </a:endParaRPr>
          </a:p>
        </p:txBody>
      </p:sp>
    </p:spTree>
    <p:extLst>
      <p:ext uri="{BB962C8B-B14F-4D97-AF65-F5344CB8AC3E}">
        <p14:creationId xmlns:p14="http://schemas.microsoft.com/office/powerpoint/2010/main" val="1913444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Dynamic</a:t>
            </a:r>
            <a:r>
              <a:rPr lang="en-US" baseline="0" dirty="0"/>
              <a:t> size – Pooling region just sums/maxes over an area with one final weight so no hard changes when we adjust pool region size</a:t>
            </a:r>
            <a:endParaRPr lang="en-US" dirty="0"/>
          </a:p>
          <a:p>
            <a:r>
              <a:rPr lang="en-US" dirty="0" err="1"/>
              <a:t>Simard</a:t>
            </a:r>
            <a:r>
              <a:rPr lang="en-US" dirty="0"/>
              <a:t> 2003, Simple</a:t>
            </a:r>
            <a:r>
              <a:rPr lang="en-US" baseline="0" dirty="0"/>
              <a:t> consistent CNN structure 5x5 with 2x2 subsampling with number of features 5 in first C-layer, 50 in next, until too small. </a:t>
            </a:r>
          </a:p>
          <a:p>
            <a:r>
              <a:rPr lang="en-US" baseline="0" dirty="0"/>
              <a:t>Don’t actually used pool layer as instead just connect every other node which samples rather than max/average.</a:t>
            </a:r>
          </a:p>
          <a:p>
            <a:r>
              <a:rPr lang="en-US" baseline="0" dirty="0"/>
              <a:t>Each layer reduces feature size by (n-3)/2.  Just two layers for </a:t>
            </a:r>
            <a:r>
              <a:rPr lang="en-US" baseline="0" dirty="0" err="1"/>
              <a:t>mnist</a:t>
            </a:r>
            <a:r>
              <a:rPr lang="en-US" baseline="0" dirty="0"/>
              <a:t>.</a:t>
            </a:r>
          </a:p>
          <a:p>
            <a:r>
              <a:rPr lang="en-US" baseline="0" dirty="0"/>
              <a:t>They also use elastic distortions which is a type of jitter to get increased data. 99.6% - best at the time, Distortions also help a lot with standard MLP</a:t>
            </a:r>
          </a:p>
          <a:p>
            <a:r>
              <a:rPr lang="en-US" baseline="0" dirty="0"/>
              <a:t>Thus an approach with less </a:t>
            </a:r>
            <a:r>
              <a:rPr lang="en-US" baseline="0" dirty="0" err="1"/>
              <a:t>Hyperparameter</a:t>
            </a:r>
            <a:r>
              <a:rPr lang="en-US" baseline="0" dirty="0"/>
              <a:t> fiddling</a:t>
            </a:r>
          </a:p>
          <a:p>
            <a:r>
              <a:rPr lang="en-US" dirty="0" err="1"/>
              <a:t>Ciresan</a:t>
            </a:r>
            <a:r>
              <a:rPr lang="en-US" dirty="0"/>
              <a:t> and </a:t>
            </a:r>
            <a:r>
              <a:rPr lang="en-US" dirty="0" err="1"/>
              <a:t>Schmidhuber</a:t>
            </a:r>
            <a:r>
              <a:rPr lang="en-US" dirty="0"/>
              <a:t> 2012, Multi</a:t>
            </a:r>
            <a:r>
              <a:rPr lang="en-US" baseline="0" dirty="0"/>
              <a:t> column DNN.  CNN with depth 6-10 (deeper if initial input image is bigger), and wider on fields, 1-2 hidden layers in MLP, columns are CNNs (an ensemble with different parameters, features, etc.) where their output is averaged, jitter inputs, multi-day GPU training, annealed LR (.001 dropping to .00003) 99.76% </a:t>
            </a:r>
            <a:r>
              <a:rPr lang="en-US" baseline="0" dirty="0" err="1"/>
              <a:t>mnist</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19</a:t>
            </a:fld>
            <a:endParaRPr lang="en-US">
              <a:uFillTx/>
            </a:endParaRPr>
          </a:p>
        </p:txBody>
      </p:sp>
    </p:spTree>
    <p:extLst>
      <p:ext uri="{BB962C8B-B14F-4D97-AF65-F5344CB8AC3E}">
        <p14:creationId xmlns:p14="http://schemas.microsoft.com/office/powerpoint/2010/main" val="3998846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Dynamic</a:t>
            </a:r>
            <a:r>
              <a:rPr lang="en-US" baseline="0" dirty="0"/>
              <a:t> size – Pooling region just sums/maxes over an area with one final weight so no hard changes when we adjust pool region size</a:t>
            </a:r>
            <a:endParaRPr lang="en-US" dirty="0"/>
          </a:p>
          <a:p>
            <a:r>
              <a:rPr lang="en-US" dirty="0" err="1"/>
              <a:t>Simard</a:t>
            </a:r>
            <a:r>
              <a:rPr lang="en-US" dirty="0"/>
              <a:t> 2003, Simple</a:t>
            </a:r>
            <a:r>
              <a:rPr lang="en-US" baseline="0" dirty="0"/>
              <a:t> consistent CNN structure 5x5 with 2x2 subsampling with number of features 5 in first C-layer, 50 in next, until too small. </a:t>
            </a:r>
          </a:p>
          <a:p>
            <a:r>
              <a:rPr lang="en-US" baseline="0" dirty="0"/>
              <a:t>Don’t actually used pool layer as instead just connect every other node which samples rather than max/average.</a:t>
            </a:r>
          </a:p>
          <a:p>
            <a:r>
              <a:rPr lang="en-US" baseline="0" dirty="0"/>
              <a:t>Each layer reduces feature size by (n-3)/2.  Just two layers for </a:t>
            </a:r>
            <a:r>
              <a:rPr lang="en-US" baseline="0" dirty="0" err="1"/>
              <a:t>mnist</a:t>
            </a:r>
            <a:r>
              <a:rPr lang="en-US" baseline="0" dirty="0"/>
              <a:t>.</a:t>
            </a:r>
          </a:p>
          <a:p>
            <a:r>
              <a:rPr lang="en-US" baseline="0" dirty="0"/>
              <a:t>They also use elastic distortions which is a type of jitter to get increased data. 99.6% - best at the time, Distortions also help a lot with standard MLP</a:t>
            </a:r>
          </a:p>
          <a:p>
            <a:r>
              <a:rPr lang="en-US" baseline="0" dirty="0"/>
              <a:t>Thus an approach with less </a:t>
            </a:r>
            <a:r>
              <a:rPr lang="en-US" baseline="0" dirty="0" err="1"/>
              <a:t>Hyperparameter</a:t>
            </a:r>
            <a:r>
              <a:rPr lang="en-US" baseline="0" dirty="0"/>
              <a:t> fiddling</a:t>
            </a:r>
          </a:p>
          <a:p>
            <a:r>
              <a:rPr lang="en-US" dirty="0" err="1"/>
              <a:t>Ciresan</a:t>
            </a:r>
            <a:r>
              <a:rPr lang="en-US" dirty="0"/>
              <a:t> and </a:t>
            </a:r>
            <a:r>
              <a:rPr lang="en-US" dirty="0" err="1"/>
              <a:t>Schmidhuber</a:t>
            </a:r>
            <a:r>
              <a:rPr lang="en-US" dirty="0"/>
              <a:t> 2012, Multi</a:t>
            </a:r>
            <a:r>
              <a:rPr lang="en-US" baseline="0" dirty="0"/>
              <a:t> column DNN.  CNN with depth 6-10 (deeper if initial input image is bigger), and wider on fields, 1-2 hidden layers in MLP, columns are CNNs (an ensemble with different parameters, features, etc.) where their output is averaged, jitter inputs, multi-day GPU training, annealed LR (.001 dropping to .00003) 99.76% </a:t>
            </a:r>
            <a:r>
              <a:rPr lang="en-US" baseline="0" dirty="0" err="1"/>
              <a:t>mnist</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20</a:t>
            </a:fld>
            <a:endParaRPr lang="en-US">
              <a:uFillTx/>
            </a:endParaRPr>
          </a:p>
        </p:txBody>
      </p:sp>
    </p:spTree>
    <p:extLst>
      <p:ext uri="{BB962C8B-B14F-4D97-AF65-F5344CB8AC3E}">
        <p14:creationId xmlns:p14="http://schemas.microsoft.com/office/powerpoint/2010/main" val="417680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65731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Dynamic</a:t>
            </a:r>
            <a:r>
              <a:rPr lang="en-US" baseline="0" dirty="0"/>
              <a:t> size – Pooling region just sums/maxes over an area with one final weight so no hard changes when we adjust pool region size</a:t>
            </a:r>
            <a:endParaRPr lang="en-US" dirty="0"/>
          </a:p>
          <a:p>
            <a:r>
              <a:rPr lang="en-US" dirty="0" err="1"/>
              <a:t>Simard</a:t>
            </a:r>
            <a:r>
              <a:rPr lang="en-US" dirty="0"/>
              <a:t> 2003, Simple</a:t>
            </a:r>
            <a:r>
              <a:rPr lang="en-US" baseline="0" dirty="0"/>
              <a:t> consistent CNN structure 5x5 with 2x2 subsampling with number of features 5 in first C-layer, 50 in next, until too small. </a:t>
            </a:r>
          </a:p>
          <a:p>
            <a:r>
              <a:rPr lang="en-US" baseline="0" dirty="0"/>
              <a:t>Don’t actually used pool layer as instead just connect every other node which samples rather than max/average.</a:t>
            </a:r>
          </a:p>
          <a:p>
            <a:r>
              <a:rPr lang="en-US" baseline="0" dirty="0"/>
              <a:t>Each layer reduces feature size by (n-3)/2.  Just two layers for </a:t>
            </a:r>
            <a:r>
              <a:rPr lang="en-US" baseline="0" dirty="0" err="1"/>
              <a:t>mnist</a:t>
            </a:r>
            <a:r>
              <a:rPr lang="en-US" baseline="0" dirty="0"/>
              <a:t>.</a:t>
            </a:r>
          </a:p>
          <a:p>
            <a:r>
              <a:rPr lang="en-US" baseline="0" dirty="0"/>
              <a:t>They also use elastic distortions which is a type of jitter to get increased data. 99.6% - best at the time, Distortions also help a lot with standard MLP</a:t>
            </a:r>
          </a:p>
          <a:p>
            <a:r>
              <a:rPr lang="en-US" baseline="0" dirty="0"/>
              <a:t>Thus an approach with less </a:t>
            </a:r>
            <a:r>
              <a:rPr lang="en-US" baseline="0" dirty="0" err="1"/>
              <a:t>Hyperparameter</a:t>
            </a:r>
            <a:r>
              <a:rPr lang="en-US" baseline="0" dirty="0"/>
              <a:t> fiddling</a:t>
            </a:r>
          </a:p>
          <a:p>
            <a:r>
              <a:rPr lang="en-US" dirty="0" err="1"/>
              <a:t>Ciresan</a:t>
            </a:r>
            <a:r>
              <a:rPr lang="en-US" dirty="0"/>
              <a:t> and </a:t>
            </a:r>
            <a:r>
              <a:rPr lang="en-US" dirty="0" err="1"/>
              <a:t>Schmidhuber</a:t>
            </a:r>
            <a:r>
              <a:rPr lang="en-US" dirty="0"/>
              <a:t> 2012, Multi</a:t>
            </a:r>
            <a:r>
              <a:rPr lang="en-US" baseline="0" dirty="0"/>
              <a:t> column DNN.  CNN with depth 6-10 (deeper if initial input image is bigger), and wider on fields, 1-2 hidden layers in MLP, columns are CNNs (an ensemble with different parameters, features, etc.) where their output is averaged, jitter inputs, multi-day GPU training, annealed LR (.001 dropping to .00003) 99.76% </a:t>
            </a:r>
            <a:r>
              <a:rPr lang="en-US" baseline="0" dirty="0" err="1"/>
              <a:t>mnist</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uFillTx/>
              </a:defRPr>
            </a:pPr>
            <a:fld id="{670E17A5-503D-AF40-9446-B33EB8126F24}" type="slidenum">
              <a:rPr lang="en-US" smtClean="0">
                <a:uFillTx/>
              </a:rPr>
              <a:pPr>
                <a:defRPr>
                  <a:uFillTx/>
                </a:defRPr>
              </a:pPr>
              <a:t>21</a:t>
            </a:fld>
            <a:endParaRPr lang="en-US">
              <a:uFillTx/>
            </a:endParaRPr>
          </a:p>
        </p:txBody>
      </p:sp>
    </p:spTree>
    <p:extLst>
      <p:ext uri="{BB962C8B-B14F-4D97-AF65-F5344CB8AC3E}">
        <p14:creationId xmlns:p14="http://schemas.microsoft.com/office/powerpoint/2010/main" val="3213494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8287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294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308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0263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8642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IN" dirty="0"/>
              <a:t>Hadoop developed by Doug</a:t>
            </a:r>
            <a:r>
              <a:rPr lang="en-IN" baseline="0" dirty="0"/>
              <a:t> cutting and R developed by Ross Ihaka and  Robert Gentleman and Jeffrey Dean and Sanjay </a:t>
            </a:r>
            <a:r>
              <a:rPr lang="en-IN" baseline="0" dirty="0" err="1"/>
              <a:t>Ghemawat</a:t>
            </a:r>
            <a:r>
              <a:rPr lang="en-IN" baseline="0" dirty="0"/>
              <a:t> GFS and MapReduce</a:t>
            </a:r>
            <a:endParaRPr dirty="0"/>
          </a:p>
        </p:txBody>
      </p:sp>
    </p:spTree>
    <p:extLst>
      <p:ext uri="{BB962C8B-B14F-4D97-AF65-F5344CB8AC3E}">
        <p14:creationId xmlns:p14="http://schemas.microsoft.com/office/powerpoint/2010/main" val="1763298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39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2347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269" y="-4273"/>
            <a:ext cx="4623110" cy="34692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70009" y="1213399"/>
            <a:ext cx="2937637" cy="830773"/>
          </a:xfrm>
        </p:spPr>
        <p:txBody>
          <a:bodyPr anchor="b">
            <a:noAutofit/>
          </a:bodyPr>
          <a:lstStyle>
            <a:lvl1pPr algn="r">
              <a:defRPr sz="2723">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70009" y="2044171"/>
            <a:ext cx="2937637" cy="553528"/>
          </a:xfrm>
        </p:spPr>
        <p:txBody>
          <a:bodyPr anchor="t"/>
          <a:lstStyle>
            <a:lvl1pPr marL="0" indent="0" algn="r">
              <a:buNone/>
              <a:defRPr>
                <a:solidFill>
                  <a:schemeClr val="tx1">
                    <a:lumMod val="50000"/>
                    <a:lumOff val="50000"/>
                  </a:schemeClr>
                </a:solidFill>
              </a:defRPr>
            </a:lvl1pPr>
            <a:lvl2pPr marL="230520" indent="0" algn="ctr">
              <a:buNone/>
              <a:defRPr>
                <a:solidFill>
                  <a:schemeClr val="tx1">
                    <a:tint val="75000"/>
                  </a:schemeClr>
                </a:solidFill>
              </a:defRPr>
            </a:lvl2pPr>
            <a:lvl3pPr marL="461040" indent="0" algn="ctr">
              <a:buNone/>
              <a:defRPr>
                <a:solidFill>
                  <a:schemeClr val="tx1">
                    <a:tint val="75000"/>
                  </a:schemeClr>
                </a:solidFill>
              </a:defRPr>
            </a:lvl3pPr>
            <a:lvl4pPr marL="691561" indent="0" algn="ctr">
              <a:buNone/>
              <a:defRPr>
                <a:solidFill>
                  <a:schemeClr val="tx1">
                    <a:tint val="75000"/>
                  </a:schemeClr>
                </a:solidFill>
              </a:defRPr>
            </a:lvl4pPr>
            <a:lvl5pPr marL="922081" indent="0" algn="ctr">
              <a:buNone/>
              <a:defRPr>
                <a:solidFill>
                  <a:schemeClr val="tx1">
                    <a:tint val="75000"/>
                  </a:schemeClr>
                </a:solidFill>
              </a:defRPr>
            </a:lvl5pPr>
            <a:lvl6pPr marL="1152601" indent="0" algn="ctr">
              <a:buNone/>
              <a:defRPr>
                <a:solidFill>
                  <a:schemeClr val="tx1">
                    <a:tint val="75000"/>
                  </a:schemeClr>
                </a:solidFill>
              </a:defRPr>
            </a:lvl6pPr>
            <a:lvl7pPr marL="1383121" indent="0" algn="ctr">
              <a:buNone/>
              <a:defRPr>
                <a:solidFill>
                  <a:schemeClr val="tx1">
                    <a:tint val="75000"/>
                  </a:schemeClr>
                </a:solidFill>
              </a:defRPr>
            </a:lvl7pPr>
            <a:lvl8pPr marL="1613642" indent="0" algn="ctr">
              <a:buNone/>
              <a:defRPr>
                <a:solidFill>
                  <a:schemeClr val="tx1">
                    <a:tint val="75000"/>
                  </a:schemeClr>
                </a:solidFill>
              </a:defRPr>
            </a:lvl8pPr>
            <a:lvl9pPr marL="18441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FB073-F694-4489-8F3D-4C37EBF50E8B}"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113534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6" cy="1717557"/>
          </a:xfrm>
        </p:spPr>
        <p:txBody>
          <a:bodyPr anchor="ctr">
            <a:normAutofit/>
          </a:bodyPr>
          <a:lstStyle>
            <a:lvl1pPr algn="l">
              <a:defRPr sz="2218" b="0" cap="none"/>
            </a:lvl1pPr>
          </a:lstStyle>
          <a:p>
            <a:r>
              <a:rPr lang="en-US"/>
              <a:t>Click to edit Master title style</a:t>
            </a:r>
            <a:endParaRPr lang="en-US" dirty="0"/>
          </a:p>
        </p:txBody>
      </p:sp>
      <p:sp>
        <p:nvSpPr>
          <p:cNvPr id="3" name="Text Placeholder 2"/>
          <p:cNvSpPr>
            <a:spLocks noGrp="1"/>
          </p:cNvSpPr>
          <p:nvPr>
            <p:ph type="body" idx="1"/>
          </p:nvPr>
        </p:nvSpPr>
        <p:spPr>
          <a:xfrm>
            <a:off x="307340" y="2255896"/>
            <a:ext cx="3200306" cy="792754"/>
          </a:xfrm>
        </p:spPr>
        <p:txBody>
          <a:bodyPr anchor="ctr">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1719855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0671" y="307622"/>
            <a:ext cx="3061392" cy="1525294"/>
          </a:xfrm>
        </p:spPr>
        <p:txBody>
          <a:bodyPr anchor="ctr">
            <a:normAutofit/>
          </a:bodyPr>
          <a:lstStyle>
            <a:lvl1pPr algn="l">
              <a:defRPr sz="221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55125" y="1832916"/>
            <a:ext cx="2732485" cy="192264"/>
          </a:xfrm>
        </p:spPr>
        <p:txBody>
          <a:bodyPr anchor="ctr">
            <a:noAutofit/>
          </a:bodyPr>
          <a:lstStyle>
            <a:lvl1pPr marL="0" indent="0">
              <a:buFontTx/>
              <a:buNone/>
              <a:defRPr sz="807">
                <a:solidFill>
                  <a:schemeClr val="tx1">
                    <a:lumMod val="50000"/>
                    <a:lumOff val="50000"/>
                  </a:schemeClr>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a:t>Click to edit Master text styles</a:t>
            </a:r>
          </a:p>
        </p:txBody>
      </p:sp>
      <p:sp>
        <p:nvSpPr>
          <p:cNvPr id="3" name="Text Placeholder 2"/>
          <p:cNvSpPr>
            <a:spLocks noGrp="1"/>
          </p:cNvSpPr>
          <p:nvPr>
            <p:ph type="body" idx="1"/>
          </p:nvPr>
        </p:nvSpPr>
        <p:spPr>
          <a:xfrm>
            <a:off x="307339" y="2255896"/>
            <a:ext cx="3200306" cy="792754"/>
          </a:xfrm>
        </p:spPr>
        <p:txBody>
          <a:bodyPr anchor="ctr">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
        <p:nvSpPr>
          <p:cNvPr id="24" name="TextBox 23"/>
          <p:cNvSpPr txBox="1"/>
          <p:nvPr/>
        </p:nvSpPr>
        <p:spPr>
          <a:xfrm>
            <a:off x="243367" y="398848"/>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401965" y="1456642"/>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57369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07339" y="974938"/>
            <a:ext cx="3200306" cy="1309746"/>
          </a:xfrm>
        </p:spPr>
        <p:txBody>
          <a:bodyPr anchor="b">
            <a:normAutofit/>
          </a:bodyPr>
          <a:lstStyle>
            <a:lvl1pPr algn="l">
              <a:defRPr sz="2218" b="0" cap="none"/>
            </a:lvl1pPr>
          </a:lstStyle>
          <a:p>
            <a:r>
              <a:rPr lang="en-US"/>
              <a:t>Click to edit Master title style</a:t>
            </a:r>
            <a:endParaRPr lang="en-US" dirty="0"/>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75000"/>
                    <a:lumOff val="25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31127889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90671" y="307622"/>
            <a:ext cx="3061392" cy="1525294"/>
          </a:xfrm>
        </p:spPr>
        <p:txBody>
          <a:bodyPr anchor="ctr">
            <a:normAutofit/>
          </a:bodyPr>
          <a:lstStyle>
            <a:lvl1pPr algn="l">
              <a:defRPr sz="221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07338" y="2025180"/>
            <a:ext cx="3200307" cy="259505"/>
          </a:xfrm>
        </p:spPr>
        <p:txBody>
          <a:bodyPr anchor="b">
            <a:noAutofit/>
          </a:bodyPr>
          <a:lstStyle>
            <a:lvl1pPr marL="0" indent="0">
              <a:buFontTx/>
              <a:buNone/>
              <a:defRPr sz="1210">
                <a:solidFill>
                  <a:schemeClr val="tx1">
                    <a:lumMod val="75000"/>
                    <a:lumOff val="25000"/>
                  </a:schemeClr>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a:t>Click to edit Master text styles</a:t>
            </a:r>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
        <p:nvSpPr>
          <p:cNvPr id="24" name="TextBox 23"/>
          <p:cNvSpPr txBox="1"/>
          <p:nvPr/>
        </p:nvSpPr>
        <p:spPr>
          <a:xfrm>
            <a:off x="243367" y="398848"/>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401965" y="1456642"/>
            <a:ext cx="230565" cy="295095"/>
          </a:xfrm>
          <a:prstGeom prst="rect">
            <a:avLst/>
          </a:prstGeom>
        </p:spPr>
        <p:txBody>
          <a:bodyPr vert="horz" lIns="46101" tIns="23051" rIns="46101" bIns="23051" rtlCol="0" anchor="ctr">
            <a:noAutofit/>
          </a:bodyPr>
          <a:lstStyle/>
          <a:p>
            <a:pPr lvl="0"/>
            <a:r>
              <a:rPr lang="en-US" sz="403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62337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490" y="307622"/>
            <a:ext cx="3197155" cy="1525294"/>
          </a:xfrm>
        </p:spPr>
        <p:txBody>
          <a:bodyPr anchor="ctr">
            <a:normAutofit/>
          </a:bodyPr>
          <a:lstStyle>
            <a:lvl1pPr algn="l">
              <a:defRPr sz="221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07338" y="2025180"/>
            <a:ext cx="3200307" cy="259505"/>
          </a:xfrm>
        </p:spPr>
        <p:txBody>
          <a:bodyPr anchor="b">
            <a:noAutofit/>
          </a:bodyPr>
          <a:lstStyle>
            <a:lvl1pPr marL="0" indent="0">
              <a:buFontTx/>
              <a:buNone/>
              <a:defRPr sz="1210">
                <a:solidFill>
                  <a:schemeClr val="accent1"/>
                </a:solidFill>
              </a:defRPr>
            </a:lvl1pPr>
            <a:lvl2pPr marL="230520" indent="0">
              <a:buFontTx/>
              <a:buNone/>
              <a:defRPr/>
            </a:lvl2pPr>
            <a:lvl3pPr marL="461040" indent="0">
              <a:buFontTx/>
              <a:buNone/>
              <a:defRPr/>
            </a:lvl3pPr>
            <a:lvl4pPr marL="691561" indent="0">
              <a:buFontTx/>
              <a:buNone/>
              <a:defRPr/>
            </a:lvl4pPr>
            <a:lvl5pPr marL="922081" indent="0">
              <a:buFontTx/>
              <a:buNone/>
              <a:defRPr/>
            </a:lvl5pPr>
          </a:lstStyle>
          <a:p>
            <a:pPr lvl="0"/>
            <a:r>
              <a:rPr lang="en-US"/>
              <a:t>Click to edit Master text styles</a:t>
            </a:r>
          </a:p>
        </p:txBody>
      </p:sp>
      <p:sp>
        <p:nvSpPr>
          <p:cNvPr id="3" name="Text Placeholder 2"/>
          <p:cNvSpPr>
            <a:spLocks noGrp="1"/>
          </p:cNvSpPr>
          <p:nvPr>
            <p:ph type="body" idx="1"/>
          </p:nvPr>
        </p:nvSpPr>
        <p:spPr>
          <a:xfrm>
            <a:off x="307339" y="2284684"/>
            <a:ext cx="3200306" cy="763966"/>
          </a:xfrm>
        </p:spPr>
        <p:txBody>
          <a:bodyPr anchor="t">
            <a:normAutofit/>
          </a:bodyPr>
          <a:lstStyle>
            <a:lvl1pPr marL="0" indent="0" algn="l">
              <a:buNone/>
              <a:defRPr sz="9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2796021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3133127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3562" y="307622"/>
            <a:ext cx="493484" cy="265003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07339" y="307622"/>
            <a:ext cx="2619159" cy="2650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6394327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D0EA4-3D2B-4266-8174-0FC549D5AB19}"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197876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7339" y="1362938"/>
            <a:ext cx="3200306" cy="921747"/>
          </a:xfrm>
        </p:spPr>
        <p:txBody>
          <a:bodyPr anchor="b"/>
          <a:lstStyle>
            <a:lvl1pPr algn="l">
              <a:defRPr sz="2017" b="0" cap="none"/>
            </a:lvl1pPr>
          </a:lstStyle>
          <a:p>
            <a:r>
              <a:rPr lang="en-US"/>
              <a:t>Click to edit Master title style</a:t>
            </a:r>
            <a:endParaRPr lang="en-US" dirty="0"/>
          </a:p>
        </p:txBody>
      </p:sp>
      <p:sp>
        <p:nvSpPr>
          <p:cNvPr id="3" name="Text Placeholder 2"/>
          <p:cNvSpPr>
            <a:spLocks noGrp="1"/>
          </p:cNvSpPr>
          <p:nvPr>
            <p:ph type="body" idx="1"/>
          </p:nvPr>
        </p:nvSpPr>
        <p:spPr>
          <a:xfrm>
            <a:off x="307339" y="2284685"/>
            <a:ext cx="3200306" cy="434183"/>
          </a:xfrm>
        </p:spPr>
        <p:txBody>
          <a:bodyPr anchor="t"/>
          <a:lstStyle>
            <a:lvl1pPr marL="0" indent="0" algn="l">
              <a:buNone/>
              <a:defRPr sz="1008">
                <a:solidFill>
                  <a:schemeClr val="tx1">
                    <a:lumMod val="50000"/>
                    <a:lumOff val="50000"/>
                  </a:schemeClr>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D818D-3148-4A02-B07C-FB071B79BC33}" type="datetime1">
              <a:rPr lang="en-US" smtClean="0"/>
              <a:t>4/30/2019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24778043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6" cy="66651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7340" y="1090297"/>
            <a:ext cx="1556922" cy="1958353"/>
          </a:xfrm>
        </p:spPr>
        <p:txBody>
          <a:bodyPr>
            <a:normAutofit/>
          </a:bodyPr>
          <a:lstStyle>
            <a:lvl1pPr>
              <a:defRPr sz="908"/>
            </a:lvl1pPr>
            <a:lvl2pPr>
              <a:defRPr sz="807"/>
            </a:lvl2pPr>
            <a:lvl3pPr>
              <a:defRPr sz="706"/>
            </a:lvl3pPr>
            <a:lvl4pPr>
              <a:defRPr sz="605"/>
            </a:lvl4pPr>
            <a:lvl5pPr>
              <a:defRPr sz="605"/>
            </a:lvl5pPr>
            <a:lvl6pPr>
              <a:defRPr sz="605"/>
            </a:lvl6pPr>
            <a:lvl7pPr>
              <a:defRPr sz="605"/>
            </a:lvl7pPr>
            <a:lvl8pPr>
              <a:defRPr sz="605"/>
            </a:lvl8pPr>
            <a:lvl9pPr>
              <a:defRPr sz="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50724" y="1090298"/>
            <a:ext cx="1556922" cy="1958353"/>
          </a:xfrm>
        </p:spPr>
        <p:txBody>
          <a:bodyPr>
            <a:normAutofit/>
          </a:bodyPr>
          <a:lstStyle>
            <a:lvl1pPr>
              <a:defRPr sz="908"/>
            </a:lvl1pPr>
            <a:lvl2pPr>
              <a:defRPr sz="807"/>
            </a:lvl2pPr>
            <a:lvl3pPr>
              <a:defRPr sz="706"/>
            </a:lvl3pPr>
            <a:lvl4pPr>
              <a:defRPr sz="605"/>
            </a:lvl4pPr>
            <a:lvl5pPr>
              <a:defRPr sz="605"/>
            </a:lvl5pPr>
            <a:lvl6pPr>
              <a:defRPr sz="605"/>
            </a:lvl6pPr>
            <a:lvl7pPr>
              <a:defRPr sz="605"/>
            </a:lvl7pPr>
            <a:lvl8pPr>
              <a:defRPr sz="605"/>
            </a:lvl8pPr>
            <a:lvl9pPr>
              <a:defRPr sz="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2C483-F7AC-4985-AAF3-F16576DB09F6}" type="datetime1">
              <a:rPr lang="en-US" smtClean="0"/>
              <a:t>4/30/2019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27185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7340" y="307622"/>
            <a:ext cx="3200305" cy="666515"/>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07339" y="1090496"/>
            <a:ext cx="1558214" cy="290799"/>
          </a:xfrm>
        </p:spPr>
        <p:txBody>
          <a:bodyPr anchor="b">
            <a:noAutofit/>
          </a:bodyPr>
          <a:lstStyle>
            <a:lvl1pPr marL="0" indent="0">
              <a:buNone/>
              <a:defRPr sz="1210" b="0"/>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a:t>Click to edit Master text styles</a:t>
            </a:r>
          </a:p>
        </p:txBody>
      </p:sp>
      <p:sp>
        <p:nvSpPr>
          <p:cNvPr id="4" name="Content Placeholder 3"/>
          <p:cNvSpPr>
            <a:spLocks noGrp="1"/>
          </p:cNvSpPr>
          <p:nvPr>
            <p:ph sz="half" idx="2"/>
          </p:nvPr>
        </p:nvSpPr>
        <p:spPr>
          <a:xfrm>
            <a:off x="307339" y="1381296"/>
            <a:ext cx="1558214" cy="166735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9431" y="1090496"/>
            <a:ext cx="1558214" cy="290799"/>
          </a:xfrm>
        </p:spPr>
        <p:txBody>
          <a:bodyPr anchor="b">
            <a:noAutofit/>
          </a:bodyPr>
          <a:lstStyle>
            <a:lvl1pPr marL="0" indent="0">
              <a:buNone/>
              <a:defRPr sz="1210" b="0"/>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a:t>Click to edit Master text styles</a:t>
            </a:r>
          </a:p>
        </p:txBody>
      </p:sp>
      <p:sp>
        <p:nvSpPr>
          <p:cNvPr id="6" name="Content Placeholder 5"/>
          <p:cNvSpPr>
            <a:spLocks noGrp="1"/>
          </p:cNvSpPr>
          <p:nvPr>
            <p:ph sz="quarter" idx="4"/>
          </p:nvPr>
        </p:nvSpPr>
        <p:spPr>
          <a:xfrm>
            <a:off x="1949431" y="1381296"/>
            <a:ext cx="1558214" cy="166735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D818D-3148-4A02-B07C-FB071B79BC33}" type="datetime1">
              <a:rPr lang="en-US" smtClean="0"/>
              <a:t>4/30/2019</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9981488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7339" y="307622"/>
            <a:ext cx="3200306" cy="666515"/>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E31F3-1A30-4542-AAFB-FC2855A0898B}" type="datetime1">
              <a:rPr lang="en-US" smtClean="0"/>
              <a:t>4/30/2019</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353796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0E6F8-1AEA-486D-A327-A2ACD8EDEE44}" type="datetime1">
              <a:rPr lang="en-US" smtClean="0"/>
              <a:t>4/30/2019</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111806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39" y="756240"/>
            <a:ext cx="1406717" cy="645152"/>
          </a:xfrm>
        </p:spPr>
        <p:txBody>
          <a:bodyPr anchor="b">
            <a:normAutofit/>
          </a:bodyPr>
          <a:lstStyle>
            <a:lvl1pPr>
              <a:defRPr sz="1008"/>
            </a:lvl1pPr>
          </a:lstStyle>
          <a:p>
            <a:r>
              <a:rPr lang="en-US"/>
              <a:t>Click to edit Master title style</a:t>
            </a:r>
            <a:endParaRPr lang="en-US" dirty="0"/>
          </a:p>
        </p:txBody>
      </p:sp>
      <p:sp>
        <p:nvSpPr>
          <p:cNvPr id="3" name="Content Placeholder 2"/>
          <p:cNvSpPr>
            <a:spLocks noGrp="1"/>
          </p:cNvSpPr>
          <p:nvPr>
            <p:ph idx="1"/>
          </p:nvPr>
        </p:nvSpPr>
        <p:spPr>
          <a:xfrm>
            <a:off x="1800518" y="259847"/>
            <a:ext cx="1707127" cy="27888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7339" y="1401391"/>
            <a:ext cx="1406717" cy="1304190"/>
          </a:xfrm>
        </p:spPr>
        <p:txBody>
          <a:bodyPr>
            <a:normAutofit/>
          </a:bodyPr>
          <a:lstStyle>
            <a:lvl1pPr marL="0" indent="0">
              <a:buNone/>
              <a:defRPr sz="706"/>
            </a:lvl1pPr>
            <a:lvl2pPr marL="172890" indent="0">
              <a:buNone/>
              <a:defRPr sz="529"/>
            </a:lvl2pPr>
            <a:lvl3pPr marL="345780" indent="0">
              <a:buNone/>
              <a:defRPr sz="454"/>
            </a:lvl3pPr>
            <a:lvl4pPr marL="518671" indent="0">
              <a:buNone/>
              <a:defRPr sz="378"/>
            </a:lvl4pPr>
            <a:lvl5pPr marL="691561" indent="0">
              <a:buNone/>
              <a:defRPr sz="378"/>
            </a:lvl5pPr>
            <a:lvl6pPr marL="864451" indent="0">
              <a:buNone/>
              <a:defRPr sz="378"/>
            </a:lvl6pPr>
            <a:lvl7pPr marL="1037341" indent="0">
              <a:buNone/>
              <a:defRPr sz="378"/>
            </a:lvl7pPr>
            <a:lvl8pPr marL="1210231" indent="0">
              <a:buNone/>
              <a:defRPr sz="378"/>
            </a:lvl8pPr>
            <a:lvl9pPr marL="1383121" indent="0">
              <a:buNone/>
              <a:defRPr sz="378"/>
            </a:lvl9pPr>
          </a:lstStyle>
          <a:p>
            <a:pPr lvl="0"/>
            <a:r>
              <a:rPr lang="en-US"/>
              <a:t>Click to edit Master text styles</a:t>
            </a:r>
          </a:p>
        </p:txBody>
      </p:sp>
      <p:sp>
        <p:nvSpPr>
          <p:cNvPr id="5" name="Date Placeholder 4"/>
          <p:cNvSpPr>
            <a:spLocks noGrp="1"/>
          </p:cNvSpPr>
          <p:nvPr>
            <p:ph type="dt" sz="half" idx="10"/>
          </p:nvPr>
        </p:nvSpPr>
        <p:spPr/>
        <p:txBody>
          <a:bodyPr/>
          <a:lstStyle/>
          <a:p>
            <a:fld id="{A6DD818D-3148-4A02-B07C-FB071B79BC33}" type="datetime1">
              <a:rPr lang="en-US" smtClean="0"/>
              <a:t>4/30/2019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38731588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339" y="2422525"/>
            <a:ext cx="3200306" cy="285993"/>
          </a:xfrm>
        </p:spPr>
        <p:txBody>
          <a:bodyPr anchor="b">
            <a:normAutofit/>
          </a:bodyPr>
          <a:lstStyle>
            <a:lvl1pPr algn="l">
              <a:defRPr sz="12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07339" y="307622"/>
            <a:ext cx="3200306" cy="1940663"/>
          </a:xfrm>
        </p:spPr>
        <p:txBody>
          <a:bodyPr anchor="t">
            <a:normAutofit/>
          </a:bodyPr>
          <a:lstStyle>
            <a:lvl1pPr marL="0" indent="0" algn="ctr">
              <a:buNone/>
              <a:defRPr sz="807"/>
            </a:lvl1pPr>
            <a:lvl2pPr marL="230520" indent="0">
              <a:buNone/>
              <a:defRPr sz="807"/>
            </a:lvl2pPr>
            <a:lvl3pPr marL="461040" indent="0">
              <a:buNone/>
              <a:defRPr sz="807"/>
            </a:lvl3pPr>
            <a:lvl4pPr marL="691561" indent="0">
              <a:buNone/>
              <a:defRPr sz="807"/>
            </a:lvl4pPr>
            <a:lvl5pPr marL="922081" indent="0">
              <a:buNone/>
              <a:defRPr sz="807"/>
            </a:lvl5pPr>
            <a:lvl6pPr marL="1152601" indent="0">
              <a:buNone/>
              <a:defRPr sz="807"/>
            </a:lvl6pPr>
            <a:lvl7pPr marL="1383121" indent="0">
              <a:buNone/>
              <a:defRPr sz="807"/>
            </a:lvl7pPr>
            <a:lvl8pPr marL="1613642" indent="0">
              <a:buNone/>
              <a:defRPr sz="807"/>
            </a:lvl8pPr>
            <a:lvl9pPr marL="1844162" indent="0">
              <a:buNone/>
              <a:defRPr sz="807"/>
            </a:lvl9pPr>
          </a:lstStyle>
          <a:p>
            <a:r>
              <a:rPr lang="en-US"/>
              <a:t>Click icon to add picture</a:t>
            </a:r>
            <a:endParaRPr lang="en-US" dirty="0"/>
          </a:p>
        </p:txBody>
      </p:sp>
      <p:sp>
        <p:nvSpPr>
          <p:cNvPr id="4" name="Text Placeholder 3"/>
          <p:cNvSpPr>
            <a:spLocks noGrp="1"/>
          </p:cNvSpPr>
          <p:nvPr>
            <p:ph type="body" sz="half" idx="2"/>
          </p:nvPr>
        </p:nvSpPr>
        <p:spPr>
          <a:xfrm>
            <a:off x="307339" y="2708518"/>
            <a:ext cx="3200306" cy="340132"/>
          </a:xfrm>
        </p:spPr>
        <p:txBody>
          <a:bodyPr>
            <a:normAutofit/>
          </a:bodyPr>
          <a:lstStyle>
            <a:lvl1pPr marL="0" indent="0">
              <a:buNone/>
              <a:defRPr sz="605"/>
            </a:lvl1pPr>
            <a:lvl2pPr marL="230520" indent="0">
              <a:buNone/>
              <a:defRPr sz="605"/>
            </a:lvl2pPr>
            <a:lvl3pPr marL="461040" indent="0">
              <a:buNone/>
              <a:defRPr sz="504"/>
            </a:lvl3pPr>
            <a:lvl4pPr marL="691561" indent="0">
              <a:buNone/>
              <a:defRPr sz="454"/>
            </a:lvl4pPr>
            <a:lvl5pPr marL="922081" indent="0">
              <a:buNone/>
              <a:defRPr sz="454"/>
            </a:lvl5pPr>
            <a:lvl6pPr marL="1152601" indent="0">
              <a:buNone/>
              <a:defRPr sz="454"/>
            </a:lvl6pPr>
            <a:lvl7pPr marL="1383121" indent="0">
              <a:buNone/>
              <a:defRPr sz="454"/>
            </a:lvl7pPr>
            <a:lvl8pPr marL="1613642" indent="0">
              <a:buNone/>
              <a:defRPr sz="454"/>
            </a:lvl8pPr>
            <a:lvl9pPr marL="1844162" indent="0">
              <a:buNone/>
              <a:defRPr sz="454"/>
            </a:lvl9pPr>
          </a:lstStyle>
          <a:p>
            <a:pPr lvl="0"/>
            <a:r>
              <a:rPr lang="en-US"/>
              <a:t>Click to edit Master text styles</a:t>
            </a:r>
          </a:p>
        </p:txBody>
      </p:sp>
      <p:sp>
        <p:nvSpPr>
          <p:cNvPr id="5" name="Date Placeholder 4"/>
          <p:cNvSpPr>
            <a:spLocks noGrp="1"/>
          </p:cNvSpPr>
          <p:nvPr>
            <p:ph type="dt" sz="half" idx="10"/>
          </p:nvPr>
        </p:nvSpPr>
        <p:spPr/>
        <p:txBody>
          <a:bodyPr/>
          <a:lstStyle/>
          <a:p>
            <a:fld id="{A6DD818D-3148-4A02-B07C-FB071B79BC33}" type="datetime1">
              <a:rPr lang="en-US" smtClean="0"/>
              <a:t>4/30/2019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5361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4269" y="-4273"/>
            <a:ext cx="4623110" cy="34692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07340" y="307622"/>
            <a:ext cx="3200305" cy="66651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07339" y="1090298"/>
            <a:ext cx="3200306" cy="19583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5151" y="3048651"/>
            <a:ext cx="344917" cy="184253"/>
          </a:xfrm>
          <a:prstGeom prst="rect">
            <a:avLst/>
          </a:prstGeom>
        </p:spPr>
        <p:txBody>
          <a:bodyPr vert="horz" lIns="91440" tIns="45720" rIns="91440" bIns="45720" rtlCol="0" anchor="ctr"/>
          <a:lstStyle>
            <a:lvl1pPr algn="r">
              <a:defRPr sz="454">
                <a:solidFill>
                  <a:schemeClr val="tx1">
                    <a:tint val="75000"/>
                  </a:schemeClr>
                </a:solidFill>
              </a:defRPr>
            </a:lvl1pPr>
          </a:lstStyle>
          <a:p>
            <a:fld id="{A6DD818D-3148-4A02-B07C-FB071B79BC33}" type="datetime1">
              <a:rPr lang="en-US" smtClean="0"/>
              <a:t>4/30/2019</a:t>
            </a:fld>
            <a:endParaRPr lang="en-US"/>
          </a:p>
        </p:txBody>
      </p:sp>
      <p:sp>
        <p:nvSpPr>
          <p:cNvPr id="5" name="Footer Placeholder 4"/>
          <p:cNvSpPr>
            <a:spLocks noGrp="1"/>
          </p:cNvSpPr>
          <p:nvPr>
            <p:ph type="ftr" sz="quarter" idx="3"/>
          </p:nvPr>
        </p:nvSpPr>
        <p:spPr>
          <a:xfrm>
            <a:off x="307340" y="3048651"/>
            <a:ext cx="2330749" cy="184253"/>
          </a:xfrm>
          <a:prstGeom prst="rect">
            <a:avLst/>
          </a:prstGeom>
        </p:spPr>
        <p:txBody>
          <a:bodyPr vert="horz" lIns="91440" tIns="45720" rIns="91440" bIns="45720" rtlCol="0" anchor="ctr"/>
          <a:lstStyle>
            <a:lvl1pPr algn="l">
              <a:defRPr sz="45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249191" y="3048651"/>
            <a:ext cx="258455" cy="184253"/>
          </a:xfrm>
          <a:prstGeom prst="rect">
            <a:avLst/>
          </a:prstGeom>
        </p:spPr>
        <p:txBody>
          <a:bodyPr vert="horz" lIns="91440" tIns="45720" rIns="91440" bIns="45720" rtlCol="0" anchor="ctr"/>
          <a:lstStyle>
            <a:lvl1pPr algn="r">
              <a:defRPr sz="454">
                <a:solidFill>
                  <a:schemeClr val="accent1"/>
                </a:solidFill>
              </a:defRPr>
            </a:lvl1pPr>
          </a:lstStyle>
          <a:p>
            <a:pPr marL="25400">
              <a:lnSpc>
                <a:spcPct val="100000"/>
              </a:lnSpc>
            </a:pPr>
            <a:fld id="{81D60167-4931-47E6-BA6A-407CBD079E47}" type="slidenum">
              <a:rPr lang="en-IN" spc="-5" smtClean="0"/>
              <a:t>‹#›</a:t>
            </a:fld>
            <a:r>
              <a:rPr lang="en-IN" spc="-70"/>
              <a:t> </a:t>
            </a:r>
            <a:r>
              <a:rPr lang="en-IN" spc="-5"/>
              <a:t>/</a:t>
            </a:r>
            <a:r>
              <a:rPr lang="en-IN" spc="-70"/>
              <a:t> </a:t>
            </a:r>
            <a:r>
              <a:rPr lang="en-IN" spc="-5"/>
              <a:t>12</a:t>
            </a:r>
            <a:endParaRPr lang="en-IN" spc="-5" dirty="0"/>
          </a:p>
        </p:txBody>
      </p:sp>
    </p:spTree>
    <p:extLst>
      <p:ext uri="{BB962C8B-B14F-4D97-AF65-F5344CB8AC3E}">
        <p14:creationId xmlns:p14="http://schemas.microsoft.com/office/powerpoint/2010/main" val="775065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lvl1pPr algn="l" defTabSz="230520" rtl="0" eaLnBrk="1" latinLnBrk="0" hangingPunct="1">
        <a:spcBef>
          <a:spcPct val="0"/>
        </a:spcBef>
        <a:buNone/>
        <a:defRPr sz="181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2890" indent="-172890" algn="l" defTabSz="230520" rtl="0" eaLnBrk="1" latinLnBrk="0" hangingPunct="1">
        <a:spcBef>
          <a:spcPts val="504"/>
        </a:spcBef>
        <a:spcAft>
          <a:spcPts val="0"/>
        </a:spcAft>
        <a:buClr>
          <a:schemeClr val="accent1"/>
        </a:buClr>
        <a:buSzPct val="80000"/>
        <a:buFont typeface="Wingdings 3" charset="2"/>
        <a:buChar char=""/>
        <a:defRPr sz="908" kern="1200">
          <a:solidFill>
            <a:schemeClr val="tx1">
              <a:lumMod val="75000"/>
              <a:lumOff val="25000"/>
            </a:schemeClr>
          </a:solidFill>
          <a:latin typeface="+mn-lt"/>
          <a:ea typeface="+mn-ea"/>
          <a:cs typeface="+mn-cs"/>
        </a:defRPr>
      </a:lvl1pPr>
      <a:lvl2pPr marL="374595" indent="-144075" algn="l" defTabSz="230520" rtl="0" eaLnBrk="1" latinLnBrk="0" hangingPunct="1">
        <a:spcBef>
          <a:spcPts val="504"/>
        </a:spcBef>
        <a:spcAft>
          <a:spcPts val="0"/>
        </a:spcAft>
        <a:buClr>
          <a:schemeClr val="accent1"/>
        </a:buClr>
        <a:buSzPct val="80000"/>
        <a:buFont typeface="Wingdings 3" charset="2"/>
        <a:buChar char=""/>
        <a:defRPr sz="807" kern="1200">
          <a:solidFill>
            <a:schemeClr val="tx1">
              <a:lumMod val="75000"/>
              <a:lumOff val="25000"/>
            </a:schemeClr>
          </a:solidFill>
          <a:latin typeface="+mn-lt"/>
          <a:ea typeface="+mn-ea"/>
          <a:cs typeface="+mn-cs"/>
        </a:defRPr>
      </a:lvl2pPr>
      <a:lvl3pPr marL="576301" indent="-115260" algn="l" defTabSz="230520" rtl="0" eaLnBrk="1" latinLnBrk="0" hangingPunct="1">
        <a:spcBef>
          <a:spcPts val="504"/>
        </a:spcBef>
        <a:spcAft>
          <a:spcPts val="0"/>
        </a:spcAft>
        <a:buClr>
          <a:schemeClr val="accent1"/>
        </a:buClr>
        <a:buSzPct val="80000"/>
        <a:buFont typeface="Wingdings 3" charset="2"/>
        <a:buChar char=""/>
        <a:defRPr sz="706" kern="1200">
          <a:solidFill>
            <a:schemeClr val="tx1">
              <a:lumMod val="75000"/>
              <a:lumOff val="25000"/>
            </a:schemeClr>
          </a:solidFill>
          <a:latin typeface="+mn-lt"/>
          <a:ea typeface="+mn-ea"/>
          <a:cs typeface="+mn-cs"/>
        </a:defRPr>
      </a:lvl3pPr>
      <a:lvl4pPr marL="80682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4pPr>
      <a:lvl5pPr marL="103734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5pPr>
      <a:lvl6pPr marL="1267861"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6pPr>
      <a:lvl7pPr marL="149838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7pPr>
      <a:lvl8pPr marL="172890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8pPr>
      <a:lvl9pPr marL="1959422" indent="-115260" algn="l" defTabSz="230520" rtl="0" eaLnBrk="1" latinLnBrk="0" hangingPunct="1">
        <a:spcBef>
          <a:spcPts val="504"/>
        </a:spcBef>
        <a:spcAft>
          <a:spcPts val="0"/>
        </a:spcAft>
        <a:buClr>
          <a:schemeClr val="accent1"/>
        </a:buClr>
        <a:buSzPct val="80000"/>
        <a:buFont typeface="Wingdings 3" charset="2"/>
        <a:buChar char=""/>
        <a:defRPr sz="605" kern="1200">
          <a:solidFill>
            <a:schemeClr val="tx1">
              <a:lumMod val="75000"/>
              <a:lumOff val="25000"/>
            </a:schemeClr>
          </a:solidFill>
          <a:latin typeface="+mn-lt"/>
          <a:ea typeface="+mn-ea"/>
          <a:cs typeface="+mn-cs"/>
        </a:defRPr>
      </a:lvl9pPr>
    </p:bodyStyle>
    <p:otherStyle>
      <a:defPPr>
        <a:defRPr lang="en-US"/>
      </a:defPPr>
      <a:lvl1pPr marL="0" algn="l" defTabSz="230520" rtl="0" eaLnBrk="1" latinLnBrk="0" hangingPunct="1">
        <a:defRPr sz="908" kern="1200">
          <a:solidFill>
            <a:schemeClr val="tx1"/>
          </a:solidFill>
          <a:latin typeface="+mn-lt"/>
          <a:ea typeface="+mn-ea"/>
          <a:cs typeface="+mn-cs"/>
        </a:defRPr>
      </a:lvl1pPr>
      <a:lvl2pPr marL="230520" algn="l" defTabSz="230520" rtl="0" eaLnBrk="1" latinLnBrk="0" hangingPunct="1">
        <a:defRPr sz="908" kern="1200">
          <a:solidFill>
            <a:schemeClr val="tx1"/>
          </a:solidFill>
          <a:latin typeface="+mn-lt"/>
          <a:ea typeface="+mn-ea"/>
          <a:cs typeface="+mn-cs"/>
        </a:defRPr>
      </a:lvl2pPr>
      <a:lvl3pPr marL="461040" algn="l" defTabSz="230520" rtl="0" eaLnBrk="1" latinLnBrk="0" hangingPunct="1">
        <a:defRPr sz="908" kern="1200">
          <a:solidFill>
            <a:schemeClr val="tx1"/>
          </a:solidFill>
          <a:latin typeface="+mn-lt"/>
          <a:ea typeface="+mn-ea"/>
          <a:cs typeface="+mn-cs"/>
        </a:defRPr>
      </a:lvl3pPr>
      <a:lvl4pPr marL="691561" algn="l" defTabSz="230520" rtl="0" eaLnBrk="1" latinLnBrk="0" hangingPunct="1">
        <a:defRPr sz="908" kern="1200">
          <a:solidFill>
            <a:schemeClr val="tx1"/>
          </a:solidFill>
          <a:latin typeface="+mn-lt"/>
          <a:ea typeface="+mn-ea"/>
          <a:cs typeface="+mn-cs"/>
        </a:defRPr>
      </a:lvl4pPr>
      <a:lvl5pPr marL="922081" algn="l" defTabSz="230520" rtl="0" eaLnBrk="1" latinLnBrk="0" hangingPunct="1">
        <a:defRPr sz="908" kern="1200">
          <a:solidFill>
            <a:schemeClr val="tx1"/>
          </a:solidFill>
          <a:latin typeface="+mn-lt"/>
          <a:ea typeface="+mn-ea"/>
          <a:cs typeface="+mn-cs"/>
        </a:defRPr>
      </a:lvl5pPr>
      <a:lvl6pPr marL="1152601" algn="l" defTabSz="230520" rtl="0" eaLnBrk="1" latinLnBrk="0" hangingPunct="1">
        <a:defRPr sz="908" kern="1200">
          <a:solidFill>
            <a:schemeClr val="tx1"/>
          </a:solidFill>
          <a:latin typeface="+mn-lt"/>
          <a:ea typeface="+mn-ea"/>
          <a:cs typeface="+mn-cs"/>
        </a:defRPr>
      </a:lvl6pPr>
      <a:lvl7pPr marL="1383121" algn="l" defTabSz="230520" rtl="0" eaLnBrk="1" latinLnBrk="0" hangingPunct="1">
        <a:defRPr sz="908" kern="1200">
          <a:solidFill>
            <a:schemeClr val="tx1"/>
          </a:solidFill>
          <a:latin typeface="+mn-lt"/>
          <a:ea typeface="+mn-ea"/>
          <a:cs typeface="+mn-cs"/>
        </a:defRPr>
      </a:lvl7pPr>
      <a:lvl8pPr marL="1613642" algn="l" defTabSz="230520" rtl="0" eaLnBrk="1" latinLnBrk="0" hangingPunct="1">
        <a:defRPr sz="908" kern="1200">
          <a:solidFill>
            <a:schemeClr val="tx1"/>
          </a:solidFill>
          <a:latin typeface="+mn-lt"/>
          <a:ea typeface="+mn-ea"/>
          <a:cs typeface="+mn-cs"/>
        </a:defRPr>
      </a:lvl8pPr>
      <a:lvl9pPr marL="1844162" algn="l" defTabSz="230520" rtl="0" eaLnBrk="1" latinLnBrk="0" hangingPunct="1">
        <a:defRPr sz="9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4556" y="661897"/>
            <a:ext cx="81915" cy="127000"/>
          </a:xfrm>
          <a:prstGeom prst="rect">
            <a:avLst/>
          </a:prstGeom>
        </p:spPr>
        <p:txBody>
          <a:bodyPr vert="horz" wrap="square" lIns="0" tIns="0" rIns="0" bIns="0" rtlCol="0">
            <a:spAutoFit/>
          </a:bodyPr>
          <a:lstStyle/>
          <a:p>
            <a:pPr marL="12700">
              <a:lnSpc>
                <a:spcPct val="100000"/>
              </a:lnSpc>
            </a:pPr>
            <a:r>
              <a:rPr sz="800" b="1" spc="-5" dirty="0">
                <a:solidFill>
                  <a:srgbClr val="F0F3F6"/>
                </a:solidFill>
                <a:latin typeface="Arial"/>
                <a:cs typeface="Arial"/>
              </a:rPr>
              <a:t>1</a:t>
            </a:r>
            <a:endParaRPr sz="800">
              <a:latin typeface="Arial"/>
              <a:cs typeface="Aria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
        <p:nvSpPr>
          <p:cNvPr id="8" name="object 3"/>
          <p:cNvSpPr txBox="1"/>
          <p:nvPr/>
        </p:nvSpPr>
        <p:spPr>
          <a:xfrm>
            <a:off x="183676" y="415675"/>
            <a:ext cx="4114800" cy="492443"/>
          </a:xfrm>
          <a:prstGeom prst="rect">
            <a:avLst/>
          </a:prstGeom>
        </p:spPr>
        <p:txBody>
          <a:bodyPr vert="horz" wrap="square" lIns="0" tIns="0" rIns="0" bIns="0" rtlCol="0">
            <a:spAutoFit/>
          </a:bodyPr>
          <a:lstStyle/>
          <a:p>
            <a:pPr marL="12700" algn="ctr">
              <a:lnSpc>
                <a:spcPct val="100000"/>
              </a:lnSpc>
            </a:pPr>
            <a:r>
              <a:rPr lang="en-IN" sz="1600" b="1" spc="10" dirty="0">
                <a:solidFill>
                  <a:srgbClr val="1A208C"/>
                </a:solidFill>
                <a:latin typeface="Arial"/>
                <a:cs typeface="Arial"/>
              </a:rPr>
              <a:t>Detecting diabetic retinopathy in eye images</a:t>
            </a:r>
            <a:endParaRPr sz="1600" dirty="0">
              <a:latin typeface="Arial"/>
              <a:cs typeface="Arial"/>
            </a:endParaRPr>
          </a:p>
        </p:txBody>
      </p:sp>
      <p:sp>
        <p:nvSpPr>
          <p:cNvPr id="9" name="object 4"/>
          <p:cNvSpPr txBox="1">
            <a:spLocks noGrp="1"/>
          </p:cNvSpPr>
          <p:nvPr>
            <p:ph idx="1"/>
          </p:nvPr>
        </p:nvSpPr>
        <p:spPr>
          <a:xfrm>
            <a:off x="158277" y="900407"/>
            <a:ext cx="4068561" cy="1578830"/>
          </a:xfrm>
          <a:prstGeom prst="rect">
            <a:avLst/>
          </a:prstGeom>
        </p:spPr>
        <p:txBody>
          <a:bodyPr vert="horz" wrap="square" lIns="0" tIns="0" rIns="0" bIns="0" rtlCol="0">
            <a:spAutoFit/>
          </a:bodyPr>
          <a:lstStyle/>
          <a:p>
            <a:pPr marL="357970" marR="523240" indent="0" algn="ctr">
              <a:lnSpc>
                <a:spcPct val="145600"/>
              </a:lnSpc>
              <a:buNone/>
            </a:pPr>
            <a:r>
              <a:rPr lang="en-IN" sz="1400" spc="-1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seminar</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presentation</a:t>
            </a:r>
            <a:endParaRPr lang="en-IN" sz="1400" spc="-5" dirty="0">
              <a:latin typeface="Times New Roman" panose="02020603050405020304" pitchFamily="18" charset="0"/>
              <a:cs typeface="Times New Roman" panose="02020603050405020304" pitchFamily="18" charset="0"/>
            </a:endParaRPr>
          </a:p>
          <a:p>
            <a:pPr marL="357970" marR="523240" indent="0" algn="ctr">
              <a:lnSpc>
                <a:spcPct val="145600"/>
              </a:lnSpc>
              <a:buNone/>
            </a:pPr>
            <a:r>
              <a:rPr lang="en-IN" sz="1400" spc="-35" dirty="0">
                <a:latin typeface="Times New Roman" panose="02020603050405020304" pitchFamily="18" charset="0"/>
                <a:cs typeface="Times New Roman" panose="02020603050405020304" pitchFamily="18" charset="0"/>
              </a:rPr>
              <a:t>B</a:t>
            </a:r>
            <a:r>
              <a:rPr sz="1400" spc="-10" dirty="0">
                <a:latin typeface="Times New Roman" panose="02020603050405020304" pitchFamily="18" charset="0"/>
                <a:cs typeface="Times New Roman" panose="02020603050405020304" pitchFamily="18" charset="0"/>
              </a:rPr>
              <a:t>y</a:t>
            </a:r>
            <a:endParaRPr lang="en-IN" sz="1400" spc="-10" dirty="0">
              <a:latin typeface="Times New Roman" panose="02020603050405020304" pitchFamily="18" charset="0"/>
              <a:cs typeface="Times New Roman" panose="02020603050405020304" pitchFamily="18" charset="0"/>
            </a:endParaRPr>
          </a:p>
          <a:p>
            <a:pPr marL="357970" marR="523240" indent="0" algn="ctr">
              <a:lnSpc>
                <a:spcPct val="145600"/>
              </a:lnSpc>
              <a:buNone/>
            </a:pPr>
            <a:r>
              <a:rPr lang="en-IN" sz="1400" spc="-120" dirty="0">
                <a:solidFill>
                  <a:srgbClr val="000000"/>
                </a:solidFill>
                <a:latin typeface="Times New Roman" panose="02020603050405020304" pitchFamily="18" charset="0"/>
                <a:cs typeface="Times New Roman" panose="02020603050405020304" pitchFamily="18" charset="0"/>
              </a:rPr>
              <a:t>UTPAL  KANT and  </a:t>
            </a:r>
            <a:r>
              <a:rPr lang="en-IN" sz="1400" spc="-120">
                <a:solidFill>
                  <a:srgbClr val="000000"/>
                </a:solidFill>
                <a:latin typeface="Times New Roman" panose="02020603050405020304" pitchFamily="18" charset="0"/>
                <a:cs typeface="Times New Roman" panose="02020603050405020304" pitchFamily="18" charset="0"/>
              </a:rPr>
              <a:t>ZAIN BASHIR</a:t>
            </a:r>
            <a:endParaRPr lang="en-IN" sz="1400" spc="-10" dirty="0">
              <a:solidFill>
                <a:srgbClr val="000000"/>
              </a:solidFill>
              <a:latin typeface="Times New Roman" panose="02020603050405020304" pitchFamily="18" charset="0"/>
              <a:cs typeface="Times New Roman" panose="02020603050405020304" pitchFamily="18" charset="0"/>
            </a:endParaRPr>
          </a:p>
          <a:p>
            <a:pPr marL="357970" marR="523240" indent="0" algn="ctr">
              <a:lnSpc>
                <a:spcPct val="145600"/>
              </a:lnSpc>
              <a:buNone/>
            </a:pPr>
            <a:r>
              <a:rPr lang="fr-FR" sz="1200" spc="-10">
                <a:solidFill>
                  <a:srgbClr val="000000"/>
                </a:solidFill>
                <a:latin typeface="Times New Roman" panose="02020603050405020304" pitchFamily="18" charset="0"/>
                <a:cs typeface="Times New Roman" panose="02020603050405020304" pitchFamily="18" charset="0"/>
              </a:rPr>
              <a:t>Université </a:t>
            </a:r>
            <a:r>
              <a:rPr lang="fr-FR" sz="1200" spc="-10" dirty="0">
                <a:solidFill>
                  <a:srgbClr val="000000"/>
                </a:solidFill>
                <a:latin typeface="Times New Roman" panose="02020603050405020304" pitchFamily="18" charset="0"/>
                <a:cs typeface="Times New Roman" panose="02020603050405020304" pitchFamily="18" charset="0"/>
              </a:rPr>
              <a:t>de Bourgogne</a:t>
            </a:r>
            <a:endParaRPr sz="1200" spc="-10" dirty="0">
              <a:solidFill>
                <a:srgbClr val="000000"/>
              </a:solidFill>
              <a:latin typeface="Times New Roman" panose="02020603050405020304" pitchFamily="18" charset="0"/>
              <a:cs typeface="Times New Roman" panose="02020603050405020304" pitchFamily="18" charset="0"/>
            </a:endParaRPr>
          </a:p>
          <a:p>
            <a:pPr marL="0" marR="5080" indent="0" algn="ctr">
              <a:lnSpc>
                <a:spcPct val="102699"/>
              </a:lnSpc>
              <a:spcBef>
                <a:spcPts val="280"/>
              </a:spcBef>
              <a:buNone/>
            </a:pPr>
            <a:endParaRPr spc="-10" dirty="0">
              <a:solidFill>
                <a:srgbClr val="000000"/>
              </a:solidFill>
            </a:endParaRPr>
          </a:p>
        </p:txBody>
      </p:sp>
    </p:spTree>
    <p:extLst>
      <p:ext uri="{BB962C8B-B14F-4D97-AF65-F5344CB8AC3E}">
        <p14:creationId xmlns:p14="http://schemas.microsoft.com/office/powerpoint/2010/main" val="2637196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a:xfrm>
            <a:off x="307339" y="815975"/>
            <a:ext cx="3200306" cy="1958353"/>
          </a:xfrm>
        </p:spPr>
        <p:txBody>
          <a:bodyPr/>
          <a:lstStyle/>
          <a:p>
            <a:pPr marL="230520" indent="-230520"/>
            <a:r>
              <a:rPr lang="en-US" dirty="0"/>
              <a:t>Basic Philosophy</a:t>
            </a:r>
          </a:p>
          <a:p>
            <a:pPr marL="230520" indent="-230520"/>
            <a:r>
              <a:rPr lang="en-US" dirty="0"/>
              <a:t>Why Deep Learning</a:t>
            </a:r>
          </a:p>
          <a:p>
            <a:pPr marL="230520" indent="-230520"/>
            <a:r>
              <a:rPr lang="en-US" dirty="0"/>
              <a:t>Deep Backpropagation</a:t>
            </a:r>
          </a:p>
          <a:p>
            <a:pPr marL="230520" indent="-230520"/>
            <a:r>
              <a:rPr lang="en-US" dirty="0"/>
              <a:t>CNN – Convolutional Neural Networks</a:t>
            </a:r>
          </a:p>
          <a:p>
            <a:pPr marL="230520" indent="-230520"/>
            <a:r>
              <a:rPr lang="en-US" dirty="0"/>
              <a:t>Unsupervised Preprocessing Networks</a:t>
            </a:r>
          </a:p>
          <a:p>
            <a:pPr marL="432225" lvl="1" indent="-230520"/>
            <a:r>
              <a:rPr lang="en-US" dirty="0"/>
              <a:t>Stacked Auto Encoders</a:t>
            </a:r>
          </a:p>
          <a:p>
            <a:pPr marL="432225" lvl="1" indent="-230520"/>
            <a:r>
              <a:rPr lang="en-US" dirty="0"/>
              <a:t>Deep Belief Networks</a:t>
            </a:r>
          </a:p>
          <a:p>
            <a:pPr marL="230520" indent="-230520"/>
            <a:r>
              <a:rPr lang="en-US" dirty="0"/>
              <a:t>Deep Supervised Networks with managed gradient approaches</a:t>
            </a:r>
          </a:p>
          <a:p>
            <a:pPr marL="230520" indent="-230520"/>
            <a:r>
              <a:rPr lang="en-US" dirty="0"/>
              <a:t>Deep Reinforcement Learning</a:t>
            </a:r>
          </a:p>
          <a:p>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10</a:t>
            </a:fld>
            <a:endParaRPr lang="en-US" dirty="0">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22789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588"/>
            <a:ext cx="4110673" cy="537845"/>
          </a:xfrm>
        </p:spPr>
        <p:txBody>
          <a:bodyPr/>
          <a:lstStyle/>
          <a:p>
            <a:r>
              <a:rPr lang="en-US" dirty="0">
                <a:uFillTx/>
              </a:rPr>
              <a:t>Deep Net Feature Transformation</a:t>
            </a: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11</a:t>
            </a:fld>
            <a:endParaRPr lang="en-US">
              <a:uFillTx/>
            </a:endParaRPr>
          </a:p>
        </p:txBody>
      </p:sp>
      <p:sp>
        <p:nvSpPr>
          <p:cNvPr id="6" name="Rectangle 5"/>
          <p:cNvSpPr>
            <a:spLocks/>
          </p:cNvSpPr>
          <p:nvPr/>
        </p:nvSpPr>
        <p:spPr bwMode="auto">
          <a:xfrm>
            <a:off x="1536700" y="962025"/>
            <a:ext cx="1575118" cy="1844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 name="Oval 6"/>
          <p:cNvSpPr>
            <a:spLocks/>
          </p:cNvSpPr>
          <p:nvPr/>
        </p:nvSpPr>
        <p:spPr bwMode="auto">
          <a:xfrm>
            <a:off x="1863249" y="3036570"/>
            <a:ext cx="115253" cy="115253"/>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 name="Oval 7"/>
          <p:cNvSpPr>
            <a:spLocks/>
          </p:cNvSpPr>
          <p:nvPr/>
        </p:nvSpPr>
        <p:spPr bwMode="auto">
          <a:xfrm>
            <a:off x="2112962" y="3036570"/>
            <a:ext cx="115253" cy="115253"/>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 name="Oval 8"/>
          <p:cNvSpPr>
            <a:spLocks/>
          </p:cNvSpPr>
          <p:nvPr/>
        </p:nvSpPr>
        <p:spPr bwMode="auto">
          <a:xfrm>
            <a:off x="2343467" y="3036570"/>
            <a:ext cx="115253" cy="115253"/>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0" name="Oval 9"/>
          <p:cNvSpPr>
            <a:spLocks/>
          </p:cNvSpPr>
          <p:nvPr/>
        </p:nvSpPr>
        <p:spPr bwMode="auto">
          <a:xfrm>
            <a:off x="2573972" y="3036570"/>
            <a:ext cx="115253" cy="115253"/>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1" name="Oval 10"/>
          <p:cNvSpPr>
            <a:spLocks/>
          </p:cNvSpPr>
          <p:nvPr/>
        </p:nvSpPr>
        <p:spPr bwMode="auto">
          <a:xfrm>
            <a:off x="1882457"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2" name="Oval 11"/>
          <p:cNvSpPr>
            <a:spLocks/>
          </p:cNvSpPr>
          <p:nvPr/>
        </p:nvSpPr>
        <p:spPr bwMode="auto">
          <a:xfrm>
            <a:off x="2112962"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3" name="Oval 12"/>
          <p:cNvSpPr>
            <a:spLocks/>
          </p:cNvSpPr>
          <p:nvPr/>
        </p:nvSpPr>
        <p:spPr bwMode="auto">
          <a:xfrm>
            <a:off x="2343467"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4" name="Oval 13"/>
          <p:cNvSpPr>
            <a:spLocks/>
          </p:cNvSpPr>
          <p:nvPr/>
        </p:nvSpPr>
        <p:spPr bwMode="auto">
          <a:xfrm>
            <a:off x="2573972"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19" name="Oval 18"/>
          <p:cNvSpPr>
            <a:spLocks/>
          </p:cNvSpPr>
          <p:nvPr/>
        </p:nvSpPr>
        <p:spPr bwMode="auto">
          <a:xfrm>
            <a:off x="1651952"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20" name="Oval 19"/>
          <p:cNvSpPr>
            <a:spLocks/>
          </p:cNvSpPr>
          <p:nvPr/>
        </p:nvSpPr>
        <p:spPr bwMode="auto">
          <a:xfrm>
            <a:off x="2804477" y="257556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39" name="Oval 38"/>
          <p:cNvSpPr>
            <a:spLocks/>
          </p:cNvSpPr>
          <p:nvPr/>
        </p:nvSpPr>
        <p:spPr bwMode="auto">
          <a:xfrm>
            <a:off x="1997710" y="234505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40" name="Oval 39"/>
          <p:cNvSpPr>
            <a:spLocks/>
          </p:cNvSpPr>
          <p:nvPr/>
        </p:nvSpPr>
        <p:spPr bwMode="auto">
          <a:xfrm>
            <a:off x="2228215" y="234505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41" name="Oval 40"/>
          <p:cNvSpPr>
            <a:spLocks/>
          </p:cNvSpPr>
          <p:nvPr/>
        </p:nvSpPr>
        <p:spPr bwMode="auto">
          <a:xfrm>
            <a:off x="2458720" y="234505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42" name="Oval 41"/>
          <p:cNvSpPr>
            <a:spLocks/>
          </p:cNvSpPr>
          <p:nvPr/>
        </p:nvSpPr>
        <p:spPr bwMode="auto">
          <a:xfrm>
            <a:off x="2689225" y="234505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43" name="Oval 42"/>
          <p:cNvSpPr>
            <a:spLocks/>
          </p:cNvSpPr>
          <p:nvPr/>
        </p:nvSpPr>
        <p:spPr bwMode="auto">
          <a:xfrm>
            <a:off x="1767205" y="234505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1" name="Up Arrow 60"/>
          <p:cNvSpPr>
            <a:spLocks/>
          </p:cNvSpPr>
          <p:nvPr/>
        </p:nvSpPr>
        <p:spPr bwMode="auto">
          <a:xfrm>
            <a:off x="2170589" y="781021"/>
            <a:ext cx="249714" cy="181004"/>
          </a:xfrm>
          <a:prstGeom prst="upArrow">
            <a:avLst/>
          </a:prstGeom>
          <a:solidFill>
            <a:srgbClr val="33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2" name="Up Arrow 61"/>
          <p:cNvSpPr>
            <a:spLocks/>
          </p:cNvSpPr>
          <p:nvPr/>
        </p:nvSpPr>
        <p:spPr bwMode="auto">
          <a:xfrm>
            <a:off x="2170589" y="2806065"/>
            <a:ext cx="249714" cy="155513"/>
          </a:xfrm>
          <a:prstGeom prst="upArrow">
            <a:avLst/>
          </a:prstGeom>
          <a:solidFill>
            <a:srgbClr val="3366FF"/>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3" name="Rectangle 62"/>
          <p:cNvSpPr>
            <a:spLocks/>
          </p:cNvSpPr>
          <p:nvPr/>
        </p:nvSpPr>
        <p:spPr bwMode="auto">
          <a:xfrm>
            <a:off x="1728788" y="539432"/>
            <a:ext cx="1210151" cy="241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4" name="TextBox 63"/>
          <p:cNvSpPr txBox="1">
            <a:spLocks/>
          </p:cNvSpPr>
          <p:nvPr/>
        </p:nvSpPr>
        <p:spPr>
          <a:xfrm>
            <a:off x="1978501" y="548264"/>
            <a:ext cx="670376" cy="232051"/>
          </a:xfrm>
          <a:prstGeom prst="rect">
            <a:avLst/>
          </a:prstGeom>
          <a:noFill/>
        </p:spPr>
        <p:txBody>
          <a:bodyPr wrap="none" rtlCol="0">
            <a:spAutoFit/>
          </a:bodyPr>
          <a:lstStyle/>
          <a:p>
            <a:r>
              <a:rPr lang="en-US" sz="908" dirty="0">
                <a:solidFill>
                  <a:srgbClr val="00007F"/>
                </a:solidFill>
              </a:rPr>
              <a:t>ML Model</a:t>
            </a:r>
          </a:p>
        </p:txBody>
      </p:sp>
      <p:sp>
        <p:nvSpPr>
          <p:cNvPr id="65" name="TextBox 64"/>
          <p:cNvSpPr txBox="1">
            <a:spLocks/>
          </p:cNvSpPr>
          <p:nvPr/>
        </p:nvSpPr>
        <p:spPr>
          <a:xfrm>
            <a:off x="230771" y="873028"/>
            <a:ext cx="1188146" cy="232051"/>
          </a:xfrm>
          <a:prstGeom prst="rect">
            <a:avLst/>
          </a:prstGeom>
          <a:noFill/>
        </p:spPr>
        <p:txBody>
          <a:bodyPr wrap="none" rtlCol="0">
            <a:spAutoFit/>
          </a:bodyPr>
          <a:lstStyle/>
          <a:p>
            <a:r>
              <a:rPr lang="en-US" sz="908" dirty="0"/>
              <a:t>New Feature Space</a:t>
            </a:r>
          </a:p>
        </p:txBody>
      </p:sp>
      <p:sp>
        <p:nvSpPr>
          <p:cNvPr id="66" name="TextBox 65"/>
          <p:cNvSpPr txBox="1">
            <a:spLocks/>
          </p:cNvSpPr>
          <p:nvPr/>
        </p:nvSpPr>
        <p:spPr>
          <a:xfrm>
            <a:off x="477277" y="2961578"/>
            <a:ext cx="1079142" cy="232051"/>
          </a:xfrm>
          <a:prstGeom prst="rect">
            <a:avLst/>
          </a:prstGeom>
          <a:noFill/>
        </p:spPr>
        <p:txBody>
          <a:bodyPr wrap="none" rtlCol="0">
            <a:spAutoFit/>
          </a:bodyPr>
          <a:lstStyle/>
          <a:p>
            <a:r>
              <a:rPr lang="en-US" sz="908" dirty="0"/>
              <a:t>Original Features</a:t>
            </a:r>
          </a:p>
        </p:txBody>
      </p:sp>
      <p:sp>
        <p:nvSpPr>
          <p:cNvPr id="67" name="Oval 66"/>
          <p:cNvSpPr>
            <a:spLocks/>
          </p:cNvSpPr>
          <p:nvPr/>
        </p:nvSpPr>
        <p:spPr bwMode="auto">
          <a:xfrm>
            <a:off x="1882457"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8" name="Oval 67"/>
          <p:cNvSpPr>
            <a:spLocks/>
          </p:cNvSpPr>
          <p:nvPr/>
        </p:nvSpPr>
        <p:spPr bwMode="auto">
          <a:xfrm>
            <a:off x="2112962"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9" name="Oval 68"/>
          <p:cNvSpPr>
            <a:spLocks/>
          </p:cNvSpPr>
          <p:nvPr/>
        </p:nvSpPr>
        <p:spPr bwMode="auto">
          <a:xfrm>
            <a:off x="2343467"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0" name="Oval 69"/>
          <p:cNvSpPr>
            <a:spLocks/>
          </p:cNvSpPr>
          <p:nvPr/>
        </p:nvSpPr>
        <p:spPr bwMode="auto">
          <a:xfrm>
            <a:off x="2573972"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1" name="Oval 70"/>
          <p:cNvSpPr>
            <a:spLocks/>
          </p:cNvSpPr>
          <p:nvPr/>
        </p:nvSpPr>
        <p:spPr bwMode="auto">
          <a:xfrm>
            <a:off x="1651952"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2" name="Oval 71"/>
          <p:cNvSpPr>
            <a:spLocks/>
          </p:cNvSpPr>
          <p:nvPr/>
        </p:nvSpPr>
        <p:spPr bwMode="auto">
          <a:xfrm>
            <a:off x="2804477" y="211455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3" name="Oval 72"/>
          <p:cNvSpPr>
            <a:spLocks/>
          </p:cNvSpPr>
          <p:nvPr/>
        </p:nvSpPr>
        <p:spPr bwMode="auto">
          <a:xfrm>
            <a:off x="1997710" y="188404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4" name="Oval 73"/>
          <p:cNvSpPr>
            <a:spLocks/>
          </p:cNvSpPr>
          <p:nvPr/>
        </p:nvSpPr>
        <p:spPr bwMode="auto">
          <a:xfrm>
            <a:off x="2228215" y="188404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5" name="Oval 74"/>
          <p:cNvSpPr>
            <a:spLocks/>
          </p:cNvSpPr>
          <p:nvPr/>
        </p:nvSpPr>
        <p:spPr bwMode="auto">
          <a:xfrm>
            <a:off x="2458720" y="188404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6" name="Oval 75"/>
          <p:cNvSpPr>
            <a:spLocks/>
          </p:cNvSpPr>
          <p:nvPr/>
        </p:nvSpPr>
        <p:spPr bwMode="auto">
          <a:xfrm>
            <a:off x="2689225" y="188404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7" name="Oval 76"/>
          <p:cNvSpPr>
            <a:spLocks/>
          </p:cNvSpPr>
          <p:nvPr/>
        </p:nvSpPr>
        <p:spPr bwMode="auto">
          <a:xfrm>
            <a:off x="1767205" y="188404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8" name="Oval 77"/>
          <p:cNvSpPr>
            <a:spLocks/>
          </p:cNvSpPr>
          <p:nvPr/>
        </p:nvSpPr>
        <p:spPr bwMode="auto">
          <a:xfrm>
            <a:off x="1882457"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79" name="Oval 78"/>
          <p:cNvSpPr>
            <a:spLocks/>
          </p:cNvSpPr>
          <p:nvPr/>
        </p:nvSpPr>
        <p:spPr bwMode="auto">
          <a:xfrm>
            <a:off x="2112962"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0" name="Oval 79"/>
          <p:cNvSpPr>
            <a:spLocks/>
          </p:cNvSpPr>
          <p:nvPr/>
        </p:nvSpPr>
        <p:spPr bwMode="auto">
          <a:xfrm>
            <a:off x="2343467"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1" name="Oval 80"/>
          <p:cNvSpPr>
            <a:spLocks/>
          </p:cNvSpPr>
          <p:nvPr/>
        </p:nvSpPr>
        <p:spPr bwMode="auto">
          <a:xfrm>
            <a:off x="2573972"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2" name="Oval 81"/>
          <p:cNvSpPr>
            <a:spLocks/>
          </p:cNvSpPr>
          <p:nvPr/>
        </p:nvSpPr>
        <p:spPr bwMode="auto">
          <a:xfrm>
            <a:off x="1651952"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3" name="Oval 82"/>
          <p:cNvSpPr>
            <a:spLocks/>
          </p:cNvSpPr>
          <p:nvPr/>
        </p:nvSpPr>
        <p:spPr bwMode="auto">
          <a:xfrm>
            <a:off x="2804477" y="1653540"/>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4" name="Oval 83"/>
          <p:cNvSpPr>
            <a:spLocks/>
          </p:cNvSpPr>
          <p:nvPr/>
        </p:nvSpPr>
        <p:spPr bwMode="auto">
          <a:xfrm>
            <a:off x="1997710" y="142303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5" name="Oval 84"/>
          <p:cNvSpPr>
            <a:spLocks/>
          </p:cNvSpPr>
          <p:nvPr/>
        </p:nvSpPr>
        <p:spPr bwMode="auto">
          <a:xfrm>
            <a:off x="2228215" y="142303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6" name="Oval 85"/>
          <p:cNvSpPr>
            <a:spLocks/>
          </p:cNvSpPr>
          <p:nvPr/>
        </p:nvSpPr>
        <p:spPr bwMode="auto">
          <a:xfrm>
            <a:off x="2458720" y="142303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7" name="Oval 86"/>
          <p:cNvSpPr>
            <a:spLocks/>
          </p:cNvSpPr>
          <p:nvPr/>
        </p:nvSpPr>
        <p:spPr bwMode="auto">
          <a:xfrm>
            <a:off x="2689225" y="142303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8" name="Oval 87"/>
          <p:cNvSpPr>
            <a:spLocks/>
          </p:cNvSpPr>
          <p:nvPr/>
        </p:nvSpPr>
        <p:spPr bwMode="auto">
          <a:xfrm>
            <a:off x="1767205" y="1423035"/>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89" name="Oval 88"/>
          <p:cNvSpPr>
            <a:spLocks/>
          </p:cNvSpPr>
          <p:nvPr/>
        </p:nvSpPr>
        <p:spPr bwMode="auto">
          <a:xfrm>
            <a:off x="1882457"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0" name="Oval 89"/>
          <p:cNvSpPr>
            <a:spLocks/>
          </p:cNvSpPr>
          <p:nvPr/>
        </p:nvSpPr>
        <p:spPr bwMode="auto">
          <a:xfrm>
            <a:off x="2112962"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1" name="Oval 90"/>
          <p:cNvSpPr>
            <a:spLocks/>
          </p:cNvSpPr>
          <p:nvPr/>
        </p:nvSpPr>
        <p:spPr bwMode="auto">
          <a:xfrm>
            <a:off x="2343467"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2" name="Oval 91"/>
          <p:cNvSpPr>
            <a:spLocks/>
          </p:cNvSpPr>
          <p:nvPr/>
        </p:nvSpPr>
        <p:spPr bwMode="auto">
          <a:xfrm>
            <a:off x="2573972"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3" name="Oval 92"/>
          <p:cNvSpPr>
            <a:spLocks/>
          </p:cNvSpPr>
          <p:nvPr/>
        </p:nvSpPr>
        <p:spPr bwMode="auto">
          <a:xfrm>
            <a:off x="1651952"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4" name="Oval 93"/>
          <p:cNvSpPr>
            <a:spLocks/>
          </p:cNvSpPr>
          <p:nvPr/>
        </p:nvSpPr>
        <p:spPr bwMode="auto">
          <a:xfrm>
            <a:off x="2804477" y="1219911"/>
            <a:ext cx="115253" cy="115253"/>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5" name="Oval 94"/>
          <p:cNvSpPr>
            <a:spLocks/>
          </p:cNvSpPr>
          <p:nvPr/>
        </p:nvSpPr>
        <p:spPr bwMode="auto">
          <a:xfrm>
            <a:off x="1997710" y="989406"/>
            <a:ext cx="115253" cy="115253"/>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6" name="Oval 95"/>
          <p:cNvSpPr>
            <a:spLocks/>
          </p:cNvSpPr>
          <p:nvPr/>
        </p:nvSpPr>
        <p:spPr bwMode="auto">
          <a:xfrm>
            <a:off x="2228215" y="989406"/>
            <a:ext cx="115253" cy="115253"/>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7" name="Oval 96"/>
          <p:cNvSpPr>
            <a:spLocks/>
          </p:cNvSpPr>
          <p:nvPr/>
        </p:nvSpPr>
        <p:spPr bwMode="auto">
          <a:xfrm>
            <a:off x="2458720" y="989406"/>
            <a:ext cx="115253" cy="115253"/>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8" name="Oval 97"/>
          <p:cNvSpPr>
            <a:spLocks/>
          </p:cNvSpPr>
          <p:nvPr/>
        </p:nvSpPr>
        <p:spPr bwMode="auto">
          <a:xfrm>
            <a:off x="2689225" y="989406"/>
            <a:ext cx="115253" cy="115253"/>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99" name="Oval 98"/>
          <p:cNvSpPr>
            <a:spLocks/>
          </p:cNvSpPr>
          <p:nvPr/>
        </p:nvSpPr>
        <p:spPr bwMode="auto">
          <a:xfrm>
            <a:off x="1767205" y="989406"/>
            <a:ext cx="115253" cy="115253"/>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46101" tIns="23051" rIns="46101" bIns="23051" numCol="1" rtlCol="0" anchor="t" anchorCtr="0" compatLnSpc="1">
            <a:prstTxWarp prst="textNoShape">
              <a:avLst/>
            </a:prstTxWarp>
          </a:bodyPr>
          <a:lstStyle/>
          <a:p>
            <a:pPr defTabSz="461040" fontAlgn="base">
              <a:spcBef>
                <a:spcPct val="0"/>
              </a:spcBef>
              <a:spcAft>
                <a:spcPct val="0"/>
              </a:spcAft>
            </a:pPr>
            <a:endParaRPr lang="en-US" sz="1210">
              <a:latin typeface="Times New Roman" charset="0"/>
            </a:endParaRPr>
          </a:p>
        </p:txBody>
      </p:sp>
      <p:sp>
        <p:nvSpPr>
          <p:cNvPr id="60" name="TextBox 59"/>
          <p:cNvSpPr txBox="1">
            <a:spLocks/>
          </p:cNvSpPr>
          <p:nvPr/>
        </p:nvSpPr>
        <p:spPr>
          <a:xfrm>
            <a:off x="3439553" y="462598"/>
            <a:ext cx="744114" cy="371768"/>
          </a:xfrm>
          <a:prstGeom prst="rect">
            <a:avLst/>
          </a:prstGeom>
          <a:noFill/>
        </p:spPr>
        <p:txBody>
          <a:bodyPr wrap="none" rtlCol="0">
            <a:spAutoFit/>
          </a:bodyPr>
          <a:lstStyle/>
          <a:p>
            <a:pPr algn="ctr"/>
            <a:r>
              <a:rPr lang="en-US" sz="908" dirty="0"/>
              <a:t>Supervised</a:t>
            </a:r>
          </a:p>
          <a:p>
            <a:r>
              <a:rPr lang="en-US" sz="908" dirty="0"/>
              <a:t>Learning</a:t>
            </a:r>
          </a:p>
        </p:txBody>
      </p:sp>
      <p:sp>
        <p:nvSpPr>
          <p:cNvPr id="101" name="TextBox 100"/>
          <p:cNvSpPr txBox="1">
            <a:spLocks/>
          </p:cNvSpPr>
          <p:nvPr/>
        </p:nvSpPr>
        <p:spPr>
          <a:xfrm>
            <a:off x="3406401" y="1533485"/>
            <a:ext cx="862737" cy="651204"/>
          </a:xfrm>
          <a:prstGeom prst="rect">
            <a:avLst/>
          </a:prstGeom>
          <a:noFill/>
        </p:spPr>
        <p:txBody>
          <a:bodyPr wrap="none" rtlCol="0">
            <a:spAutoFit/>
          </a:bodyPr>
          <a:lstStyle/>
          <a:p>
            <a:pPr algn="ctr"/>
            <a:r>
              <a:rPr lang="en-US" sz="908" dirty="0"/>
              <a:t>Supervised </a:t>
            </a:r>
          </a:p>
          <a:p>
            <a:pPr algn="ctr"/>
            <a:r>
              <a:rPr lang="en-US" sz="908" dirty="0"/>
              <a:t>or</a:t>
            </a:r>
          </a:p>
          <a:p>
            <a:pPr algn="ctr"/>
            <a:r>
              <a:rPr lang="en-US" sz="908" dirty="0"/>
              <a:t>unsupervised</a:t>
            </a:r>
          </a:p>
          <a:p>
            <a:r>
              <a:rPr lang="en-US" sz="908" dirty="0"/>
              <a:t>Learning</a:t>
            </a:r>
          </a:p>
        </p:txBody>
      </p:sp>
    </p:spTree>
    <p:extLst>
      <p:ext uri="{BB962C8B-B14F-4D97-AF65-F5344CB8AC3E}">
        <p14:creationId xmlns:p14="http://schemas.microsoft.com/office/powerpoint/2010/main" val="33994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Deep Learning Overview</a:t>
            </a:r>
          </a:p>
        </p:txBody>
      </p:sp>
      <p:sp>
        <p:nvSpPr>
          <p:cNvPr id="3" name="Content Placeholder 2"/>
          <p:cNvSpPr>
            <a:spLocks noGrp="1"/>
          </p:cNvSpPr>
          <p:nvPr>
            <p:ph idx="1"/>
          </p:nvPr>
        </p:nvSpPr>
        <p:spPr>
          <a:xfrm>
            <a:off x="345758" y="654685"/>
            <a:ext cx="3995420" cy="2420303"/>
          </a:xfrm>
        </p:spPr>
        <p:txBody>
          <a:bodyPr>
            <a:normAutofit/>
          </a:bodyPr>
          <a:lstStyle/>
          <a:p>
            <a:r>
              <a:rPr lang="en-US" dirty="0">
                <a:uFillTx/>
              </a:rPr>
              <a:t>Train networks with many layers (vs. shallow nets with just a couple of layers)</a:t>
            </a:r>
          </a:p>
          <a:p>
            <a:r>
              <a:rPr lang="en-US" dirty="0">
                <a:uFillTx/>
              </a:rPr>
              <a:t>Multiple layers work to build an improved feature space</a:t>
            </a:r>
          </a:p>
          <a:p>
            <a:pPr lvl="1"/>
            <a:r>
              <a:rPr lang="en-US" dirty="0">
                <a:uFillTx/>
              </a:rPr>
              <a:t>First layer learns 1</a:t>
            </a:r>
            <a:r>
              <a:rPr lang="en-US" baseline="30000" dirty="0">
                <a:uFillTx/>
              </a:rPr>
              <a:t>st</a:t>
            </a:r>
            <a:r>
              <a:rPr lang="en-US" dirty="0">
                <a:uFillTx/>
              </a:rPr>
              <a:t> order features (e.g. edges…)</a:t>
            </a:r>
          </a:p>
          <a:p>
            <a:pPr lvl="1"/>
            <a:r>
              <a:rPr lang="en-US" dirty="0">
                <a:uFillTx/>
              </a:rPr>
              <a:t>2</a:t>
            </a:r>
            <a:r>
              <a:rPr lang="en-US" baseline="30000" dirty="0">
                <a:uFillTx/>
              </a:rPr>
              <a:t>nd</a:t>
            </a:r>
            <a:r>
              <a:rPr lang="en-US" dirty="0">
                <a:uFillTx/>
              </a:rPr>
              <a:t> layer learns higher order features (combinations of first layer features, combinations of edges, etc.)</a:t>
            </a:r>
          </a:p>
          <a:p>
            <a:pPr lvl="1"/>
            <a:r>
              <a:rPr lang="en-US" dirty="0">
                <a:uFillTx/>
              </a:rPr>
              <a:t>Some models learn in an unsupervised mode and discover general features of the input space – serving multiple tasks related to the unsupervised instances (image recognition, etc.)</a:t>
            </a:r>
          </a:p>
          <a:p>
            <a:pPr lvl="1"/>
            <a:r>
              <a:rPr lang="en-US" dirty="0">
                <a:uFillTx/>
              </a:rPr>
              <a:t>Final layer of transformed features are fed into supervised layer(s)</a:t>
            </a:r>
          </a:p>
          <a:p>
            <a:pPr lvl="2"/>
            <a:r>
              <a:rPr lang="en-US" dirty="0">
                <a:uFillTx/>
              </a:rPr>
              <a:t>And entire network is often subsequently tuned using supervised training of the entire net, using the initial weightings learned in the unsupervised phase</a:t>
            </a:r>
          </a:p>
          <a:p>
            <a:pPr lvl="1"/>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12</a:t>
            </a:fld>
            <a:endParaRPr lang="en-US" dirty="0">
              <a:uFillTx/>
            </a:endParaRPr>
          </a:p>
        </p:txBody>
      </p:sp>
    </p:spTree>
    <p:extLst>
      <p:ext uri="{BB962C8B-B14F-4D97-AF65-F5344CB8AC3E}">
        <p14:creationId xmlns:p14="http://schemas.microsoft.com/office/powerpoint/2010/main" val="225214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 y="85437"/>
            <a:ext cx="3918585" cy="422593"/>
          </a:xfrm>
        </p:spPr>
        <p:txBody>
          <a:bodyPr/>
          <a:lstStyle/>
          <a:p>
            <a:r>
              <a:rPr lang="en-US" dirty="0">
                <a:uFillTx/>
              </a:rPr>
              <a:t>Convolutional Neural Networks</a:t>
            </a:r>
          </a:p>
        </p:txBody>
      </p:sp>
      <p:sp>
        <p:nvSpPr>
          <p:cNvPr id="3" name="Content Placeholder 2"/>
          <p:cNvSpPr>
            <a:spLocks noGrp="1"/>
          </p:cNvSpPr>
          <p:nvPr>
            <p:ph idx="1"/>
          </p:nvPr>
        </p:nvSpPr>
        <p:spPr>
          <a:xfrm>
            <a:off x="345758" y="501015"/>
            <a:ext cx="3918585" cy="2650808"/>
          </a:xfrm>
        </p:spPr>
        <p:txBody>
          <a:bodyPr>
            <a:normAutofit/>
          </a:bodyPr>
          <a:lstStyle/>
          <a:p>
            <a:r>
              <a:rPr lang="en-US" dirty="0">
                <a:uFillTx/>
              </a:rPr>
              <a:t>Niche networks built specifically for problems with low dimensional (e.g. 2-</a:t>
            </a:r>
            <a:r>
              <a:rPr lang="en-US" i="1" dirty="0">
                <a:uFillTx/>
              </a:rPr>
              <a:t>d</a:t>
            </a:r>
            <a:r>
              <a:rPr lang="en-US" dirty="0">
                <a:uFillTx/>
              </a:rPr>
              <a:t>) grid-like local structure</a:t>
            </a:r>
          </a:p>
          <a:p>
            <a:pPr lvl="1"/>
            <a:r>
              <a:rPr lang="en-US" dirty="0"/>
              <a:t>Character recognition – where neighboring pixels will have high correlations and local features (edges, corners, etc.), while distant pixels (features) are un-correlated</a:t>
            </a:r>
          </a:p>
          <a:p>
            <a:pPr lvl="1"/>
            <a:r>
              <a:rPr lang="en-US" dirty="0"/>
              <a:t>Natural images have the property of being stationary, meaning that the statistics of one part of the image are the same as any other part</a:t>
            </a:r>
          </a:p>
          <a:p>
            <a:pPr lvl="1"/>
            <a:r>
              <a:rPr lang="en-US" dirty="0"/>
              <a:t>Some biological plausibility from visual cortex</a:t>
            </a:r>
          </a:p>
          <a:p>
            <a:pPr lvl="1"/>
            <a:r>
              <a:rPr lang="en-US" dirty="0">
                <a:uFillTx/>
              </a:rPr>
              <a:t>While standard NN nodes take input from all nodes in the previous layer, CNNs </a:t>
            </a:r>
            <a:r>
              <a:rPr lang="en-US" dirty="0"/>
              <a:t>enforce that a node receives only a small </a:t>
            </a:r>
            <a:r>
              <a:rPr lang="en-US" dirty="0">
                <a:uFillTx/>
              </a:rPr>
              <a:t>set of features which are spatially or temporally close to each other called </a:t>
            </a:r>
            <a:r>
              <a:rPr lang="en-US" i="1" dirty="0">
                <a:uFillTx/>
              </a:rPr>
              <a:t>receptive fields </a:t>
            </a:r>
            <a:r>
              <a:rPr lang="en-US" dirty="0">
                <a:uFillTx/>
              </a:rPr>
              <a:t>from one layer to the next (e.g. 3x3, 5x5), thus enforcing ability to handle local 2-D structure.</a:t>
            </a:r>
          </a:p>
          <a:p>
            <a:pPr lvl="2"/>
            <a:r>
              <a:rPr lang="en-US" dirty="0"/>
              <a:t>Can find edges, corners, endpoints, etc.</a:t>
            </a:r>
          </a:p>
          <a:p>
            <a:pPr lvl="2"/>
            <a:r>
              <a:rPr lang="en-US" dirty="0"/>
              <a:t>Good for problems with local 2-D structure, but lousy for general learning with abstract features having no prescribed feature ordering or locality</a:t>
            </a:r>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13</a:t>
            </a:fld>
            <a:endParaRPr lang="en-US">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86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
        <p:nvSpPr>
          <p:cNvPr id="2" name="Title 1"/>
          <p:cNvSpPr>
            <a:spLocks noGrp="1"/>
          </p:cNvSpPr>
          <p:nvPr>
            <p:ph type="title"/>
          </p:nvPr>
        </p:nvSpPr>
        <p:spPr>
          <a:xfrm>
            <a:off x="316680" y="5114"/>
            <a:ext cx="3918585" cy="422593"/>
          </a:xfrm>
        </p:spPr>
        <p:txBody>
          <a:bodyPr/>
          <a:lstStyle/>
          <a:p>
            <a:r>
              <a:rPr lang="en-US" dirty="0"/>
              <a:t>CNN Structure</a:t>
            </a:r>
          </a:p>
        </p:txBody>
      </p:sp>
      <p:sp>
        <p:nvSpPr>
          <p:cNvPr id="3" name="Content Placeholder 2"/>
          <p:cNvSpPr>
            <a:spLocks noGrp="1"/>
          </p:cNvSpPr>
          <p:nvPr>
            <p:ph idx="1"/>
          </p:nvPr>
        </p:nvSpPr>
        <p:spPr>
          <a:xfrm>
            <a:off x="268923" y="385763"/>
            <a:ext cx="4072255" cy="2125684"/>
          </a:xfrm>
        </p:spPr>
        <p:txBody>
          <a:bodyPr>
            <a:normAutofit fontScale="92500"/>
          </a:bodyPr>
          <a:lstStyle/>
          <a:p>
            <a:r>
              <a:rPr lang="en-US" dirty="0"/>
              <a:t>Each node (e.g. convolution) is calculated for each receptive field in the previous layer</a:t>
            </a:r>
          </a:p>
          <a:p>
            <a:pPr lvl="1"/>
            <a:r>
              <a:rPr lang="en-US" dirty="0"/>
              <a:t>During training the corresponding weights are always tied to be the same (</a:t>
            </a:r>
            <a:r>
              <a:rPr lang="en-US" dirty="0" err="1"/>
              <a:t>ala</a:t>
            </a:r>
            <a:r>
              <a:rPr lang="en-US" dirty="0"/>
              <a:t> BPTT) </a:t>
            </a:r>
          </a:p>
          <a:p>
            <a:pPr lvl="1"/>
            <a:r>
              <a:rPr lang="en-US" dirty="0"/>
              <a:t>Thus a relatively small number of unique weight parameters to learn, although they are replicated many times in the feature map</a:t>
            </a:r>
          </a:p>
          <a:p>
            <a:pPr lvl="1"/>
            <a:r>
              <a:rPr lang="en-US" dirty="0"/>
              <a:t>Each node output in CNN is </a:t>
            </a:r>
            <a:r>
              <a:rPr lang="en-US" i="1" dirty="0"/>
              <a:t>f</a:t>
            </a:r>
            <a:r>
              <a:rPr lang="en-US" dirty="0"/>
              <a:t>(</a:t>
            </a:r>
            <a:r>
              <a:rPr lang="en-US" dirty="0" err="1"/>
              <a:t>Σ</a:t>
            </a:r>
            <a:r>
              <a:rPr lang="en-US" i="1" dirty="0" err="1"/>
              <a:t>xw</a:t>
            </a:r>
            <a:r>
              <a:rPr lang="en-US" dirty="0"/>
              <a:t> + </a:t>
            </a:r>
            <a:r>
              <a:rPr lang="en-US" i="1" dirty="0"/>
              <a:t>b</a:t>
            </a:r>
            <a:r>
              <a:rPr lang="en-US" dirty="0"/>
              <a:t>)</a:t>
            </a:r>
          </a:p>
          <a:p>
            <a:pPr lvl="1"/>
            <a:r>
              <a:rPr lang="en-US" dirty="0"/>
              <a:t>Multiple feature maps in each layer</a:t>
            </a:r>
          </a:p>
          <a:p>
            <a:pPr lvl="1"/>
            <a:r>
              <a:rPr lang="en-US" dirty="0"/>
              <a:t>Each feature map should learn a different translation invariant feature</a:t>
            </a:r>
          </a:p>
          <a:p>
            <a:pPr lvl="1"/>
            <a:r>
              <a:rPr lang="en-US" dirty="0"/>
              <a:t>Since after first layer, there are always multiple feature maps to connect to the next layer, it is a pre-made human decision as to which previous maps the current convolution map receives inputs from, could connect to all or a subset (S2 in figure below)</a:t>
            </a:r>
          </a:p>
          <a:p>
            <a:r>
              <a:rPr lang="en-US" dirty="0"/>
              <a:t>Convolution layer causes total number of features to increase</a:t>
            </a:r>
          </a:p>
          <a:p>
            <a:pPr lvl="1"/>
            <a:endParaRPr lang="en-US" dirty="0"/>
          </a:p>
        </p:txBody>
      </p:sp>
      <p:sp>
        <p:nvSpPr>
          <p:cNvPr id="4" name="Footer Placeholder 3"/>
          <p:cNvSpPr>
            <a:spLocks noGrp="1"/>
          </p:cNvSpPr>
          <p:nvPr>
            <p:ph type="ftr" sz="quarter" idx="11"/>
          </p:nvPr>
        </p:nvSpPr>
        <p:spPr/>
        <p:txBody>
          <a:bodyPr/>
          <a:lstStyle/>
          <a:p>
            <a:pPr>
              <a:defRPr>
                <a:uFillTx/>
              </a:defRPr>
            </a:pPr>
            <a:r>
              <a:rPr lang="en-US">
                <a:uFillTx/>
              </a:rPr>
              <a:t>CS 678 – Deep Learning</a:t>
            </a: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14</a:t>
            </a:fld>
            <a:endParaRPr lang="en-US">
              <a:uFillTx/>
            </a:endParaRPr>
          </a:p>
        </p:txBody>
      </p:sp>
      <p:pic>
        <p:nvPicPr>
          <p:cNvPr id="6" name="Picture 5"/>
          <p:cNvPicPr>
            <a:picLocks noChangeAspect="1"/>
          </p:cNvPicPr>
          <p:nvPr/>
        </p:nvPicPr>
        <p:blipFill>
          <a:blip r:embed="rId4"/>
          <a:stretch>
            <a:fillRect/>
          </a:stretch>
        </p:blipFill>
        <p:spPr>
          <a:xfrm>
            <a:off x="334930" y="2319570"/>
            <a:ext cx="3940240" cy="920959"/>
          </a:xfrm>
          <a:prstGeom prst="rect">
            <a:avLst/>
          </a:prstGeom>
        </p:spPr>
      </p:pic>
    </p:spTree>
    <p:extLst>
      <p:ext uri="{BB962C8B-B14F-4D97-AF65-F5344CB8AC3E}">
        <p14:creationId xmlns:p14="http://schemas.microsoft.com/office/powerpoint/2010/main" val="93397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1922"/>
            <a:ext cx="3200305" cy="666515"/>
          </a:xfrm>
        </p:spPr>
        <p:txBody>
          <a:bodyPr/>
          <a:lstStyle/>
          <a:p>
            <a:r>
              <a:rPr lang="en-US" dirty="0"/>
              <a:t>CNN Architecture</a:t>
            </a:r>
          </a:p>
        </p:txBody>
      </p:sp>
      <p:sp>
        <p:nvSpPr>
          <p:cNvPr id="3" name="Content Placeholder 2"/>
          <p:cNvSpPr>
            <a:spLocks noGrp="1"/>
          </p:cNvSpPr>
          <p:nvPr>
            <p:ph idx="1"/>
          </p:nvPr>
        </p:nvSpPr>
        <p:spPr>
          <a:xfrm>
            <a:off x="345758" y="539433"/>
            <a:ext cx="3918585" cy="2509218"/>
          </a:xfrm>
        </p:spPr>
        <p:txBody>
          <a:bodyPr>
            <a:normAutofit/>
          </a:bodyPr>
          <a:lstStyle/>
          <a:p>
            <a:pPr marL="172890" lvl="1" indent="-172890">
              <a:buClr>
                <a:schemeClr val="accent2"/>
              </a:buClr>
              <a:buFont typeface="Wingdings" charset="2"/>
              <a:buChar char="l"/>
            </a:pPr>
            <a:r>
              <a:rPr lang="en-IN" dirty="0"/>
              <a:t>INPUT [64x64x3] will hold the raw pixel values of the image, an image of width 64, height 64, and with three color channels R,G,B.</a:t>
            </a:r>
          </a:p>
          <a:p>
            <a:pPr marL="172890" lvl="1" indent="-172890">
              <a:buClr>
                <a:schemeClr val="accent2"/>
              </a:buClr>
              <a:buFont typeface="Wingdings" charset="2"/>
              <a:buChar char="l"/>
            </a:pPr>
            <a:r>
              <a:rPr lang="en-IN" dirty="0"/>
              <a:t>CONV layer will compute the output of neurons that are connected to local regions in the input, each computing a dot product between their weights and a small region they are connected to in the input volume. This may result in volume such as [64x64x12] if we decided to use 12 filters.</a:t>
            </a:r>
          </a:p>
          <a:p>
            <a:pPr marL="172890" lvl="1" indent="-172890">
              <a:buClr>
                <a:schemeClr val="accent2"/>
              </a:buClr>
              <a:buFont typeface="Wingdings" charset="2"/>
              <a:buChar char="l"/>
            </a:pPr>
            <a:r>
              <a:rPr lang="en-IN" dirty="0"/>
              <a:t>RELU layer will apply an elementwise activation function, such as the max(0,x)max(0,x) thresholding at zero. This leaves the size of the volume unchanged ([64x64x12]).</a:t>
            </a:r>
          </a:p>
          <a:p>
            <a:pPr marL="172890" lvl="1" indent="-172890">
              <a:buClr>
                <a:schemeClr val="accent2"/>
              </a:buClr>
              <a:buFont typeface="Wingdings" charset="2"/>
              <a:buChar char="l"/>
            </a:pPr>
            <a:r>
              <a:rPr lang="en-IN" dirty="0"/>
              <a:t>POOL layer will perform a down sampling operation, resulting in volume such as [16x16x12].</a:t>
            </a:r>
          </a:p>
          <a:p>
            <a:pPr marL="172890" lvl="1" indent="-172890">
              <a:buClr>
                <a:schemeClr val="accent2"/>
              </a:buClr>
              <a:buFont typeface="Wingdings" charset="2"/>
              <a:buChar char="l"/>
            </a:pPr>
            <a:r>
              <a:rPr lang="en-IN" dirty="0"/>
              <a:t>FC (i.e. fully-connected) layer will compute the class scores, resulting in volume of size [1x1x5], where each of the 10 numbers correspond to a class score, such as among the 5 categories.</a:t>
            </a:r>
            <a:endParaRPr lang="en-US" sz="1008" i="1"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15</a:t>
            </a:fld>
            <a:endParaRPr lang="en-US">
              <a:uFillTx/>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166834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58" y="130175"/>
            <a:ext cx="3200305" cy="666515"/>
          </a:xfrm>
        </p:spPr>
        <p:txBody>
          <a:bodyPr/>
          <a:lstStyle/>
          <a:p>
            <a:r>
              <a:rPr lang="en-US" dirty="0"/>
              <a:t>CNN Architecture</a:t>
            </a: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16</a:t>
            </a:fld>
            <a:endParaRPr lang="en-US">
              <a:uFillTx/>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3432"/>
            <a:ext cx="4610100" cy="2374103"/>
          </a:xfrm>
          <a:prstGeom prst="rect">
            <a:avLst/>
          </a:prstGeom>
        </p:spPr>
      </p:pic>
      <p:sp>
        <p:nvSpPr>
          <p:cNvPr id="7" name="Content Placeholder 6"/>
          <p:cNvSpPr>
            <a:spLocks noGrp="1"/>
          </p:cNvSpPr>
          <p:nvPr>
            <p:ph idx="1"/>
          </p:nvPr>
        </p:nvSpPr>
        <p:spPr/>
        <p:txBody>
          <a:bodyPr/>
          <a:lstStyle/>
          <a:p>
            <a:endParaRPr lang="en-IN"/>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134056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58" y="130175"/>
            <a:ext cx="3200305" cy="666515"/>
          </a:xfrm>
        </p:spPr>
        <p:txBody>
          <a:bodyPr/>
          <a:lstStyle/>
          <a:p>
            <a:r>
              <a:rPr lang="en-US" dirty="0"/>
              <a:t>CNN Architecture</a:t>
            </a:r>
          </a:p>
        </p:txBody>
      </p:sp>
      <p:sp>
        <p:nvSpPr>
          <p:cNvPr id="3" name="Content Placeholder 2"/>
          <p:cNvSpPr>
            <a:spLocks noGrp="1"/>
          </p:cNvSpPr>
          <p:nvPr>
            <p:ph idx="1"/>
          </p:nvPr>
        </p:nvSpPr>
        <p:spPr>
          <a:xfrm>
            <a:off x="345758" y="663575"/>
            <a:ext cx="3918585" cy="1066800"/>
          </a:xfrm>
        </p:spPr>
        <p:txBody>
          <a:bodyPr>
            <a:normAutofit/>
          </a:bodyPr>
          <a:lstStyle/>
          <a:p>
            <a:pPr algn="just"/>
            <a:r>
              <a:rPr lang="en-IN" dirty="0"/>
              <a:t>The activations of an example </a:t>
            </a:r>
            <a:r>
              <a:rPr lang="en-IN" dirty="0" err="1"/>
              <a:t>ConvNet</a:t>
            </a:r>
            <a:r>
              <a:rPr lang="en-IN" dirty="0"/>
              <a:t> architecture. The initial volume stores the raw image pixels and the last volume stores the class scores. Each volume of activations along the processing path is shown as a column. Since it's difficult to visualize 3D volumes, we lay out each volume's slices in rows. The last layer volume holds the scores for each class, but here we only visualize the sorted top 5 scores, and print the labels of each one</a:t>
            </a:r>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17</a:t>
            </a:fld>
            <a:endParaRPr lang="en-US">
              <a:uFillTx/>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46936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Training</a:t>
            </a:r>
          </a:p>
        </p:txBody>
      </p:sp>
      <p:sp>
        <p:nvSpPr>
          <p:cNvPr id="3" name="Content Placeholder 2"/>
          <p:cNvSpPr>
            <a:spLocks noGrp="1"/>
          </p:cNvSpPr>
          <p:nvPr>
            <p:ph idx="1"/>
          </p:nvPr>
        </p:nvSpPr>
        <p:spPr>
          <a:xfrm>
            <a:off x="345758" y="539433"/>
            <a:ext cx="3995420" cy="2612390"/>
          </a:xfrm>
        </p:spPr>
        <p:txBody>
          <a:bodyPr>
            <a:normAutofit fontScale="77500" lnSpcReduction="20000"/>
          </a:bodyPr>
          <a:lstStyle/>
          <a:p>
            <a:r>
              <a:rPr lang="en-US" dirty="0"/>
              <a:t>Trained with BP but with weight tying in each feature map</a:t>
            </a:r>
          </a:p>
          <a:p>
            <a:pPr lvl="1"/>
            <a:r>
              <a:rPr lang="en-US" dirty="0"/>
              <a:t>Randomized initial weights through entire network</a:t>
            </a:r>
          </a:p>
          <a:p>
            <a:pPr lvl="1"/>
            <a:r>
              <a:rPr lang="en-US" dirty="0"/>
              <a:t>Just average the weight updates over the tied weights in feature map layers</a:t>
            </a:r>
          </a:p>
          <a:p>
            <a:r>
              <a:rPr lang="en-US" dirty="0"/>
              <a:t>Convolution layer</a:t>
            </a:r>
          </a:p>
          <a:p>
            <a:pPr lvl="1"/>
            <a:r>
              <a:rPr lang="en-US" dirty="0"/>
              <a:t>Each feature map has one weight for each input and one bias</a:t>
            </a:r>
          </a:p>
          <a:p>
            <a:pPr lvl="1"/>
            <a:r>
              <a:rPr lang="en-US" dirty="0"/>
              <a:t>Thus a feature map with a 5x5 receptive field (filter) would have a total of 26 weights, which are the same coming into each node of the feature map</a:t>
            </a:r>
          </a:p>
          <a:p>
            <a:pPr lvl="1"/>
            <a:r>
              <a:rPr lang="en-US" dirty="0"/>
              <a:t>If a convolution layer had 10 feature maps, then only a total of 260 unique weights to be trained in that layer (much less than an arbitrary deep net layer without sharing)</a:t>
            </a:r>
          </a:p>
          <a:p>
            <a:r>
              <a:rPr lang="en-US" dirty="0"/>
              <a:t>Sub-Sampling (Pooling) Layer</a:t>
            </a:r>
          </a:p>
          <a:p>
            <a:pPr lvl="1"/>
            <a:r>
              <a:rPr lang="en-US" dirty="0"/>
              <a:t>All elements of receptive field </a:t>
            </a:r>
            <a:r>
              <a:rPr lang="en-US" dirty="0" err="1"/>
              <a:t>max’d</a:t>
            </a:r>
            <a:r>
              <a:rPr lang="en-US" dirty="0"/>
              <a:t>, averaged, summed, etc.  Result multiplied by one trainable weight and a bias added, then passed through non-linear function (detector) for each pooling node</a:t>
            </a:r>
          </a:p>
          <a:p>
            <a:pPr lvl="1"/>
            <a:r>
              <a:rPr lang="en-US" dirty="0"/>
              <a:t>If a layer had 10 pooling feature maps, then 20 unique weights to be trained</a:t>
            </a:r>
          </a:p>
          <a:p>
            <a:r>
              <a:rPr lang="en-US" dirty="0"/>
              <a:t>While all weights are trained, the structure of the CNN is currently usually hand crafted with trial and error.</a:t>
            </a:r>
          </a:p>
          <a:p>
            <a:pPr lvl="1"/>
            <a:r>
              <a:rPr lang="en-US" dirty="0"/>
              <a:t>Number of total layers, number of receptive fields, size of receptive fields, size of sub-sampling (pooling) fields, which fields of the previous layer to connect to</a:t>
            </a:r>
          </a:p>
          <a:p>
            <a:pPr lvl="1"/>
            <a:r>
              <a:rPr lang="en-US" dirty="0"/>
              <a:t>Typically decrease size of feature maps and increase number of feature maps for later layers</a:t>
            </a:r>
          </a:p>
          <a:p>
            <a:endParaRPr lang="en-US" dirty="0"/>
          </a:p>
          <a:p>
            <a:pPr lvl="1"/>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18</a:t>
            </a:fld>
            <a:endParaRPr lang="en-US">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259539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Summary</a:t>
            </a:r>
          </a:p>
        </p:txBody>
      </p:sp>
      <p:sp>
        <p:nvSpPr>
          <p:cNvPr id="3" name="Content Placeholder 2"/>
          <p:cNvSpPr>
            <a:spLocks noGrp="1"/>
          </p:cNvSpPr>
          <p:nvPr>
            <p:ph idx="1"/>
          </p:nvPr>
        </p:nvSpPr>
        <p:spPr>
          <a:xfrm>
            <a:off x="345758" y="539433"/>
            <a:ext cx="3918585" cy="2612390"/>
          </a:xfrm>
        </p:spPr>
        <p:txBody>
          <a:bodyPr>
            <a:normAutofit lnSpcReduction="10000"/>
          </a:bodyPr>
          <a:lstStyle/>
          <a:p>
            <a:r>
              <a:rPr lang="en-US" dirty="0"/>
              <a:t>High accuracy for image applications – Breaking all records and doing it using just using just raw pixel features!</a:t>
            </a:r>
          </a:p>
          <a:p>
            <a:r>
              <a:rPr lang="en-US" dirty="0"/>
              <a:t>Special purpose net – Just for images or problems with strong grid-like local spatial/temporal correlation</a:t>
            </a:r>
          </a:p>
          <a:p>
            <a:r>
              <a:rPr lang="en-US" dirty="0"/>
              <a:t>Once trained on one problem (e.g. vision) could use same net (often tuned) for a new similar problem – general creator of vision features</a:t>
            </a:r>
          </a:p>
          <a:p>
            <a:r>
              <a:rPr lang="en-US" dirty="0"/>
              <a:t>Unlike traditional nets, handles variable sized inputs</a:t>
            </a:r>
          </a:p>
          <a:p>
            <a:pPr lvl="1"/>
            <a:r>
              <a:rPr lang="en-US" dirty="0"/>
              <a:t>Same filters and weights, just convolve across different sized image and dynamically scale size of pooling regions (not # of nodes), to normalize</a:t>
            </a:r>
          </a:p>
          <a:p>
            <a:pPr lvl="1"/>
            <a:r>
              <a:rPr lang="en-US" dirty="0"/>
              <a:t>Different sized images, different length speech segments, etc.</a:t>
            </a:r>
          </a:p>
          <a:p>
            <a:r>
              <a:rPr lang="en-US" dirty="0"/>
              <a:t>Lots of hand crafting and CV tuning to find the right recipe of receptive fields, layer interconnections, etc.</a:t>
            </a:r>
          </a:p>
          <a:p>
            <a:pPr lvl="1"/>
            <a:r>
              <a:rPr lang="en-US" dirty="0"/>
              <a:t>Lots more Hyperparameters than standard nets, and even than other deep networks, since the structures of CNNs are more handcrafted</a:t>
            </a:r>
          </a:p>
          <a:p>
            <a:pPr lvl="1"/>
            <a:r>
              <a:rPr lang="en-US" dirty="0"/>
              <a:t>CNNs getting wider and deeper with speed-up techniques (e.g. GPU, </a:t>
            </a:r>
            <a:r>
              <a:rPr lang="en-US" dirty="0" err="1"/>
              <a:t>ReLU</a:t>
            </a:r>
            <a:r>
              <a:rPr lang="en-US" dirty="0"/>
              <a:t>, etc.) and lots of current research, excitement, and success</a:t>
            </a:r>
          </a:p>
          <a:p>
            <a:pPr lvl="1"/>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19</a:t>
            </a:fld>
            <a:endParaRPr lang="en-US">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172845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T</a:t>
            </a:r>
            <a:r>
              <a:rPr spc="15" dirty="0"/>
              <a:t>a</a:t>
            </a:r>
            <a:r>
              <a:rPr dirty="0"/>
              <a:t>b</a:t>
            </a:r>
            <a:r>
              <a:rPr spc="10" dirty="0"/>
              <a:t>le</a:t>
            </a:r>
            <a:r>
              <a:rPr spc="5" dirty="0"/>
              <a:t> </a:t>
            </a:r>
            <a:r>
              <a:rPr spc="10" dirty="0"/>
              <a:t>of</a:t>
            </a:r>
            <a:r>
              <a:rPr spc="5" dirty="0"/>
              <a:t> </a:t>
            </a:r>
            <a:r>
              <a:rPr spc="15" dirty="0"/>
              <a:t>Contents</a:t>
            </a:r>
          </a:p>
        </p:txBody>
      </p:sp>
      <p:sp>
        <p:nvSpPr>
          <p:cNvPr id="5" name="object 5"/>
          <p:cNvSpPr txBox="1"/>
          <p:nvPr/>
        </p:nvSpPr>
        <p:spPr>
          <a:xfrm>
            <a:off x="134556" y="661897"/>
            <a:ext cx="81915" cy="127000"/>
          </a:xfrm>
          <a:prstGeom prst="rect">
            <a:avLst/>
          </a:prstGeom>
        </p:spPr>
        <p:txBody>
          <a:bodyPr vert="horz" wrap="square" lIns="0" tIns="0" rIns="0" bIns="0" rtlCol="0">
            <a:spAutoFit/>
          </a:bodyPr>
          <a:lstStyle/>
          <a:p>
            <a:pPr marL="12700">
              <a:lnSpc>
                <a:spcPct val="100000"/>
              </a:lnSpc>
            </a:pPr>
            <a:r>
              <a:rPr sz="800" b="1" spc="-5" dirty="0">
                <a:solidFill>
                  <a:srgbClr val="F0F3F6"/>
                </a:solidFill>
                <a:latin typeface="Arial"/>
                <a:cs typeface="Arial"/>
              </a:rPr>
              <a:t>1</a:t>
            </a:r>
            <a:endParaRPr sz="800">
              <a:latin typeface="Arial"/>
              <a:cs typeface="Arial"/>
            </a:endParaRPr>
          </a:p>
        </p:txBody>
      </p:sp>
      <p:sp>
        <p:nvSpPr>
          <p:cNvPr id="6" name="object 6"/>
          <p:cNvSpPr txBox="1"/>
          <p:nvPr/>
        </p:nvSpPr>
        <p:spPr>
          <a:xfrm>
            <a:off x="216471" y="587375"/>
            <a:ext cx="3618294" cy="1938992"/>
          </a:xfrm>
          <a:prstGeom prst="rect">
            <a:avLst/>
          </a:prstGeom>
        </p:spPr>
        <p:txBody>
          <a:bodyPr vert="horz" wrap="square" lIns="0" tIns="0" rIns="0" bIns="0" rtlCol="0">
            <a:spAutoFit/>
          </a:bodyPr>
          <a:lstStyle/>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Introduction</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Diabetic Retinopathy</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processing and augmenting</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Deep Learning and CNN</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Results</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Proposed Model for Future Work</a:t>
            </a:r>
          </a:p>
          <a:p>
            <a:pPr marL="184150" indent="-171450">
              <a:lnSpc>
                <a:spcPct val="150000"/>
              </a:lnSpc>
              <a:buFont typeface="Wingdings" panose="05000000000000000000" pitchFamily="2" charset="2"/>
              <a:buChar char="§"/>
            </a:pPr>
            <a:r>
              <a:rPr lang="en-IN" sz="1200" b="1" spc="-5" dirty="0">
                <a:solidFill>
                  <a:srgbClr val="1A208C"/>
                </a:solidFill>
                <a:latin typeface="Arial"/>
                <a:cs typeface="Arial"/>
              </a:rPr>
              <a:t>Conclusion</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359864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58" y="125094"/>
            <a:ext cx="3200305" cy="666515"/>
          </a:xfrm>
        </p:spPr>
        <p:txBody>
          <a:bodyPr/>
          <a:lstStyle/>
          <a:p>
            <a:r>
              <a:rPr lang="en-US" dirty="0"/>
              <a:t>Experimental Results</a:t>
            </a:r>
          </a:p>
        </p:txBody>
      </p:sp>
      <p:sp>
        <p:nvSpPr>
          <p:cNvPr id="3" name="Content Placeholder 2"/>
          <p:cNvSpPr>
            <a:spLocks noGrp="1"/>
          </p:cNvSpPr>
          <p:nvPr>
            <p:ph idx="1"/>
          </p:nvPr>
        </p:nvSpPr>
        <p:spPr>
          <a:xfrm>
            <a:off x="345758" y="539433"/>
            <a:ext cx="3918585" cy="2612390"/>
          </a:xfrm>
        </p:spPr>
        <p:txBody>
          <a:bodyPr>
            <a:normAutofit/>
          </a:bodyPr>
          <a:lstStyle/>
          <a:p>
            <a:pPr lvl="1"/>
            <a:r>
              <a:rPr lang="en-US" dirty="0"/>
              <a:t>We Applied CNN Network in using Tensorflow library in Python on small subset of EyePACS Data Base</a:t>
            </a:r>
          </a:p>
          <a:p>
            <a:pPr lvl="1"/>
            <a:r>
              <a:rPr lang="en-US" dirty="0"/>
              <a:t>Train Data: 150</a:t>
            </a:r>
          </a:p>
          <a:p>
            <a:pPr lvl="1"/>
            <a:r>
              <a:rPr lang="en-US" dirty="0"/>
              <a:t>Test Data: 90</a:t>
            </a:r>
          </a:p>
          <a:p>
            <a:pPr lvl="1"/>
            <a:r>
              <a:rPr lang="en-US" dirty="0"/>
              <a:t>Result: Accuracy on test data: 3.99%</a:t>
            </a:r>
          </a:p>
          <a:p>
            <a:pPr marL="230520" lvl="1" indent="0">
              <a:buNone/>
            </a:pPr>
            <a:endParaRPr lang="en-US" dirty="0"/>
          </a:p>
          <a:p>
            <a:pPr marL="230520" lvl="1" indent="0">
              <a:buNone/>
            </a:pPr>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20</a:t>
            </a:fld>
            <a:endParaRPr lang="en-US">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361931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58" y="125094"/>
            <a:ext cx="4016692" cy="666515"/>
          </a:xfrm>
        </p:spPr>
        <p:txBody>
          <a:bodyPr/>
          <a:lstStyle/>
          <a:p>
            <a:r>
              <a:rPr lang="en-US" dirty="0"/>
              <a:t>Problem we Faced and Proposed Work </a:t>
            </a:r>
          </a:p>
        </p:txBody>
      </p:sp>
      <p:sp>
        <p:nvSpPr>
          <p:cNvPr id="3" name="Content Placeholder 2"/>
          <p:cNvSpPr>
            <a:spLocks noGrp="1"/>
          </p:cNvSpPr>
          <p:nvPr>
            <p:ph idx="1"/>
          </p:nvPr>
        </p:nvSpPr>
        <p:spPr>
          <a:xfrm>
            <a:off x="345758" y="791609"/>
            <a:ext cx="3918585" cy="2360214"/>
          </a:xfrm>
        </p:spPr>
        <p:txBody>
          <a:bodyPr>
            <a:normAutofit/>
          </a:bodyPr>
          <a:lstStyle/>
          <a:p>
            <a:pPr lvl="1"/>
            <a:r>
              <a:rPr lang="en-US" dirty="0"/>
              <a:t>The Main Problem we faced is hardware requirement to generate the Classification Model</a:t>
            </a:r>
          </a:p>
          <a:p>
            <a:pPr lvl="1"/>
            <a:r>
              <a:rPr lang="en-US" dirty="0"/>
              <a:t>Proposed Solution : Parallel and Distributed Computing Using Hadoop Framework and </a:t>
            </a:r>
            <a:r>
              <a:rPr lang="en-US" dirty="0" err="1"/>
              <a:t>PySpark</a:t>
            </a:r>
            <a:endParaRPr lang="en-US" dirty="0"/>
          </a:p>
          <a:p>
            <a:pPr lvl="1"/>
            <a:endParaRPr lang="en-US" dirty="0"/>
          </a:p>
          <a:p>
            <a:pPr marL="230520" lvl="1" indent="0">
              <a:buNone/>
            </a:pPr>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21</a:t>
            </a:fld>
            <a:endParaRPr lang="en-US">
              <a:uFillTx/>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150024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74" y="67484"/>
            <a:ext cx="3904176" cy="523220"/>
          </a:xfrm>
          <a:prstGeom prst="rect">
            <a:avLst/>
          </a:prstGeom>
        </p:spPr>
        <p:txBody>
          <a:bodyPr wrap="square">
            <a:spAutoFit/>
          </a:bodyPr>
          <a:lstStyle/>
          <a:p>
            <a:r>
              <a:rPr lang="en-IN" sz="1400" b="1" kern="0" spc="2" dirty="0">
                <a:solidFill>
                  <a:schemeClr val="accent2">
                    <a:lumMod val="60000"/>
                    <a:lumOff val="40000"/>
                  </a:schemeClr>
                </a:solidFill>
                <a:latin typeface="Arial"/>
                <a:ea typeface="+mj-ea"/>
                <a:cs typeface="Arial"/>
              </a:rPr>
              <a:t>Big Data Spark Solution for Functional Magnetic Resonance Imaging</a:t>
            </a:r>
          </a:p>
        </p:txBody>
      </p:sp>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
        <p:nvSpPr>
          <p:cNvPr id="5" name="Rectangle 4"/>
          <p:cNvSpPr/>
          <p:nvPr/>
        </p:nvSpPr>
        <p:spPr>
          <a:xfrm>
            <a:off x="95250" y="2310954"/>
            <a:ext cx="4358417" cy="215444"/>
          </a:xfrm>
          <a:prstGeom prst="rect">
            <a:avLst/>
          </a:prstGeom>
        </p:spPr>
        <p:txBody>
          <a:bodyPr wrap="square">
            <a:spAutoFit/>
          </a:bodyPr>
          <a:lstStyle/>
          <a:p>
            <a:r>
              <a:rPr lang="en-IN" sz="800" dirty="0"/>
              <a:t>The processing time and speed comparison shows </a:t>
            </a:r>
            <a:r>
              <a:rPr lang="en-IN" sz="800" dirty="0" err="1"/>
              <a:t>PySpark</a:t>
            </a:r>
            <a:r>
              <a:rPr lang="en-IN" sz="800" dirty="0"/>
              <a:t>-based pipeline performs faster</a:t>
            </a:r>
            <a:r>
              <a:rPr lang="en-IN" sz="800" dirty="0">
                <a:latin typeface="AdvGulliv-R"/>
              </a:rPr>
              <a:t>.</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77" y="707198"/>
            <a:ext cx="3505200" cy="1670502"/>
          </a:xfrm>
          <a:prstGeom prst="rect">
            <a:avLst/>
          </a:prstGeom>
        </p:spPr>
      </p:pic>
      <p:sp>
        <p:nvSpPr>
          <p:cNvPr id="4" name="Rectangle 3"/>
          <p:cNvSpPr/>
          <p:nvPr/>
        </p:nvSpPr>
        <p:spPr>
          <a:xfrm>
            <a:off x="171450" y="2526398"/>
            <a:ext cx="3962400" cy="461665"/>
          </a:xfrm>
          <a:prstGeom prst="rect">
            <a:avLst/>
          </a:prstGeom>
        </p:spPr>
        <p:txBody>
          <a:bodyPr wrap="square">
            <a:spAutoFit/>
          </a:bodyPr>
          <a:lstStyle/>
          <a:p>
            <a:pPr lvl="0" algn="just">
              <a:tabLst>
                <a:tab pos="457200" algn="l"/>
              </a:tabLst>
            </a:pPr>
            <a:r>
              <a:rPr lang="en-US" sz="800" dirty="0">
                <a:solidFill>
                  <a:prstClr val="black"/>
                </a:solidFill>
                <a:latin typeface="Times New Roman" panose="02020603050405020304" pitchFamily="18" charset="0"/>
                <a:cs typeface="Times New Roman" panose="02020603050405020304" pitchFamily="18" charset="0"/>
              </a:rPr>
              <a:t>Ref: </a:t>
            </a:r>
            <a:r>
              <a:rPr lang="en-US" sz="800" dirty="0" err="1">
                <a:solidFill>
                  <a:prstClr val="black"/>
                </a:solidFill>
                <a:latin typeface="Times New Roman" panose="02020603050405020304" pitchFamily="18" charset="0"/>
                <a:cs typeface="Times New Roman" panose="02020603050405020304" pitchFamily="18" charset="0"/>
              </a:rPr>
              <a:t>Saman</a:t>
            </a:r>
            <a:r>
              <a:rPr lang="en-US" sz="800" dirty="0">
                <a:solidFill>
                  <a:prstClr val="black"/>
                </a:solidFill>
                <a:latin typeface="Times New Roman" panose="02020603050405020304" pitchFamily="18" charset="0"/>
                <a:cs typeface="Times New Roman" panose="02020603050405020304" pitchFamily="18" charset="0"/>
              </a:rPr>
              <a:t> </a:t>
            </a:r>
            <a:r>
              <a:rPr lang="en-US" sz="800" dirty="0" err="1">
                <a:solidFill>
                  <a:prstClr val="black"/>
                </a:solidFill>
                <a:latin typeface="Times New Roman" panose="02020603050405020304" pitchFamily="18" charset="0"/>
                <a:cs typeface="Times New Roman" panose="02020603050405020304" pitchFamily="18" charset="0"/>
              </a:rPr>
              <a:t>Sarraf</a:t>
            </a:r>
            <a:r>
              <a:rPr lang="en-US" sz="800" dirty="0">
                <a:solidFill>
                  <a:prstClr val="black"/>
                </a:solidFill>
                <a:latin typeface="Times New Roman" panose="02020603050405020304" pitchFamily="18" charset="0"/>
                <a:cs typeface="Times New Roman" panose="02020603050405020304" pitchFamily="18" charset="0"/>
              </a:rPr>
              <a:t> and Mehdi </a:t>
            </a:r>
            <a:r>
              <a:rPr lang="en-US" sz="800" dirty="0" err="1">
                <a:solidFill>
                  <a:prstClr val="black"/>
                </a:solidFill>
                <a:latin typeface="Times New Roman" panose="02020603050405020304" pitchFamily="18" charset="0"/>
                <a:cs typeface="Times New Roman" panose="02020603050405020304" pitchFamily="18" charset="0"/>
              </a:rPr>
              <a:t>Ostadhashem</a:t>
            </a:r>
            <a:r>
              <a:rPr lang="en-US" sz="800" dirty="0">
                <a:solidFill>
                  <a:prstClr val="black"/>
                </a:solidFill>
                <a:latin typeface="Times New Roman" panose="02020603050405020304" pitchFamily="18" charset="0"/>
                <a:cs typeface="Times New Roman" panose="02020603050405020304" pitchFamily="18" charset="0"/>
              </a:rPr>
              <a:t>. “Big data application in functional magnetic resonance imaging using apache spark”,</a:t>
            </a:r>
            <a:r>
              <a:rPr lang="en-US" sz="800" i="1" dirty="0">
                <a:solidFill>
                  <a:prstClr val="black"/>
                </a:solidFill>
                <a:latin typeface="Times New Roman" panose="02020603050405020304" pitchFamily="18" charset="0"/>
                <a:cs typeface="Times New Roman" panose="02020603050405020304" pitchFamily="18" charset="0"/>
              </a:rPr>
              <a:t> IEEE Future Technologies Conference (FTC),</a:t>
            </a:r>
            <a:r>
              <a:rPr lang="en-US" sz="800" dirty="0">
                <a:solidFill>
                  <a:prstClr val="black"/>
                </a:solidFill>
                <a:latin typeface="Times New Roman" panose="02020603050405020304" pitchFamily="18" charset="0"/>
                <a:cs typeface="Times New Roman" panose="02020603050405020304" pitchFamily="18" charset="0"/>
              </a:rPr>
              <a:t> 2016.</a:t>
            </a:r>
            <a:endParaRPr lang="en-IN" sz="8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43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Conclusion</a:t>
            </a:r>
          </a:p>
        </p:txBody>
      </p:sp>
      <p:sp>
        <p:nvSpPr>
          <p:cNvPr id="3" name="Content Placeholder 2"/>
          <p:cNvSpPr>
            <a:spLocks noGrp="1"/>
          </p:cNvSpPr>
          <p:nvPr>
            <p:ph idx="1"/>
          </p:nvPr>
        </p:nvSpPr>
        <p:spPr>
          <a:xfrm>
            <a:off x="307340" y="658568"/>
            <a:ext cx="3200306" cy="1958353"/>
          </a:xfrm>
        </p:spPr>
        <p:txBody>
          <a:bodyPr>
            <a:normAutofit/>
          </a:bodyPr>
          <a:lstStyle/>
          <a:p>
            <a:r>
              <a:rPr lang="en-US" dirty="0">
                <a:uFillTx/>
              </a:rPr>
              <a:t>Much recent excitement, still much to be discovered</a:t>
            </a:r>
          </a:p>
          <a:p>
            <a:r>
              <a:rPr lang="en-US" dirty="0"/>
              <a:t>Impressive results</a:t>
            </a:r>
          </a:p>
          <a:p>
            <a:r>
              <a:rPr lang="en-US" dirty="0"/>
              <a:t>More work needed to understand how and why deep learning works so well – How deep should we go?</a:t>
            </a:r>
          </a:p>
          <a:p>
            <a:r>
              <a:rPr lang="en-US" dirty="0">
                <a:uFillTx/>
              </a:rPr>
              <a:t>Potential for significant improvements</a:t>
            </a:r>
          </a:p>
          <a:p>
            <a:r>
              <a:rPr lang="en-US" dirty="0">
                <a:uFillTx/>
              </a:rPr>
              <a:t>Works well in structured/Markovian spaces - CNNs, etc.</a:t>
            </a:r>
          </a:p>
          <a:p>
            <a:pPr lvl="1"/>
            <a:r>
              <a:rPr lang="en-US" dirty="0">
                <a:uFillTx/>
              </a:rPr>
              <a:t>Important research question:  To what extent can we use Deep Learning in arbitrary feature spaces?</a:t>
            </a:r>
          </a:p>
          <a:p>
            <a:pPr lvl="1"/>
            <a:r>
              <a:rPr lang="en-US" dirty="0">
                <a:uFillTx/>
              </a:rPr>
              <a:t>Recent deep learning with supervised learning and extended BP approaches show huge potential in this area</a:t>
            </a: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23</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125822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76" y="0"/>
            <a:ext cx="4607940" cy="3456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21795" y="1273175"/>
            <a:ext cx="1134198" cy="261610"/>
          </a:xfrm>
          <a:prstGeom prst="rect">
            <a:avLst/>
          </a:prstGeom>
        </p:spPr>
        <p:txBody>
          <a:bodyPr vert="horz" wrap="square" lIns="0" tIns="0" rIns="0" bIns="0" rtlCol="0">
            <a:spAutoFit/>
          </a:bodyPr>
          <a:lstStyle/>
          <a:p>
            <a:pPr marL="12700">
              <a:lnSpc>
                <a:spcPct val="100000"/>
              </a:lnSpc>
            </a:pPr>
            <a:r>
              <a:rPr sz="1700" b="1" spc="5" dirty="0">
                <a:solidFill>
                  <a:schemeClr val="accent2">
                    <a:lumMod val="60000"/>
                    <a:lumOff val="40000"/>
                  </a:schemeClr>
                </a:solidFill>
                <a:latin typeface="Arial"/>
                <a:cs typeface="Arial"/>
              </a:rPr>
              <a:t>Thank</a:t>
            </a:r>
            <a:r>
              <a:rPr lang="en-IN" sz="1700" b="1" spc="5" dirty="0">
                <a:latin typeface="Arial"/>
                <a:cs typeface="Arial"/>
              </a:rPr>
              <a:t> </a:t>
            </a:r>
            <a:r>
              <a:rPr lang="en-IN" sz="1700" b="1" spc="5" dirty="0">
                <a:solidFill>
                  <a:schemeClr val="accent2">
                    <a:lumMod val="60000"/>
                    <a:lumOff val="40000"/>
                  </a:schemeClr>
                </a:solidFill>
                <a:latin typeface="Arial"/>
                <a:cs typeface="Arial"/>
              </a:rPr>
              <a:t>You</a:t>
            </a:r>
            <a:endParaRPr sz="1700" b="1" dirty="0">
              <a:solidFill>
                <a:schemeClr val="accent2">
                  <a:lumMod val="60000"/>
                  <a:lumOff val="40000"/>
                </a:schemeClr>
              </a:solidFill>
              <a:latin typeface="Arial"/>
              <a:cs typeface="Arial"/>
            </a:endParaRP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r>
              <a:rPr lang="en-IN" spc="-5" dirty="0"/>
              <a:t>Introduction</a:t>
            </a:r>
            <a:br>
              <a:rPr lang="en-IN" spc="-5" dirty="0"/>
            </a:br>
            <a:endParaRPr spc="10" dirty="0"/>
          </a:p>
        </p:txBody>
      </p:sp>
      <p:sp>
        <p:nvSpPr>
          <p:cNvPr id="8" name="object 3"/>
          <p:cNvSpPr txBox="1"/>
          <p:nvPr/>
        </p:nvSpPr>
        <p:spPr>
          <a:xfrm>
            <a:off x="95250" y="587375"/>
            <a:ext cx="4324854" cy="2400657"/>
          </a:xfrm>
          <a:prstGeom prst="rect">
            <a:avLst/>
          </a:prstGeom>
        </p:spPr>
        <p:txBody>
          <a:bodyPr vert="horz" wrap="square" lIns="0" tIns="0" rIns="0" bIns="0" rtlCol="0">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This project aims to train a CNN with the </a:t>
            </a:r>
            <a:r>
              <a:rPr lang="en-IN" sz="1200" dirty="0" err="1">
                <a:latin typeface="Arial" panose="020B0604020202020204" pitchFamily="34" charset="0"/>
                <a:cs typeface="Arial" panose="020B0604020202020204" pitchFamily="34" charset="0"/>
              </a:rPr>
              <a:t>diabetiec</a:t>
            </a:r>
            <a:r>
              <a:rPr lang="en-IN" sz="1200" dirty="0">
                <a:latin typeface="Arial" panose="020B0604020202020204" pitchFamily="34" charset="0"/>
                <a:cs typeface="Arial" panose="020B0604020202020204" pitchFamily="34" charset="0"/>
              </a:rPr>
              <a:t> retinopathy images from EyePACS Database to generate a </a:t>
            </a:r>
            <a:r>
              <a:rPr lang="en-IN" sz="1200" dirty="0">
                <a:latin typeface="Arial"/>
                <a:cs typeface="Arial"/>
              </a:rPr>
              <a:t>Classification model that classify Images as:</a:t>
            </a:r>
          </a:p>
          <a:p>
            <a:pPr marL="447040" indent="-171450" algn="just">
              <a:lnSpc>
                <a:spcPct val="100000"/>
              </a:lnSpc>
              <a:spcBef>
                <a:spcPts val="5"/>
              </a:spcBef>
              <a:buFont typeface="Wingdings" panose="05000000000000000000" pitchFamily="2" charset="2"/>
              <a:buChar char="v"/>
              <a:tabLst>
                <a:tab pos="504825" algn="l"/>
              </a:tabLst>
            </a:pPr>
            <a:endParaRPr lang="en-IN" sz="1200" dirty="0">
              <a:latin typeface="Arial"/>
              <a:cs typeface="Arial"/>
            </a:endParaRPr>
          </a:p>
          <a:p>
            <a:pPr marL="275590" algn="just">
              <a:lnSpc>
                <a:spcPct val="100000"/>
              </a:lnSpc>
              <a:spcBef>
                <a:spcPts val="5"/>
              </a:spcBef>
              <a:tabLst>
                <a:tab pos="504825" algn="l"/>
              </a:tabLst>
            </a:pPr>
            <a:r>
              <a:rPr lang="en-IN" sz="1200" dirty="0">
                <a:latin typeface="Arial"/>
                <a:cs typeface="Arial"/>
              </a:rPr>
              <a:t>0 - No DR</a:t>
            </a:r>
          </a:p>
          <a:p>
            <a:pPr marL="275590" algn="just">
              <a:lnSpc>
                <a:spcPct val="100000"/>
              </a:lnSpc>
              <a:spcBef>
                <a:spcPts val="5"/>
              </a:spcBef>
              <a:tabLst>
                <a:tab pos="504825" algn="l"/>
              </a:tabLst>
            </a:pPr>
            <a:endParaRPr lang="en-IN" sz="1200" dirty="0">
              <a:latin typeface="Arial"/>
              <a:cs typeface="Arial"/>
            </a:endParaRPr>
          </a:p>
          <a:p>
            <a:pPr marL="275590" algn="just">
              <a:lnSpc>
                <a:spcPct val="100000"/>
              </a:lnSpc>
              <a:spcBef>
                <a:spcPts val="5"/>
              </a:spcBef>
              <a:tabLst>
                <a:tab pos="504825" algn="l"/>
              </a:tabLst>
            </a:pPr>
            <a:r>
              <a:rPr lang="en-IN" sz="1200" dirty="0">
                <a:latin typeface="Arial"/>
                <a:cs typeface="Arial"/>
              </a:rPr>
              <a:t>1 - Mild</a:t>
            </a:r>
          </a:p>
          <a:p>
            <a:pPr marL="275590" algn="just">
              <a:lnSpc>
                <a:spcPct val="100000"/>
              </a:lnSpc>
              <a:spcBef>
                <a:spcPts val="5"/>
              </a:spcBef>
              <a:tabLst>
                <a:tab pos="504825" algn="l"/>
              </a:tabLst>
            </a:pPr>
            <a:endParaRPr lang="en-IN" sz="1200" dirty="0">
              <a:latin typeface="Arial"/>
              <a:cs typeface="Arial"/>
            </a:endParaRPr>
          </a:p>
          <a:p>
            <a:pPr marL="275590" algn="just">
              <a:lnSpc>
                <a:spcPct val="100000"/>
              </a:lnSpc>
              <a:spcBef>
                <a:spcPts val="5"/>
              </a:spcBef>
              <a:tabLst>
                <a:tab pos="504825" algn="l"/>
              </a:tabLst>
            </a:pPr>
            <a:r>
              <a:rPr lang="en-IN" sz="1200" dirty="0">
                <a:latin typeface="Arial"/>
                <a:cs typeface="Arial"/>
              </a:rPr>
              <a:t>2 - Moderate</a:t>
            </a:r>
          </a:p>
          <a:p>
            <a:pPr marL="275590" algn="just">
              <a:lnSpc>
                <a:spcPct val="100000"/>
              </a:lnSpc>
              <a:spcBef>
                <a:spcPts val="5"/>
              </a:spcBef>
              <a:tabLst>
                <a:tab pos="504825" algn="l"/>
              </a:tabLst>
            </a:pPr>
            <a:endParaRPr lang="en-IN" sz="1200" dirty="0">
              <a:latin typeface="Arial"/>
              <a:cs typeface="Arial"/>
            </a:endParaRPr>
          </a:p>
          <a:p>
            <a:pPr marL="275590" algn="just">
              <a:lnSpc>
                <a:spcPct val="100000"/>
              </a:lnSpc>
              <a:spcBef>
                <a:spcPts val="5"/>
              </a:spcBef>
              <a:tabLst>
                <a:tab pos="504825" algn="l"/>
              </a:tabLst>
            </a:pPr>
            <a:r>
              <a:rPr lang="en-IN" sz="1200" dirty="0">
                <a:latin typeface="Arial"/>
                <a:cs typeface="Arial"/>
              </a:rPr>
              <a:t>3 - Severe</a:t>
            </a:r>
          </a:p>
          <a:p>
            <a:pPr marL="275590" algn="just">
              <a:lnSpc>
                <a:spcPct val="100000"/>
              </a:lnSpc>
              <a:spcBef>
                <a:spcPts val="5"/>
              </a:spcBef>
              <a:tabLst>
                <a:tab pos="504825" algn="l"/>
              </a:tabLst>
            </a:pPr>
            <a:endParaRPr lang="en-IN" sz="1200" dirty="0">
              <a:latin typeface="Arial"/>
              <a:cs typeface="Arial"/>
            </a:endParaRPr>
          </a:p>
          <a:p>
            <a:pPr marL="275590" algn="just">
              <a:lnSpc>
                <a:spcPct val="100000"/>
              </a:lnSpc>
              <a:spcBef>
                <a:spcPts val="5"/>
              </a:spcBef>
              <a:tabLst>
                <a:tab pos="504825" algn="l"/>
              </a:tabLst>
            </a:pPr>
            <a:r>
              <a:rPr lang="en-IN" sz="1200" dirty="0">
                <a:latin typeface="Arial"/>
                <a:cs typeface="Arial"/>
              </a:rPr>
              <a:t>4 - Proliferative DR</a:t>
            </a:r>
            <a:endParaRPr sz="1200" dirty="0">
              <a:latin typeface="Arial"/>
              <a:cs typeface="Aria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220237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r>
              <a:rPr lang="en-IN" spc="-5" dirty="0"/>
              <a:t>Problem, Data and Motivation</a:t>
            </a:r>
            <a:br>
              <a:rPr lang="en-IN" spc="-5" dirty="0"/>
            </a:br>
            <a:endParaRPr spc="10" dirty="0"/>
          </a:p>
        </p:txBody>
      </p:sp>
      <p:sp>
        <p:nvSpPr>
          <p:cNvPr id="8" name="object 3"/>
          <p:cNvSpPr txBox="1"/>
          <p:nvPr/>
        </p:nvSpPr>
        <p:spPr>
          <a:xfrm>
            <a:off x="95250" y="587375"/>
            <a:ext cx="4324854" cy="1846659"/>
          </a:xfrm>
          <a:prstGeom prst="rect">
            <a:avLst/>
          </a:prstGeom>
        </p:spPr>
        <p:txBody>
          <a:bodyPr vert="horz" wrap="square" lIns="0" tIns="0" rIns="0" bIns="0" rtlCol="0">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Motivation:</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Affects ~100M, many in developed, ~45% of diabetics</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Make process faster, assist ophthalmologist, self-help</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Widespread disease, enable early diagnosis/care</a:t>
            </a:r>
          </a:p>
          <a:p>
            <a:pPr marL="447040" indent="-171450" algn="just">
              <a:lnSpc>
                <a:spcPct val="100000"/>
              </a:lnSpc>
              <a:spcBef>
                <a:spcPts val="5"/>
              </a:spcBef>
              <a:buFont typeface="Wingdings" panose="05000000000000000000" pitchFamily="2" charset="2"/>
              <a:buChar char="v"/>
              <a:tabLst>
                <a:tab pos="504825" algn="l"/>
              </a:tabLst>
            </a:pPr>
            <a:endParaRPr lang="en-IN" sz="1200" dirty="0">
              <a:latin typeface="Arial" panose="020B0604020202020204" pitchFamily="34" charset="0"/>
              <a:cs typeface="Arial" panose="020B0604020202020204" pitchFamily="34" charset="0"/>
            </a:endParaRP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Given fundus image</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Rate severity of Diabetic Retinopathy</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5 Classes: 0 (Normal), 1, 2, 3, 4 (Severe)</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Hard classification (may solve as ordinal though)</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Metric: quadratic weighted kappa, (</a:t>
            </a:r>
            <a:r>
              <a:rPr lang="en-IN" sz="1200" dirty="0" err="1">
                <a:latin typeface="Arial" panose="020B0604020202020204" pitchFamily="34" charset="0"/>
                <a:cs typeface="Arial" panose="020B0604020202020204" pitchFamily="34" charset="0"/>
              </a:rPr>
              <a:t>pred</a:t>
            </a:r>
            <a:r>
              <a:rPr lang="en-IN" sz="1200" dirty="0">
                <a:latin typeface="Arial" panose="020B0604020202020204" pitchFamily="34" charset="0"/>
                <a:cs typeface="Arial" panose="020B0604020202020204" pitchFamily="34" charset="0"/>
              </a:rPr>
              <a:t> – real)2 penalty</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37982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r>
              <a:rPr lang="en-IN" spc="-5" dirty="0"/>
              <a:t>Diabetic Retinopathy</a:t>
            </a:r>
            <a:br>
              <a:rPr lang="en-IN" spc="-5" dirty="0"/>
            </a:br>
            <a:endParaRPr spc="10" dirty="0"/>
          </a:p>
        </p:txBody>
      </p:sp>
      <p:sp>
        <p:nvSpPr>
          <p:cNvPr id="8" name="object 3"/>
          <p:cNvSpPr txBox="1"/>
          <p:nvPr/>
        </p:nvSpPr>
        <p:spPr>
          <a:xfrm>
            <a:off x="95250" y="587375"/>
            <a:ext cx="4324854" cy="1661993"/>
          </a:xfrm>
          <a:prstGeom prst="rect">
            <a:avLst/>
          </a:prstGeom>
        </p:spPr>
        <p:txBody>
          <a:bodyPr vert="horz" wrap="square" lIns="0" tIns="0" rIns="0" bIns="0" rtlCol="0">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Diabetic retinopathy (DR) is the leading cause of blindness in the working-age population of the developed world and is estimated to affect over 93 million people. </a:t>
            </a:r>
          </a:p>
          <a:p>
            <a:pPr marL="447040" indent="-171450" algn="just">
              <a:lnSpc>
                <a:spcPct val="100000"/>
              </a:lnSpc>
              <a:spcBef>
                <a:spcPts val="5"/>
              </a:spcBef>
              <a:buFont typeface="Wingdings" panose="05000000000000000000" pitchFamily="2" charset="2"/>
              <a:buChar char="v"/>
              <a:tabLst>
                <a:tab pos="504825" algn="l"/>
              </a:tabLst>
            </a:pPr>
            <a:endParaRPr lang="en-IN" sz="1200" dirty="0">
              <a:latin typeface="Arial" panose="020B0604020202020204" pitchFamily="34" charset="0"/>
              <a:cs typeface="Arial" panose="020B0604020202020204" pitchFamily="34" charset="0"/>
            </a:endParaRP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The grading process consists of recognising very fine details, such as microaneurysms, to some bigger features, such as exudates, and sometimes their position relative to each other on images of the eye. (This is not an exhaustive list)</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226475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r>
              <a:rPr lang="en-IN" spc="-5" dirty="0"/>
              <a:t>Challenges</a:t>
            </a:r>
            <a:br>
              <a:rPr lang="en-IN" spc="-5" dirty="0"/>
            </a:br>
            <a:endParaRPr spc="10" dirty="0"/>
          </a:p>
        </p:txBody>
      </p:sp>
      <p:sp>
        <p:nvSpPr>
          <p:cNvPr id="8" name="object 3"/>
          <p:cNvSpPr txBox="1"/>
          <p:nvPr/>
        </p:nvSpPr>
        <p:spPr>
          <a:xfrm>
            <a:off x="95250" y="587375"/>
            <a:ext cx="4324854" cy="2215991"/>
          </a:xfrm>
          <a:prstGeom prst="rect">
            <a:avLst/>
          </a:prstGeom>
        </p:spPr>
        <p:txBody>
          <a:bodyPr vert="horz" wrap="square" lIns="0" tIns="0" rIns="0" bIns="0" rtlCol="0">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High resolution images</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Atypical in vision, GPU batch size issues</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Discriminative features small</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Grading criteria:</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not clear (EyePACS guidelines)</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learn from data</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Incorrect </a:t>
            </a:r>
            <a:r>
              <a:rPr lang="en-IN" sz="1200" dirty="0" err="1">
                <a:latin typeface="Arial" panose="020B0604020202020204" pitchFamily="34" charset="0"/>
                <a:cs typeface="Arial" panose="020B0604020202020204" pitchFamily="34" charset="0"/>
              </a:rPr>
              <a:t>labeling</a:t>
            </a:r>
            <a:endParaRPr lang="en-IN" sz="1200" dirty="0">
              <a:latin typeface="Arial" panose="020B0604020202020204" pitchFamily="34" charset="0"/>
              <a:cs typeface="Arial" panose="020B0604020202020204" pitchFamily="34" charset="0"/>
            </a:endParaRP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Artifacts in ~40% images</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Optimizing approach to QWK</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Severe class imbalance</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class 0 dominates</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Too few training examples</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Tree>
    <p:extLst>
      <p:ext uri="{BB962C8B-B14F-4D97-AF65-F5344CB8AC3E}">
        <p14:creationId xmlns:p14="http://schemas.microsoft.com/office/powerpoint/2010/main" val="33586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
        <p:nvSpPr>
          <p:cNvPr id="13" name="Title 1"/>
          <p:cNvSpPr>
            <a:spLocks noGrp="1"/>
          </p:cNvSpPr>
          <p:nvPr/>
        </p:nvSpPr>
        <p:spPr>
          <a:xfrm>
            <a:off x="0" y="53975"/>
            <a:ext cx="2438400" cy="317373"/>
          </a:xfrm>
          <a:prstGeom prst="rect">
            <a:avLst/>
          </a:prstGeom>
        </p:spPr>
        <p:txBody>
          <a:bodyPr vert="horz" lIns="91440" rIns="45720" rtlCol="0" anchor="ctr">
            <a:normAutofit fontScale="92500" lnSpcReduction="20000"/>
            <a:scene3d>
              <a:camera prst="orthographicFront"/>
              <a:lightRig rig="threePt" dir="t">
                <a:rot lat="0" lon="0" rev="4800000"/>
              </a:lightRig>
            </a:scene3d>
            <a:sp3d prstMaterial="matte"/>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sz="1800" dirty="0"/>
              <a:t>Data set</a:t>
            </a:r>
          </a:p>
        </p:txBody>
      </p:sp>
      <p:sp>
        <p:nvSpPr>
          <p:cNvPr id="2" name="Rectangle 1"/>
          <p:cNvSpPr/>
          <p:nvPr/>
        </p:nvSpPr>
        <p:spPr>
          <a:xfrm>
            <a:off x="-25920" y="434975"/>
            <a:ext cx="3550170" cy="830997"/>
          </a:xfrm>
          <a:prstGeom prst="rect">
            <a:avLst/>
          </a:prstGeom>
        </p:spPr>
        <p:txBody>
          <a:bodyPr wrap="square">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Data from </a:t>
            </a:r>
            <a:r>
              <a:rPr lang="en-IN" sz="1200" dirty="0" err="1">
                <a:latin typeface="Arial" panose="020B0604020202020204" pitchFamily="34" charset="0"/>
                <a:cs typeface="Arial" panose="020B0604020202020204" pitchFamily="34" charset="0"/>
              </a:rPr>
              <a:t>EyePACS</a:t>
            </a:r>
            <a:endParaRPr lang="en-IN" sz="1200" dirty="0">
              <a:latin typeface="Arial" panose="020B0604020202020204" pitchFamily="34" charset="0"/>
              <a:cs typeface="Arial" panose="020B0604020202020204" pitchFamily="34" charset="0"/>
            </a:endParaRP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~35,000 training images, ~54,000 test images</a:t>
            </a:r>
          </a:p>
          <a:p>
            <a:pPr marL="275590" algn="just">
              <a:lnSpc>
                <a:spcPct val="100000"/>
              </a:lnSpc>
              <a:spcBef>
                <a:spcPts val="5"/>
              </a:spcBef>
              <a:tabLst>
                <a:tab pos="504825" algn="l"/>
              </a:tabLst>
            </a:pPr>
            <a:r>
              <a:rPr lang="en-IN" sz="1200" dirty="0">
                <a:latin typeface="Arial" panose="020B0604020202020204" pitchFamily="34" charset="0"/>
                <a:cs typeface="Arial" panose="020B0604020202020204" pitchFamily="34" charset="0"/>
              </a:rPr>
              <a:t>High resolution: variable, more than 2560 x 1920</a:t>
            </a:r>
          </a:p>
        </p:txBody>
      </p:sp>
      <p:grpSp>
        <p:nvGrpSpPr>
          <p:cNvPr id="9" name="Group 8"/>
          <p:cNvGrpSpPr/>
          <p:nvPr/>
        </p:nvGrpSpPr>
        <p:grpSpPr>
          <a:xfrm>
            <a:off x="323850" y="1301127"/>
            <a:ext cx="3352801" cy="1800847"/>
            <a:chOff x="28575" y="0"/>
            <a:chExt cx="4356661" cy="2898475"/>
          </a:xfrm>
        </p:grpSpPr>
        <p:pic>
          <p:nvPicPr>
            <p:cNvPr id="10" name="Picture 9"/>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28575" y="0"/>
              <a:ext cx="1440000" cy="1440000"/>
            </a:xfrm>
            <a:prstGeom prst="rect">
              <a:avLst/>
            </a:prstGeom>
          </p:spPr>
        </p:pic>
        <p:pic>
          <p:nvPicPr>
            <p:cNvPr id="11" name="Picture 10"/>
            <p:cNvPicPr preferRelativeResize="0">
              <a:picLocks/>
            </p:cNvPicPr>
            <p:nvPr/>
          </p:nvPicPr>
          <p:blipFill>
            <a:blip r:embed="rId5" cstate="print">
              <a:extLst>
                <a:ext uri="{28A0092B-C50C-407E-A947-70E740481C1C}">
                  <a14:useLocalDpi xmlns:a14="http://schemas.microsoft.com/office/drawing/2010/main" val="0"/>
                </a:ext>
              </a:extLst>
            </a:blip>
            <a:stretch>
              <a:fillRect/>
            </a:stretch>
          </p:blipFill>
          <p:spPr>
            <a:xfrm>
              <a:off x="1484021" y="0"/>
              <a:ext cx="1440000" cy="1440000"/>
            </a:xfrm>
            <a:prstGeom prst="rect">
              <a:avLst/>
            </a:prstGeom>
          </p:spPr>
        </p:pic>
        <p:pic>
          <p:nvPicPr>
            <p:cNvPr id="12" name="Picture 11"/>
            <p:cNvPicPr preferRelativeResize="0">
              <a:picLocks/>
            </p:cNvPicPr>
            <p:nvPr/>
          </p:nvPicPr>
          <p:blipFill>
            <a:blip r:embed="rId6" cstate="print">
              <a:extLst>
                <a:ext uri="{28A0092B-C50C-407E-A947-70E740481C1C}">
                  <a14:useLocalDpi xmlns:a14="http://schemas.microsoft.com/office/drawing/2010/main" val="0"/>
                </a:ext>
              </a:extLst>
            </a:blip>
            <a:stretch>
              <a:fillRect/>
            </a:stretch>
          </p:blipFill>
          <p:spPr>
            <a:xfrm>
              <a:off x="2945236" y="0"/>
              <a:ext cx="1440000" cy="1440000"/>
            </a:xfrm>
            <a:prstGeom prst="rect">
              <a:avLst/>
            </a:prstGeom>
          </p:spPr>
        </p:pic>
        <p:pic>
          <p:nvPicPr>
            <p:cNvPr id="18" name="Picture 17"/>
            <p:cNvPicPr preferRelativeResize="0">
              <a:picLocks/>
            </p:cNvPicPr>
            <p:nvPr/>
          </p:nvPicPr>
          <p:blipFill>
            <a:blip r:embed="rId7" cstate="print">
              <a:extLst>
                <a:ext uri="{28A0092B-C50C-407E-A947-70E740481C1C}">
                  <a14:useLocalDpi xmlns:a14="http://schemas.microsoft.com/office/drawing/2010/main" val="0"/>
                </a:ext>
              </a:extLst>
            </a:blip>
            <a:stretch>
              <a:fillRect/>
            </a:stretch>
          </p:blipFill>
          <p:spPr>
            <a:xfrm>
              <a:off x="2289584" y="1458475"/>
              <a:ext cx="1440000" cy="1440000"/>
            </a:xfrm>
            <a:prstGeom prst="rect">
              <a:avLst/>
            </a:prstGeom>
          </p:spPr>
        </p:pic>
        <p:pic>
          <p:nvPicPr>
            <p:cNvPr id="19" name="Picture 18"/>
            <p:cNvPicPr preferRelativeResize="0">
              <a:picLocks/>
            </p:cNvPicPr>
            <p:nvPr/>
          </p:nvPicPr>
          <p:blipFill>
            <a:blip r:embed="rId8" cstate="print">
              <a:extLst>
                <a:ext uri="{28A0092B-C50C-407E-A947-70E740481C1C}">
                  <a14:useLocalDpi xmlns:a14="http://schemas.microsoft.com/office/drawing/2010/main" val="0"/>
                </a:ext>
              </a:extLst>
            </a:blip>
            <a:stretch>
              <a:fillRect/>
            </a:stretch>
          </p:blipFill>
          <p:spPr>
            <a:xfrm>
              <a:off x="829079" y="1458475"/>
              <a:ext cx="1440000" cy="1440000"/>
            </a:xfrm>
            <a:prstGeom prst="rect">
              <a:avLst/>
            </a:prstGeom>
          </p:spPr>
        </p:pic>
      </p:grpSp>
      <p:sp>
        <p:nvSpPr>
          <p:cNvPr id="3" name="TextBox 2"/>
          <p:cNvSpPr txBox="1"/>
          <p:nvPr/>
        </p:nvSpPr>
        <p:spPr>
          <a:xfrm>
            <a:off x="476250" y="3123648"/>
            <a:ext cx="2895600" cy="400110"/>
          </a:xfrm>
          <a:prstGeom prst="rect">
            <a:avLst/>
          </a:prstGeom>
          <a:noFill/>
        </p:spPr>
        <p:txBody>
          <a:bodyPr wrap="square" rtlCol="0">
            <a:spAutoFit/>
          </a:bodyPr>
          <a:lstStyle/>
          <a:p>
            <a:r>
              <a:rPr lang="en-US" sz="1000" i="1" dirty="0"/>
              <a:t> Example image for each rating. (top row =0 1 and 2, bottom row = 3 and 4)</a:t>
            </a:r>
            <a:endParaRPr lang="en-GB" sz="1000" i="1" dirty="0"/>
          </a:p>
        </p:txBody>
      </p:sp>
    </p:spTree>
    <p:extLst>
      <p:ext uri="{BB962C8B-B14F-4D97-AF65-F5344CB8AC3E}">
        <p14:creationId xmlns:p14="http://schemas.microsoft.com/office/powerpoint/2010/main" val="13460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lnSpc>
                <a:spcPct val="100000"/>
              </a:lnSpc>
            </a:pPr>
            <a:r>
              <a:rPr lang="en-IN" spc="10" dirty="0" err="1"/>
              <a:t>PreProcessing</a:t>
            </a:r>
            <a:br>
              <a:rPr lang="en-IN" spc="10" dirty="0"/>
            </a:br>
            <a:endParaRPr spc="10"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sp>
        <p:nvSpPr>
          <p:cNvPr id="5" name="object 3"/>
          <p:cNvSpPr txBox="1"/>
          <p:nvPr/>
        </p:nvSpPr>
        <p:spPr>
          <a:xfrm>
            <a:off x="95250" y="587375"/>
            <a:ext cx="4324854" cy="1477328"/>
          </a:xfrm>
          <a:prstGeom prst="rect">
            <a:avLst/>
          </a:prstGeom>
        </p:spPr>
        <p:txBody>
          <a:bodyPr vert="horz" wrap="square" lIns="0" tIns="0" rIns="0" bIns="0" rtlCol="0">
            <a:spAutoFit/>
          </a:bodyPr>
          <a:lstStyle/>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Cropping with certain probability</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Color balance adjustment</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Brightness adjustment</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Contrast adjustment</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Flipping images with 50% chance</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Rotating images by x degrees, with x an integer in [0, 360[</a:t>
            </a:r>
          </a:p>
          <a:p>
            <a:pPr marL="447040" indent="-171450" algn="just">
              <a:lnSpc>
                <a:spcPct val="100000"/>
              </a:lnSpc>
              <a:spcBef>
                <a:spcPts val="5"/>
              </a:spcBef>
              <a:buFont typeface="Wingdings" panose="05000000000000000000" pitchFamily="2" charset="2"/>
              <a:buChar char="v"/>
              <a:tabLst>
                <a:tab pos="504825" algn="l"/>
              </a:tabLst>
            </a:pPr>
            <a:r>
              <a:rPr lang="en-IN" sz="1200" dirty="0">
                <a:latin typeface="Arial" panose="020B0604020202020204" pitchFamily="34" charset="0"/>
                <a:cs typeface="Arial" panose="020B0604020202020204" pitchFamily="34" charset="0"/>
              </a:rPr>
              <a:t>Zooming (equal cropping on x and y dimensions)</a:t>
            </a:r>
          </a:p>
        </p:txBody>
      </p:sp>
    </p:spTree>
    <p:extLst>
      <p:ext uri="{BB962C8B-B14F-4D97-AF65-F5344CB8AC3E}">
        <p14:creationId xmlns:p14="http://schemas.microsoft.com/office/powerpoint/2010/main" val="207886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840" y="74464"/>
            <a:ext cx="4358418" cy="558614"/>
          </a:xfrm>
          <a:prstGeom prst="rect">
            <a:avLst/>
          </a:prstGeom>
        </p:spPr>
        <p:txBody>
          <a:bodyPr vert="horz" wrap="square" lIns="0" tIns="0" rIns="0" bIns="0" rtlCol="0">
            <a:spAutoFit/>
          </a:bodyPr>
          <a:lstStyle/>
          <a:p>
            <a:pPr marL="12700">
              <a:lnSpc>
                <a:spcPct val="100000"/>
              </a:lnSpc>
            </a:pPr>
            <a:r>
              <a:rPr lang="en-IN" spc="10" dirty="0" err="1"/>
              <a:t>PreProcessing</a:t>
            </a:r>
            <a:br>
              <a:rPr lang="en-IN" spc="10" dirty="0"/>
            </a:br>
            <a:endParaRPr spc="10"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002884" y="3025775"/>
            <a:ext cx="591185" cy="384175"/>
          </a:xfrm>
          <a:prstGeom prst="rect">
            <a:avLst/>
          </a:prstGeom>
          <a:noFill/>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33" y="658024"/>
            <a:ext cx="4210050" cy="2154881"/>
          </a:xfrm>
          <a:prstGeom prst="rect">
            <a:avLst/>
          </a:prstGeom>
        </p:spPr>
      </p:pic>
    </p:spTree>
    <p:extLst>
      <p:ext uri="{BB962C8B-B14F-4D97-AF65-F5344CB8AC3E}">
        <p14:creationId xmlns:p14="http://schemas.microsoft.com/office/powerpoint/2010/main" val="9801888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3618</TotalTime>
  <Words>2713</Words>
  <Application>Microsoft Office PowerPoint</Application>
  <PresentationFormat>Custom</PresentationFormat>
  <Paragraphs>234</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AdvGulliv-R</vt:lpstr>
      <vt:lpstr>Arial</vt:lpstr>
      <vt:lpstr>Calibri</vt:lpstr>
      <vt:lpstr>Times New Roman</vt:lpstr>
      <vt:lpstr>Trebuchet MS</vt:lpstr>
      <vt:lpstr>Wingdings</vt:lpstr>
      <vt:lpstr>Wingdings 3</vt:lpstr>
      <vt:lpstr>Facet</vt:lpstr>
      <vt:lpstr>PowerPoint Presentation</vt:lpstr>
      <vt:lpstr>Table of Contents</vt:lpstr>
      <vt:lpstr>Introduction </vt:lpstr>
      <vt:lpstr>Problem, Data and Motivation </vt:lpstr>
      <vt:lpstr>Diabetic Retinopathy </vt:lpstr>
      <vt:lpstr>Challenges </vt:lpstr>
      <vt:lpstr>PowerPoint Presentation</vt:lpstr>
      <vt:lpstr>PreProcessing </vt:lpstr>
      <vt:lpstr>PreProcessing </vt:lpstr>
      <vt:lpstr>Deep Learning</vt:lpstr>
      <vt:lpstr>Deep Net Feature Transformation</vt:lpstr>
      <vt:lpstr>Deep Learning Overview</vt:lpstr>
      <vt:lpstr>Convolutional Neural Networks</vt:lpstr>
      <vt:lpstr>CNN Structure</vt:lpstr>
      <vt:lpstr>CNN Architecture</vt:lpstr>
      <vt:lpstr>CNN Architecture</vt:lpstr>
      <vt:lpstr>CNN Architecture</vt:lpstr>
      <vt:lpstr>CNN Training</vt:lpstr>
      <vt:lpstr>CNN Summary</vt:lpstr>
      <vt:lpstr>Experimental Results</vt:lpstr>
      <vt:lpstr>Problem we Faced and Proposed Work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utpal kant</cp:lastModifiedBy>
  <cp:revision>146</cp:revision>
  <dcterms:created xsi:type="dcterms:W3CDTF">2016-05-12T03:39:05Z</dcterms:created>
  <dcterms:modified xsi:type="dcterms:W3CDTF">2019-04-30T09:43:12Z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2016-05-12T00:00:00Z</vt:filetime>
  </property>
  <property fmtid="{D5CDD505-2E9C-101B-9397-08002B2CF9AE}" pid="3" name="LastSaved">
    <vt:filetime>2016-05-12T00:00:00Z</vt:filetime>
  </property>
</Properties>
</file>