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League Spartan" charset="1" panose="000008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C6066"/>
        </a:solidFill>
      </p:bgPr>
    </p:bg>
    <p:spTree>
      <p:nvGrpSpPr>
        <p:cNvPr id="1" name=""/>
        <p:cNvGrpSpPr/>
        <p:nvPr/>
      </p:nvGrpSpPr>
      <p:grpSpPr>
        <a:xfrm>
          <a:off x="0" y="0"/>
          <a:ext cx="0" cy="0"/>
          <a:chOff x="0" y="0"/>
          <a:chExt cx="0" cy="0"/>
        </a:xfrm>
      </p:grpSpPr>
      <p:sp>
        <p:nvSpPr>
          <p:cNvPr name="AutoShape 2" id="2"/>
          <p:cNvSpPr/>
          <p:nvPr/>
        </p:nvSpPr>
        <p:spPr>
          <a:xfrm rot="0">
            <a:off x="15789530" y="-1467242"/>
            <a:ext cx="5013462" cy="4054005"/>
          </a:xfrm>
          <a:prstGeom prst="rect">
            <a:avLst/>
          </a:prstGeom>
          <a:solidFill>
            <a:srgbClr val="FDFDFD"/>
          </a:solidFill>
        </p:spPr>
      </p:sp>
      <p:grpSp>
        <p:nvGrpSpPr>
          <p:cNvPr name="Group 3" id="3"/>
          <p:cNvGrpSpPr/>
          <p:nvPr/>
        </p:nvGrpSpPr>
        <p:grpSpPr>
          <a:xfrm rot="0">
            <a:off x="15421199" y="1513164"/>
            <a:ext cx="1354717" cy="1354717"/>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name="Group 5" id="5"/>
          <p:cNvGrpSpPr>
            <a:grpSpLocks noChangeAspect="true"/>
          </p:cNvGrpSpPr>
          <p:nvPr/>
        </p:nvGrpSpPr>
        <p:grpSpPr>
          <a:xfrm rot="0">
            <a:off x="16087949" y="1206650"/>
            <a:ext cx="873460" cy="873460"/>
            <a:chOff x="-2540" y="-2540"/>
            <a:chExt cx="6355080" cy="6355080"/>
          </a:xfrm>
        </p:grpSpPr>
        <p:sp>
          <p:nvSpPr>
            <p:cNvPr name="Freeform 6" id="6"/>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name="AutoShape 7" id="7"/>
          <p:cNvSpPr/>
          <p:nvPr/>
        </p:nvSpPr>
        <p:spPr>
          <a:xfrm rot="0">
            <a:off x="-255346" y="8615751"/>
            <a:ext cx="2449642" cy="2265996"/>
          </a:xfrm>
          <a:prstGeom prst="rect">
            <a:avLst/>
          </a:prstGeom>
          <a:solidFill>
            <a:srgbClr val="FDFDFD"/>
          </a:solidFill>
        </p:spPr>
      </p:sp>
      <p:pic>
        <p:nvPicPr>
          <p:cNvPr name="Picture 8" id="8"/>
          <p:cNvPicPr>
            <a:picLocks noChangeAspect="true"/>
          </p:cNvPicPr>
          <p:nvPr/>
        </p:nvPicPr>
        <p:blipFill>
          <a:blip r:embed="rId2">
            <a:alphaModFix amt="99000"/>
          </a:blip>
          <a:srcRect l="0" t="0" r="0" b="0"/>
          <a:stretch>
            <a:fillRect/>
          </a:stretch>
        </p:blipFill>
        <p:spPr>
          <a:xfrm flipH="false" flipV="false" rot="0">
            <a:off x="1459147" y="142956"/>
            <a:ext cx="13962052" cy="1640541"/>
          </a:xfrm>
          <a:prstGeom prst="rect">
            <a:avLst/>
          </a:prstGeom>
        </p:spPr>
      </p:pic>
      <p:sp>
        <p:nvSpPr>
          <p:cNvPr name="TextBox 9" id="9"/>
          <p:cNvSpPr txBox="true"/>
          <p:nvPr/>
        </p:nvSpPr>
        <p:spPr>
          <a:xfrm rot="0">
            <a:off x="1978809" y="4447092"/>
            <a:ext cx="14330383" cy="1440441"/>
          </a:xfrm>
          <a:prstGeom prst="rect">
            <a:avLst/>
          </a:prstGeom>
        </p:spPr>
        <p:txBody>
          <a:bodyPr anchor="t" rtlCol="false" tIns="0" lIns="0" bIns="0" rIns="0">
            <a:spAutoFit/>
          </a:bodyPr>
          <a:lstStyle/>
          <a:p>
            <a:pPr algn="ctr">
              <a:lnSpc>
                <a:spcPts val="11369"/>
              </a:lnSpc>
            </a:pPr>
            <a:r>
              <a:rPr lang="en-US" sz="9801" spc="-98">
                <a:solidFill>
                  <a:srgbClr val="FDFDFD"/>
                </a:solidFill>
                <a:latin typeface="League Spartan"/>
              </a:rPr>
              <a:t>MINOR PROJECT</a:t>
            </a:r>
          </a:p>
        </p:txBody>
      </p:sp>
      <p:sp>
        <p:nvSpPr>
          <p:cNvPr name="TextBox 10" id="10"/>
          <p:cNvSpPr txBox="true"/>
          <p:nvPr/>
        </p:nvSpPr>
        <p:spPr>
          <a:xfrm rot="0">
            <a:off x="6303950" y="1699110"/>
            <a:ext cx="5680099" cy="558165"/>
          </a:xfrm>
          <a:prstGeom prst="rect">
            <a:avLst/>
          </a:prstGeom>
        </p:spPr>
        <p:txBody>
          <a:bodyPr anchor="t" rtlCol="false" tIns="0" lIns="0" bIns="0" rIns="0">
            <a:spAutoFit/>
          </a:bodyPr>
          <a:lstStyle/>
          <a:p>
            <a:pPr>
              <a:lnSpc>
                <a:spcPts val="4649"/>
              </a:lnSpc>
            </a:pPr>
            <a:r>
              <a:rPr lang="en-US" sz="3099">
                <a:solidFill>
                  <a:srgbClr val="FFFFFF"/>
                </a:solidFill>
                <a:latin typeface="Glacial Indifference"/>
              </a:rPr>
              <a:t>School Of Computer Engineering</a:t>
            </a:r>
          </a:p>
        </p:txBody>
      </p:sp>
      <p:sp>
        <p:nvSpPr>
          <p:cNvPr name="TextBox 11" id="11"/>
          <p:cNvSpPr txBox="true"/>
          <p:nvPr/>
        </p:nvSpPr>
        <p:spPr>
          <a:xfrm rot="0">
            <a:off x="4823495" y="5748621"/>
            <a:ext cx="8641010" cy="795834"/>
          </a:xfrm>
          <a:prstGeom prst="rect">
            <a:avLst/>
          </a:prstGeom>
        </p:spPr>
        <p:txBody>
          <a:bodyPr anchor="t" rtlCol="false" tIns="0" lIns="0" bIns="0" rIns="0">
            <a:spAutoFit/>
          </a:bodyPr>
          <a:lstStyle/>
          <a:p>
            <a:pPr algn="ctr">
              <a:lnSpc>
                <a:spcPts val="6542"/>
              </a:lnSpc>
            </a:pPr>
            <a:r>
              <a:rPr lang="en-US" sz="4361">
                <a:solidFill>
                  <a:srgbClr val="FFFFFF"/>
                </a:solidFill>
                <a:latin typeface="Glacial Indifference"/>
              </a:rPr>
              <a:t>Tomato Disease Classification</a:t>
            </a:r>
          </a:p>
        </p:txBody>
      </p:sp>
      <p:grpSp>
        <p:nvGrpSpPr>
          <p:cNvPr name="Group 12" id="12"/>
          <p:cNvGrpSpPr/>
          <p:nvPr/>
        </p:nvGrpSpPr>
        <p:grpSpPr>
          <a:xfrm rot="0">
            <a:off x="1085809" y="8128892"/>
            <a:ext cx="1354717" cy="1354717"/>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name="Group 14" id="14"/>
          <p:cNvGrpSpPr>
            <a:grpSpLocks noChangeAspect="true"/>
          </p:cNvGrpSpPr>
          <p:nvPr/>
        </p:nvGrpSpPr>
        <p:grpSpPr>
          <a:xfrm rot="0">
            <a:off x="1567066" y="7932791"/>
            <a:ext cx="873460" cy="873460"/>
            <a:chOff x="-2540" y="-2540"/>
            <a:chExt cx="6355080" cy="6355080"/>
          </a:xfrm>
        </p:grpSpPr>
        <p:sp>
          <p:nvSpPr>
            <p:cNvPr name="Freeform 15" id="15"/>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DFDFD"/>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18F9A"/>
        </a:solidFill>
      </p:bgPr>
    </p:bg>
    <p:spTree>
      <p:nvGrpSpPr>
        <p:cNvPr id="1" name=""/>
        <p:cNvGrpSpPr/>
        <p:nvPr/>
      </p:nvGrpSpPr>
      <p:grpSpPr>
        <a:xfrm>
          <a:off x="0" y="0"/>
          <a:ext cx="0" cy="0"/>
          <a:chOff x="0" y="0"/>
          <a:chExt cx="0" cy="0"/>
        </a:xfrm>
      </p:grpSpPr>
      <p:sp>
        <p:nvSpPr>
          <p:cNvPr name="AutoShape 2" id="2"/>
          <p:cNvSpPr/>
          <p:nvPr/>
        </p:nvSpPr>
        <p:spPr>
          <a:xfrm rot="0">
            <a:off x="15301725" y="-193763"/>
            <a:ext cx="3221965" cy="4018776"/>
          </a:xfrm>
          <a:prstGeom prst="rect">
            <a:avLst/>
          </a:prstGeom>
          <a:solidFill>
            <a:srgbClr val="FDFDFD"/>
          </a:solidFill>
        </p:spPr>
      </p:sp>
      <p:sp>
        <p:nvSpPr>
          <p:cNvPr name="AutoShape 3" id="3"/>
          <p:cNvSpPr/>
          <p:nvPr/>
        </p:nvSpPr>
        <p:spPr>
          <a:xfrm rot="0">
            <a:off x="16765091" y="2057400"/>
            <a:ext cx="119085" cy="8229600"/>
          </a:xfrm>
          <a:prstGeom prst="rect">
            <a:avLst/>
          </a:prstGeom>
          <a:solidFill>
            <a:srgbClr val="04383F"/>
          </a:solidFill>
        </p:spPr>
      </p:sp>
      <p:grpSp>
        <p:nvGrpSpPr>
          <p:cNvPr name="Group 4" id="4"/>
          <p:cNvGrpSpPr/>
          <p:nvPr/>
        </p:nvGrpSpPr>
        <p:grpSpPr>
          <a:xfrm rot="1895262">
            <a:off x="-613800" y="3411959"/>
            <a:ext cx="1660618" cy="1660618"/>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6" id="6"/>
          <p:cNvGrpSpPr>
            <a:grpSpLocks noChangeAspect="true"/>
          </p:cNvGrpSpPr>
          <p:nvPr/>
        </p:nvGrpSpPr>
        <p:grpSpPr>
          <a:xfrm rot="1895262">
            <a:off x="545594" y="3759162"/>
            <a:ext cx="966212" cy="966212"/>
            <a:chOff x="-2540" y="-2540"/>
            <a:chExt cx="6355080" cy="6355080"/>
          </a:xfrm>
        </p:grpSpPr>
        <p:sp>
          <p:nvSpPr>
            <p:cNvPr name="Freeform 7" id="7"/>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pic>
        <p:nvPicPr>
          <p:cNvPr name="Picture 8" id="8"/>
          <p:cNvPicPr>
            <a:picLocks noChangeAspect="true"/>
          </p:cNvPicPr>
          <p:nvPr/>
        </p:nvPicPr>
        <p:blipFill>
          <a:blip r:embed="rId2"/>
          <a:srcRect l="0" t="0" r="0" b="0"/>
          <a:stretch>
            <a:fillRect/>
          </a:stretch>
        </p:blipFill>
        <p:spPr>
          <a:xfrm flipH="false" flipV="false" rot="0">
            <a:off x="4697935" y="6475072"/>
            <a:ext cx="3970758" cy="3811928"/>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7989683" y="5982422"/>
            <a:ext cx="5475122" cy="4304578"/>
          </a:xfrm>
          <a:prstGeom prst="rect">
            <a:avLst/>
          </a:prstGeom>
        </p:spPr>
      </p:pic>
      <p:sp>
        <p:nvSpPr>
          <p:cNvPr name="TextBox 10" id="10"/>
          <p:cNvSpPr txBox="true"/>
          <p:nvPr/>
        </p:nvSpPr>
        <p:spPr>
          <a:xfrm rot="0">
            <a:off x="3195192" y="3468658"/>
            <a:ext cx="11422308" cy="1915818"/>
          </a:xfrm>
          <a:prstGeom prst="rect">
            <a:avLst/>
          </a:prstGeom>
        </p:spPr>
        <p:txBody>
          <a:bodyPr anchor="t" rtlCol="false" tIns="0" lIns="0" bIns="0" rIns="0">
            <a:spAutoFit/>
          </a:bodyPr>
          <a:lstStyle/>
          <a:p>
            <a:pPr>
              <a:lnSpc>
                <a:spcPts val="15678"/>
              </a:lnSpc>
            </a:pPr>
            <a:r>
              <a:rPr lang="en-US" sz="11199" spc="1231">
                <a:solidFill>
                  <a:srgbClr val="FDFDFD"/>
                </a:solidFill>
                <a:latin typeface="League Spartan Italic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11377" y="-211377"/>
            <a:ext cx="1284046" cy="1950007"/>
          </a:xfrm>
          <a:prstGeom prst="rect">
            <a:avLst/>
          </a:prstGeom>
          <a:solidFill>
            <a:srgbClr val="FDFDFD"/>
          </a:solidFill>
        </p:spPr>
      </p:sp>
      <p:pic>
        <p:nvPicPr>
          <p:cNvPr name="Picture 3" id="3"/>
          <p:cNvPicPr>
            <a:picLocks noChangeAspect="true"/>
          </p:cNvPicPr>
          <p:nvPr/>
        </p:nvPicPr>
        <p:blipFill>
          <a:blip r:embed="rId2"/>
          <a:srcRect l="0" t="0" r="0" b="0"/>
          <a:stretch>
            <a:fillRect/>
          </a:stretch>
        </p:blipFill>
        <p:spPr>
          <a:xfrm flipH="false" flipV="false" rot="0">
            <a:off x="2116360" y="2684955"/>
            <a:ext cx="2326769" cy="2326769"/>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6148336" y="2684955"/>
            <a:ext cx="2319459" cy="2319459"/>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9727656" y="2692266"/>
            <a:ext cx="2319459" cy="2319459"/>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3651061" y="2677644"/>
            <a:ext cx="2326769" cy="2326769"/>
          </a:xfrm>
          <a:prstGeom prst="rect">
            <a:avLst/>
          </a:prstGeom>
        </p:spPr>
      </p:pic>
      <p:sp>
        <p:nvSpPr>
          <p:cNvPr name="TextBox 7" id="7"/>
          <p:cNvSpPr txBox="true"/>
          <p:nvPr/>
        </p:nvSpPr>
        <p:spPr>
          <a:xfrm rot="0">
            <a:off x="1072668" y="1378823"/>
            <a:ext cx="5456803" cy="710090"/>
          </a:xfrm>
          <a:prstGeom prst="rect">
            <a:avLst/>
          </a:prstGeom>
        </p:spPr>
        <p:txBody>
          <a:bodyPr anchor="t" rtlCol="false" tIns="0" lIns="0" bIns="0" rIns="0">
            <a:spAutoFit/>
          </a:bodyPr>
          <a:lstStyle/>
          <a:p>
            <a:pPr>
              <a:lnSpc>
                <a:spcPts val="5527"/>
              </a:lnSpc>
            </a:pPr>
            <a:r>
              <a:rPr lang="en-US" sz="4606" spc="460">
                <a:solidFill>
                  <a:srgbClr val="000000"/>
                </a:solidFill>
                <a:latin typeface="Glacial Indifference Bold"/>
              </a:rPr>
              <a:t>GROUP MEMBER</a:t>
            </a:r>
          </a:p>
        </p:txBody>
      </p:sp>
      <p:sp>
        <p:nvSpPr>
          <p:cNvPr name="TextBox 8" id="8"/>
          <p:cNvSpPr txBox="true"/>
          <p:nvPr/>
        </p:nvSpPr>
        <p:spPr>
          <a:xfrm rot="0">
            <a:off x="3165790" y="6967273"/>
            <a:ext cx="11956421" cy="676729"/>
          </a:xfrm>
          <a:prstGeom prst="rect">
            <a:avLst/>
          </a:prstGeom>
        </p:spPr>
        <p:txBody>
          <a:bodyPr anchor="t" rtlCol="false" tIns="0" lIns="0" bIns="0" rIns="0">
            <a:spAutoFit/>
          </a:bodyPr>
          <a:lstStyle/>
          <a:p>
            <a:pPr>
              <a:lnSpc>
                <a:spcPts val="5607"/>
              </a:lnSpc>
            </a:pPr>
            <a:r>
              <a:rPr lang="en-US" sz="3738">
                <a:solidFill>
                  <a:srgbClr val="000000"/>
                </a:solidFill>
                <a:latin typeface="Glacial Indifference"/>
              </a:rPr>
              <a:t>Under The Guidance of, </a:t>
            </a:r>
            <a:r>
              <a:rPr lang="en-US" sz="3738">
                <a:solidFill>
                  <a:srgbClr val="000000"/>
                </a:solidFill>
                <a:latin typeface="Glacial Indifference Bold"/>
              </a:rPr>
              <a:t>Dr. Santosh Kumar Baliarsingh</a:t>
            </a:r>
          </a:p>
        </p:txBody>
      </p:sp>
      <p:sp>
        <p:nvSpPr>
          <p:cNvPr name="TextBox 9" id="9"/>
          <p:cNvSpPr txBox="true"/>
          <p:nvPr/>
        </p:nvSpPr>
        <p:spPr>
          <a:xfrm rot="0">
            <a:off x="1741811" y="4973625"/>
            <a:ext cx="3217461" cy="958384"/>
          </a:xfrm>
          <a:prstGeom prst="rect">
            <a:avLst/>
          </a:prstGeom>
        </p:spPr>
        <p:txBody>
          <a:bodyPr anchor="t" rtlCol="false" tIns="0" lIns="0" bIns="0" rIns="0">
            <a:spAutoFit/>
          </a:bodyPr>
          <a:lstStyle/>
          <a:p>
            <a:pPr algn="ctr">
              <a:lnSpc>
                <a:spcPts val="3875"/>
              </a:lnSpc>
            </a:pPr>
            <a:r>
              <a:rPr lang="en-US" sz="2768">
                <a:solidFill>
                  <a:srgbClr val="000000"/>
                </a:solidFill>
                <a:latin typeface="Glacial Indifference"/>
              </a:rPr>
              <a:t>Utpal Kant Singh</a:t>
            </a:r>
          </a:p>
          <a:p>
            <a:pPr algn="ctr">
              <a:lnSpc>
                <a:spcPts val="3875"/>
              </a:lnSpc>
            </a:pPr>
            <a:r>
              <a:rPr lang="en-US" sz="2768">
                <a:solidFill>
                  <a:srgbClr val="000000"/>
                </a:solidFill>
                <a:latin typeface="Glacial Indifference"/>
              </a:rPr>
              <a:t>(20051117)</a:t>
            </a:r>
          </a:p>
        </p:txBody>
      </p:sp>
      <p:sp>
        <p:nvSpPr>
          <p:cNvPr name="TextBox 10" id="10"/>
          <p:cNvSpPr txBox="true"/>
          <p:nvPr/>
        </p:nvSpPr>
        <p:spPr>
          <a:xfrm rot="0">
            <a:off x="6105207" y="4973625"/>
            <a:ext cx="2405717" cy="958384"/>
          </a:xfrm>
          <a:prstGeom prst="rect">
            <a:avLst/>
          </a:prstGeom>
        </p:spPr>
        <p:txBody>
          <a:bodyPr anchor="t" rtlCol="false" tIns="0" lIns="0" bIns="0" rIns="0">
            <a:spAutoFit/>
          </a:bodyPr>
          <a:lstStyle/>
          <a:p>
            <a:pPr algn="ctr">
              <a:lnSpc>
                <a:spcPts val="3875"/>
              </a:lnSpc>
            </a:pPr>
            <a:r>
              <a:rPr lang="en-US" sz="2768">
                <a:solidFill>
                  <a:srgbClr val="000000"/>
                </a:solidFill>
                <a:latin typeface="Glacial Indifference"/>
              </a:rPr>
              <a:t>Rajnish Kumar</a:t>
            </a:r>
          </a:p>
          <a:p>
            <a:pPr algn="ctr">
              <a:lnSpc>
                <a:spcPts val="3875"/>
              </a:lnSpc>
            </a:pPr>
            <a:r>
              <a:rPr lang="en-US" sz="2768">
                <a:solidFill>
                  <a:srgbClr val="000000"/>
                </a:solidFill>
                <a:latin typeface="Glacial Indifference"/>
              </a:rPr>
              <a:t>(2005118)</a:t>
            </a:r>
          </a:p>
        </p:txBody>
      </p:sp>
      <p:sp>
        <p:nvSpPr>
          <p:cNvPr name="TextBox 11" id="11"/>
          <p:cNvSpPr txBox="true"/>
          <p:nvPr/>
        </p:nvSpPr>
        <p:spPr>
          <a:xfrm rot="0">
            <a:off x="9583914" y="4973625"/>
            <a:ext cx="2606944" cy="958384"/>
          </a:xfrm>
          <a:prstGeom prst="rect">
            <a:avLst/>
          </a:prstGeom>
        </p:spPr>
        <p:txBody>
          <a:bodyPr anchor="t" rtlCol="false" tIns="0" lIns="0" bIns="0" rIns="0">
            <a:spAutoFit/>
          </a:bodyPr>
          <a:lstStyle/>
          <a:p>
            <a:pPr algn="ctr">
              <a:lnSpc>
                <a:spcPts val="3875"/>
              </a:lnSpc>
            </a:pPr>
            <a:r>
              <a:rPr lang="en-US" sz="2768">
                <a:solidFill>
                  <a:srgbClr val="000000"/>
                </a:solidFill>
                <a:latin typeface="Glacial Indifference"/>
              </a:rPr>
              <a:t>Saurabh Kumar</a:t>
            </a:r>
          </a:p>
          <a:p>
            <a:pPr algn="ctr">
              <a:lnSpc>
                <a:spcPts val="3875"/>
              </a:lnSpc>
            </a:pPr>
            <a:r>
              <a:rPr lang="en-US" sz="2768">
                <a:solidFill>
                  <a:srgbClr val="000000"/>
                </a:solidFill>
                <a:latin typeface="Glacial Indifference"/>
              </a:rPr>
              <a:t>(20051096) </a:t>
            </a:r>
          </a:p>
        </p:txBody>
      </p:sp>
      <p:sp>
        <p:nvSpPr>
          <p:cNvPr name="AutoShape 12" id="12"/>
          <p:cNvSpPr/>
          <p:nvPr/>
        </p:nvSpPr>
        <p:spPr>
          <a:xfrm rot="0">
            <a:off x="-211377" y="8548370"/>
            <a:ext cx="1284046" cy="1985237"/>
          </a:xfrm>
          <a:prstGeom prst="rect">
            <a:avLst/>
          </a:prstGeom>
          <a:solidFill>
            <a:srgbClr val="04383F"/>
          </a:solidFill>
        </p:spPr>
      </p:sp>
      <p:sp>
        <p:nvSpPr>
          <p:cNvPr name="AutoShape 13" id="13"/>
          <p:cNvSpPr/>
          <p:nvPr/>
        </p:nvSpPr>
        <p:spPr>
          <a:xfrm rot="0">
            <a:off x="476791" y="2441886"/>
            <a:ext cx="119085" cy="8229600"/>
          </a:xfrm>
          <a:prstGeom prst="rect">
            <a:avLst/>
          </a:prstGeom>
          <a:solidFill>
            <a:srgbClr val="318F9A"/>
          </a:solidFill>
        </p:spPr>
      </p:sp>
      <p:sp>
        <p:nvSpPr>
          <p:cNvPr name="AutoShape 14" id="14"/>
          <p:cNvSpPr/>
          <p:nvPr/>
        </p:nvSpPr>
        <p:spPr>
          <a:xfrm rot="0">
            <a:off x="17215332" y="-211377"/>
            <a:ext cx="1301660" cy="1950007"/>
          </a:xfrm>
          <a:prstGeom prst="rect">
            <a:avLst/>
          </a:prstGeom>
          <a:solidFill>
            <a:srgbClr val="04383F"/>
          </a:solidFill>
        </p:spPr>
      </p:sp>
      <p:sp>
        <p:nvSpPr>
          <p:cNvPr name="AutoShape 15" id="15"/>
          <p:cNvSpPr/>
          <p:nvPr/>
        </p:nvSpPr>
        <p:spPr>
          <a:xfrm rot="0">
            <a:off x="11895464" y="763626"/>
            <a:ext cx="15766959" cy="125413"/>
          </a:xfrm>
          <a:prstGeom prst="rect">
            <a:avLst/>
          </a:prstGeom>
          <a:solidFill>
            <a:srgbClr val="318F9A"/>
          </a:solidFill>
        </p:spPr>
      </p:sp>
      <p:sp>
        <p:nvSpPr>
          <p:cNvPr name="TextBox 16" id="16"/>
          <p:cNvSpPr txBox="true"/>
          <p:nvPr/>
        </p:nvSpPr>
        <p:spPr>
          <a:xfrm rot="0">
            <a:off x="13687046" y="4973625"/>
            <a:ext cx="2254798" cy="958384"/>
          </a:xfrm>
          <a:prstGeom prst="rect">
            <a:avLst/>
          </a:prstGeom>
        </p:spPr>
        <p:txBody>
          <a:bodyPr anchor="t" rtlCol="false" tIns="0" lIns="0" bIns="0" rIns="0">
            <a:spAutoFit/>
          </a:bodyPr>
          <a:lstStyle/>
          <a:p>
            <a:pPr algn="ctr">
              <a:lnSpc>
                <a:spcPts val="3875"/>
              </a:lnSpc>
            </a:pPr>
            <a:r>
              <a:rPr lang="en-US" sz="2768">
                <a:solidFill>
                  <a:srgbClr val="000000"/>
                </a:solidFill>
                <a:latin typeface="Glacial Indifference"/>
              </a:rPr>
              <a:t>Shibasish Kar</a:t>
            </a:r>
          </a:p>
          <a:p>
            <a:pPr algn="ctr">
              <a:lnSpc>
                <a:spcPts val="3875"/>
              </a:lnSpc>
            </a:pPr>
            <a:r>
              <a:rPr lang="en-US" sz="2768">
                <a:solidFill>
                  <a:srgbClr val="000000"/>
                </a:solidFill>
                <a:latin typeface="Glacial Indifference"/>
              </a:rPr>
              <a:t>(2005335)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18F9A"/>
        </a:solidFill>
      </p:bgPr>
    </p:bg>
    <p:spTree>
      <p:nvGrpSpPr>
        <p:cNvPr id="1" name=""/>
        <p:cNvGrpSpPr/>
        <p:nvPr/>
      </p:nvGrpSpPr>
      <p:grpSpPr>
        <a:xfrm>
          <a:off x="0" y="0"/>
          <a:ext cx="0" cy="0"/>
          <a:chOff x="0" y="0"/>
          <a:chExt cx="0" cy="0"/>
        </a:xfrm>
      </p:grpSpPr>
      <p:sp>
        <p:nvSpPr>
          <p:cNvPr name="AutoShape 2" id="2"/>
          <p:cNvSpPr/>
          <p:nvPr/>
        </p:nvSpPr>
        <p:spPr>
          <a:xfrm rot="0">
            <a:off x="15441175" y="6734484"/>
            <a:ext cx="3093432" cy="3816737"/>
          </a:xfrm>
          <a:prstGeom prst="rect">
            <a:avLst/>
          </a:prstGeom>
          <a:solidFill>
            <a:srgbClr val="FDFDFD"/>
          </a:solidFill>
        </p:spPr>
      </p:sp>
      <p:sp>
        <p:nvSpPr>
          <p:cNvPr name="AutoShape 3" id="3"/>
          <p:cNvSpPr/>
          <p:nvPr/>
        </p:nvSpPr>
        <p:spPr>
          <a:xfrm rot="0">
            <a:off x="16833099" y="0"/>
            <a:ext cx="119085" cy="8229600"/>
          </a:xfrm>
          <a:prstGeom prst="rect">
            <a:avLst/>
          </a:prstGeom>
          <a:solidFill>
            <a:srgbClr val="04383F"/>
          </a:solidFill>
        </p:spPr>
      </p:sp>
      <p:grpSp>
        <p:nvGrpSpPr>
          <p:cNvPr name="Group 4" id="4"/>
          <p:cNvGrpSpPr/>
          <p:nvPr/>
        </p:nvGrpSpPr>
        <p:grpSpPr>
          <a:xfrm rot="0">
            <a:off x="1028700" y="879768"/>
            <a:ext cx="14022751" cy="1803841"/>
            <a:chOff x="0" y="0"/>
            <a:chExt cx="18697001" cy="2405121"/>
          </a:xfrm>
        </p:grpSpPr>
        <p:sp>
          <p:nvSpPr>
            <p:cNvPr name="TextBox 5" id="5"/>
            <p:cNvSpPr txBox="true"/>
            <p:nvPr/>
          </p:nvSpPr>
          <p:spPr>
            <a:xfrm rot="0">
              <a:off x="0" y="-95250"/>
              <a:ext cx="18697001" cy="1074446"/>
            </a:xfrm>
            <a:prstGeom prst="rect">
              <a:avLst/>
            </a:prstGeom>
          </p:spPr>
          <p:txBody>
            <a:bodyPr anchor="t" rtlCol="false" tIns="0" lIns="0" bIns="0" rIns="0">
              <a:spAutoFit/>
            </a:bodyPr>
            <a:lstStyle/>
            <a:p>
              <a:pPr>
                <a:lnSpc>
                  <a:spcPts val="6771"/>
                </a:lnSpc>
              </a:pPr>
              <a:r>
                <a:rPr lang="en-US" sz="4836" spc="580">
                  <a:solidFill>
                    <a:srgbClr val="04383F"/>
                  </a:solidFill>
                  <a:latin typeface="League Spartan Italics"/>
                </a:rPr>
                <a:t>PROJECT TITLE</a:t>
              </a:r>
            </a:p>
          </p:txBody>
        </p:sp>
        <p:sp>
          <p:nvSpPr>
            <p:cNvPr name="TextBox 6" id="6"/>
            <p:cNvSpPr txBox="true"/>
            <p:nvPr/>
          </p:nvSpPr>
          <p:spPr>
            <a:xfrm rot="0">
              <a:off x="0" y="1540751"/>
              <a:ext cx="18697001" cy="864370"/>
            </a:xfrm>
            <a:prstGeom prst="rect">
              <a:avLst/>
            </a:prstGeom>
          </p:spPr>
          <p:txBody>
            <a:bodyPr anchor="t" rtlCol="false" tIns="0" lIns="0" bIns="0" rIns="0">
              <a:spAutoFit/>
            </a:bodyPr>
            <a:lstStyle/>
            <a:p>
              <a:pPr>
                <a:lnSpc>
                  <a:spcPts val="5696"/>
                </a:lnSpc>
              </a:pPr>
              <a:r>
                <a:rPr lang="en-US" sz="3797" spc="37">
                  <a:solidFill>
                    <a:srgbClr val="04383F"/>
                  </a:solidFill>
                  <a:latin typeface="Glacial Indifference"/>
                </a:rPr>
                <a:t>Designing Model For Detecting Tomato Leaf Disease Using CNN.</a:t>
              </a:r>
            </a:p>
          </p:txBody>
        </p:sp>
      </p:grpSp>
      <p:sp>
        <p:nvSpPr>
          <p:cNvPr name="AutoShape 7" id="7"/>
          <p:cNvSpPr/>
          <p:nvPr/>
        </p:nvSpPr>
        <p:spPr>
          <a:xfrm rot="0">
            <a:off x="1028700" y="1656276"/>
            <a:ext cx="10869754" cy="125413"/>
          </a:xfrm>
          <a:prstGeom prst="rect">
            <a:avLst/>
          </a:prstGeom>
          <a:solidFill>
            <a:srgbClr val="04383F"/>
          </a:solidFill>
        </p:spPr>
      </p:sp>
      <p:pic>
        <p:nvPicPr>
          <p:cNvPr name="Picture 8" id="8"/>
          <p:cNvPicPr>
            <a:picLocks noChangeAspect="true"/>
          </p:cNvPicPr>
          <p:nvPr/>
        </p:nvPicPr>
        <p:blipFill>
          <a:blip r:embed="rId2"/>
          <a:srcRect l="0" t="0" r="0" b="0"/>
          <a:stretch>
            <a:fillRect/>
          </a:stretch>
        </p:blipFill>
        <p:spPr>
          <a:xfrm flipH="false" flipV="false" rot="0">
            <a:off x="1028700" y="3105186"/>
            <a:ext cx="6175168" cy="615311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18F9A"/>
        </a:solidFill>
      </p:bgPr>
    </p:bg>
    <p:spTree>
      <p:nvGrpSpPr>
        <p:cNvPr id="1" name=""/>
        <p:cNvGrpSpPr/>
        <p:nvPr/>
      </p:nvGrpSpPr>
      <p:grpSpPr>
        <a:xfrm>
          <a:off x="0" y="0"/>
          <a:ext cx="0" cy="0"/>
          <a:chOff x="0" y="0"/>
          <a:chExt cx="0" cy="0"/>
        </a:xfrm>
      </p:grpSpPr>
      <p:sp>
        <p:nvSpPr>
          <p:cNvPr name="AutoShape 2" id="2"/>
          <p:cNvSpPr/>
          <p:nvPr/>
        </p:nvSpPr>
        <p:spPr>
          <a:xfrm rot="0">
            <a:off x="-246607" y="-211377"/>
            <a:ext cx="1319275" cy="2790356"/>
          </a:xfrm>
          <a:prstGeom prst="rect">
            <a:avLst/>
          </a:prstGeom>
          <a:solidFill>
            <a:srgbClr val="FDFDFD"/>
          </a:solidFill>
        </p:spPr>
      </p:sp>
      <p:sp>
        <p:nvSpPr>
          <p:cNvPr name="AutoShape 3" id="3"/>
          <p:cNvSpPr/>
          <p:nvPr/>
        </p:nvSpPr>
        <p:spPr>
          <a:xfrm rot="0">
            <a:off x="-3871429" y="1456849"/>
            <a:ext cx="10869754" cy="125413"/>
          </a:xfrm>
          <a:prstGeom prst="rect">
            <a:avLst/>
          </a:prstGeom>
          <a:solidFill>
            <a:srgbClr val="04383F"/>
          </a:solidFill>
        </p:spPr>
      </p:sp>
      <p:sp>
        <p:nvSpPr>
          <p:cNvPr name="AutoShape 4" id="4"/>
          <p:cNvSpPr/>
          <p:nvPr/>
        </p:nvSpPr>
        <p:spPr>
          <a:xfrm rot="0">
            <a:off x="16782509" y="7968811"/>
            <a:ext cx="1072668" cy="2578979"/>
          </a:xfrm>
          <a:prstGeom prst="rect">
            <a:avLst/>
          </a:prstGeom>
          <a:solidFill>
            <a:srgbClr val="FDFDFD"/>
          </a:solidFill>
        </p:spPr>
      </p:sp>
      <p:sp>
        <p:nvSpPr>
          <p:cNvPr name="AutoShape 5" id="5"/>
          <p:cNvSpPr/>
          <p:nvPr/>
        </p:nvSpPr>
        <p:spPr>
          <a:xfrm rot="0">
            <a:off x="17259300" y="2367569"/>
            <a:ext cx="119085" cy="8229600"/>
          </a:xfrm>
          <a:prstGeom prst="rect">
            <a:avLst/>
          </a:prstGeom>
          <a:solidFill>
            <a:srgbClr val="04383F"/>
          </a:solidFill>
        </p:spPr>
      </p:sp>
      <p:pic>
        <p:nvPicPr>
          <p:cNvPr name="Picture 6" id="6"/>
          <p:cNvPicPr>
            <a:picLocks noChangeAspect="true"/>
          </p:cNvPicPr>
          <p:nvPr/>
        </p:nvPicPr>
        <p:blipFill>
          <a:blip r:embed="rId2"/>
          <a:srcRect l="0" t="0" r="0" b="0"/>
          <a:stretch>
            <a:fillRect/>
          </a:stretch>
        </p:blipFill>
        <p:spPr>
          <a:xfrm flipH="false" flipV="false" rot="0">
            <a:off x="7507752" y="3998611"/>
            <a:ext cx="1207158" cy="878740"/>
          </a:xfrm>
          <a:prstGeom prst="rect">
            <a:avLst/>
          </a:prstGeom>
        </p:spPr>
      </p:pic>
      <p:sp>
        <p:nvSpPr>
          <p:cNvPr name="TextBox 7" id="7"/>
          <p:cNvSpPr txBox="true"/>
          <p:nvPr/>
        </p:nvSpPr>
        <p:spPr>
          <a:xfrm rot="0">
            <a:off x="7412502" y="948531"/>
            <a:ext cx="9846798" cy="1124585"/>
          </a:xfrm>
          <a:prstGeom prst="rect">
            <a:avLst/>
          </a:prstGeom>
        </p:spPr>
        <p:txBody>
          <a:bodyPr anchor="t" rtlCol="false" tIns="0" lIns="0" bIns="0" rIns="0">
            <a:spAutoFit/>
          </a:bodyPr>
          <a:lstStyle/>
          <a:p>
            <a:pPr algn="r">
              <a:lnSpc>
                <a:spcPts val="9295"/>
              </a:lnSpc>
            </a:pPr>
            <a:r>
              <a:rPr lang="en-US" sz="6500" spc="65">
                <a:solidFill>
                  <a:srgbClr val="04383F"/>
                </a:solidFill>
                <a:latin typeface="League Spartan Italics"/>
              </a:rPr>
              <a:t>Introduction</a:t>
            </a:r>
          </a:p>
        </p:txBody>
      </p:sp>
      <p:sp>
        <p:nvSpPr>
          <p:cNvPr name="TextBox 8" id="8"/>
          <p:cNvSpPr txBox="true"/>
          <p:nvPr/>
        </p:nvSpPr>
        <p:spPr>
          <a:xfrm rot="0">
            <a:off x="1928594" y="2483729"/>
            <a:ext cx="14430812" cy="5974080"/>
          </a:xfrm>
          <a:prstGeom prst="rect">
            <a:avLst/>
          </a:prstGeom>
        </p:spPr>
        <p:txBody>
          <a:bodyPr anchor="t" rtlCol="false" tIns="0" lIns="0" bIns="0" rIns="0">
            <a:spAutoFit/>
          </a:bodyPr>
          <a:lstStyle/>
          <a:p>
            <a:pPr algn="just">
              <a:lnSpc>
                <a:spcPts val="4799"/>
              </a:lnSpc>
            </a:pPr>
            <a:r>
              <a:rPr lang="en-US" sz="3199" spc="31">
                <a:solidFill>
                  <a:srgbClr val="FDFDFD"/>
                </a:solidFill>
                <a:latin typeface="Glacial Indifference"/>
              </a:rPr>
              <a:t>The most extensively grown vegetable crop in Indian agricultural lands is the tomato. India's tropical climate is perfect for its growth, however some climatic circumstances and a number of other things interfere with tomato plants' typical growth. In addition to these climate factors and natural calamities, plant diseases pose a serious threat to agricultural production and are a significant contributor to financial loss. Traditional disease detection techniques for tomato crops did not yield the desired results, and disease detection times were lengthy. Compared to the current detection models, early illness detection can produce superior results. Deep learning techniques could be applied to computer vision technology as a result for earlier disease detection.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318F9A"/>
        </a:solidFill>
      </p:bgPr>
    </p:bg>
    <p:spTree>
      <p:nvGrpSpPr>
        <p:cNvPr id="1" name=""/>
        <p:cNvGrpSpPr/>
        <p:nvPr/>
      </p:nvGrpSpPr>
      <p:grpSpPr>
        <a:xfrm>
          <a:off x="0" y="0"/>
          <a:ext cx="0" cy="0"/>
          <a:chOff x="0" y="0"/>
          <a:chExt cx="0" cy="0"/>
        </a:xfrm>
      </p:grpSpPr>
      <p:sp>
        <p:nvSpPr>
          <p:cNvPr name="TextBox 2" id="2"/>
          <p:cNvSpPr txBox="true"/>
          <p:nvPr/>
        </p:nvSpPr>
        <p:spPr>
          <a:xfrm rot="0">
            <a:off x="999492" y="1683109"/>
            <a:ext cx="15019422" cy="912279"/>
          </a:xfrm>
          <a:prstGeom prst="rect">
            <a:avLst/>
          </a:prstGeom>
        </p:spPr>
        <p:txBody>
          <a:bodyPr anchor="t" rtlCol="false" tIns="0" lIns="0" bIns="0" rIns="0">
            <a:spAutoFit/>
          </a:bodyPr>
          <a:lstStyle/>
          <a:p>
            <a:pPr>
              <a:lnSpc>
                <a:spcPts val="7564"/>
              </a:lnSpc>
            </a:pPr>
            <a:r>
              <a:rPr lang="en-US" sz="5290" spc="52">
                <a:solidFill>
                  <a:srgbClr val="04383F"/>
                </a:solidFill>
                <a:latin typeface="League Spartan Italics"/>
              </a:rPr>
              <a:t>Environment For Implementing </a:t>
            </a:r>
          </a:p>
        </p:txBody>
      </p:sp>
      <p:sp>
        <p:nvSpPr>
          <p:cNvPr name="AutoShape 3" id="3"/>
          <p:cNvSpPr/>
          <p:nvPr/>
        </p:nvSpPr>
        <p:spPr>
          <a:xfrm rot="0">
            <a:off x="-211377" y="8548370"/>
            <a:ext cx="1457911" cy="1950007"/>
          </a:xfrm>
          <a:prstGeom prst="rect">
            <a:avLst/>
          </a:prstGeom>
          <a:solidFill>
            <a:srgbClr val="FDFDFD"/>
          </a:solidFill>
        </p:spPr>
      </p:sp>
      <p:sp>
        <p:nvSpPr>
          <p:cNvPr name="AutoShape 4" id="4"/>
          <p:cNvSpPr/>
          <p:nvPr/>
        </p:nvSpPr>
        <p:spPr>
          <a:xfrm rot="0">
            <a:off x="-954368" y="9582038"/>
            <a:ext cx="10869754" cy="125413"/>
          </a:xfrm>
          <a:prstGeom prst="rect">
            <a:avLst/>
          </a:prstGeom>
          <a:solidFill>
            <a:srgbClr val="04383F"/>
          </a:solidFill>
        </p:spPr>
      </p:sp>
      <p:grpSp>
        <p:nvGrpSpPr>
          <p:cNvPr name="Group 5" id="5"/>
          <p:cNvGrpSpPr/>
          <p:nvPr/>
        </p:nvGrpSpPr>
        <p:grpSpPr>
          <a:xfrm rot="-6582049">
            <a:off x="16874388" y="9004046"/>
            <a:ext cx="1075468" cy="1075468"/>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7" id="7"/>
          <p:cNvGrpSpPr>
            <a:grpSpLocks noChangeAspect="true"/>
          </p:cNvGrpSpPr>
          <p:nvPr/>
        </p:nvGrpSpPr>
        <p:grpSpPr>
          <a:xfrm rot="-6582049">
            <a:off x="16692811" y="8941830"/>
            <a:ext cx="677655" cy="677655"/>
            <a:chOff x="-2540" y="-2540"/>
            <a:chExt cx="6355080" cy="6355080"/>
          </a:xfrm>
        </p:grpSpPr>
        <p:sp>
          <p:nvSpPr>
            <p:cNvPr name="Freeform 8" id="8"/>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grpSp>
        <p:nvGrpSpPr>
          <p:cNvPr name="Group 9" id="9"/>
          <p:cNvGrpSpPr/>
          <p:nvPr/>
        </p:nvGrpSpPr>
        <p:grpSpPr>
          <a:xfrm rot="3994440">
            <a:off x="447591" y="195320"/>
            <a:ext cx="1075468" cy="1075468"/>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FDFD"/>
            </a:solidFill>
          </p:spPr>
        </p:sp>
      </p:grpSp>
      <p:grpSp>
        <p:nvGrpSpPr>
          <p:cNvPr name="Group 11" id="11"/>
          <p:cNvGrpSpPr>
            <a:grpSpLocks noChangeAspect="true"/>
          </p:cNvGrpSpPr>
          <p:nvPr/>
        </p:nvGrpSpPr>
        <p:grpSpPr>
          <a:xfrm rot="3994440">
            <a:off x="946414" y="727226"/>
            <a:ext cx="677655" cy="677655"/>
            <a:chOff x="-2540" y="-2540"/>
            <a:chExt cx="6355080" cy="6355080"/>
          </a:xfrm>
        </p:grpSpPr>
        <p:sp>
          <p:nvSpPr>
            <p:cNvPr name="Freeform 12" id="12"/>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name="TextBox 13" id="13"/>
          <p:cNvSpPr txBox="true"/>
          <p:nvPr/>
        </p:nvSpPr>
        <p:spPr>
          <a:xfrm rot="0">
            <a:off x="1445097" y="3292580"/>
            <a:ext cx="13224755" cy="3587540"/>
          </a:xfrm>
          <a:prstGeom prst="rect">
            <a:avLst/>
          </a:prstGeom>
        </p:spPr>
        <p:txBody>
          <a:bodyPr anchor="t" rtlCol="false" tIns="0" lIns="0" bIns="0" rIns="0">
            <a:spAutoFit/>
          </a:bodyPr>
          <a:lstStyle/>
          <a:p>
            <a:pPr>
              <a:lnSpc>
                <a:spcPts val="5758"/>
              </a:lnSpc>
            </a:pPr>
            <a:r>
              <a:rPr lang="en-US" sz="3838" spc="38">
                <a:solidFill>
                  <a:srgbClr val="FDFDFD"/>
                </a:solidFill>
                <a:latin typeface="Glacial Indifference"/>
              </a:rPr>
              <a:t>Programming Language: Python</a:t>
            </a:r>
          </a:p>
          <a:p>
            <a:pPr>
              <a:lnSpc>
                <a:spcPts val="5758"/>
              </a:lnSpc>
            </a:pPr>
            <a:r>
              <a:rPr lang="en-US" sz="3838" spc="38">
                <a:solidFill>
                  <a:srgbClr val="FDFDFD"/>
                </a:solidFill>
                <a:latin typeface="Glacial Indifference"/>
              </a:rPr>
              <a:t>Data Taken From: Kaggle</a:t>
            </a:r>
          </a:p>
          <a:p>
            <a:pPr>
              <a:lnSpc>
                <a:spcPts val="5758"/>
              </a:lnSpc>
            </a:pPr>
            <a:r>
              <a:rPr lang="en-US" sz="3838" spc="38">
                <a:solidFill>
                  <a:srgbClr val="FDFDFD"/>
                </a:solidFill>
                <a:latin typeface="Glacial Indifference"/>
              </a:rPr>
              <a:t>Preferred Libraries: Tensorflow, Matplotlib, Keras, Pandas</a:t>
            </a:r>
          </a:p>
          <a:p>
            <a:pPr>
              <a:lnSpc>
                <a:spcPts val="5758"/>
              </a:lnSpc>
            </a:pPr>
            <a:r>
              <a:rPr lang="en-US" sz="3838" spc="38">
                <a:solidFill>
                  <a:srgbClr val="FDFDFD"/>
                </a:solidFill>
                <a:latin typeface="Glacial Indifference"/>
              </a:rPr>
              <a:t>IDE: Jupyter Notebook</a:t>
            </a:r>
          </a:p>
          <a:p>
            <a:pPr>
              <a:lnSpc>
                <a:spcPts val="5758"/>
              </a:lnSpc>
            </a:pPr>
            <a:r>
              <a:rPr lang="en-US" sz="3838" spc="38">
                <a:solidFill>
                  <a:srgbClr val="FDFDFD"/>
                </a:solidFill>
                <a:latin typeface="Glacial Indifference"/>
              </a:rPr>
              <a:t>Documentation: LateX</a:t>
            </a:r>
          </a:p>
        </p:txBody>
      </p:sp>
      <p:sp>
        <p:nvSpPr>
          <p:cNvPr name="AutoShape 14" id="14"/>
          <p:cNvSpPr/>
          <p:nvPr/>
        </p:nvSpPr>
        <p:spPr>
          <a:xfrm rot="0">
            <a:off x="1028700" y="2705193"/>
            <a:ext cx="13641152" cy="91945"/>
          </a:xfrm>
          <a:prstGeom prst="rect">
            <a:avLst/>
          </a:prstGeom>
          <a:solidFill>
            <a:srgbClr val="04383F"/>
          </a:solidFill>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739641" y="8548370"/>
            <a:ext cx="2492568" cy="1985237"/>
          </a:xfrm>
          <a:prstGeom prst="rect">
            <a:avLst/>
          </a:prstGeom>
          <a:solidFill>
            <a:srgbClr val="318F9A"/>
          </a:solidFill>
        </p:spPr>
      </p:sp>
      <p:sp>
        <p:nvSpPr>
          <p:cNvPr name="AutoShape 3" id="3"/>
          <p:cNvSpPr/>
          <p:nvPr/>
        </p:nvSpPr>
        <p:spPr>
          <a:xfrm rot="0">
            <a:off x="1926383" y="5143500"/>
            <a:ext cx="119085" cy="8229600"/>
          </a:xfrm>
          <a:prstGeom prst="rect">
            <a:avLst/>
          </a:prstGeom>
          <a:solidFill>
            <a:srgbClr val="04383F"/>
          </a:solidFill>
        </p:spPr>
      </p:sp>
      <p:grpSp>
        <p:nvGrpSpPr>
          <p:cNvPr name="Group 4" id="4"/>
          <p:cNvGrpSpPr/>
          <p:nvPr/>
        </p:nvGrpSpPr>
        <p:grpSpPr>
          <a:xfrm rot="5400000">
            <a:off x="1329066" y="631118"/>
            <a:ext cx="1194200" cy="119420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6" id="6"/>
          <p:cNvGrpSpPr>
            <a:grpSpLocks noChangeAspect="true"/>
          </p:cNvGrpSpPr>
          <p:nvPr/>
        </p:nvGrpSpPr>
        <p:grpSpPr>
          <a:xfrm rot="5400000">
            <a:off x="1807778" y="1192169"/>
            <a:ext cx="835006" cy="835006"/>
            <a:chOff x="-2540" y="-2540"/>
            <a:chExt cx="6355080" cy="6355080"/>
          </a:xfrm>
        </p:grpSpPr>
        <p:sp>
          <p:nvSpPr>
            <p:cNvPr name="Freeform 7" id="7"/>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name="Group 8" id="8"/>
          <p:cNvGrpSpPr/>
          <p:nvPr/>
        </p:nvGrpSpPr>
        <p:grpSpPr>
          <a:xfrm rot="0">
            <a:off x="5753854" y="1028700"/>
            <a:ext cx="11524496" cy="1284225"/>
            <a:chOff x="0" y="0"/>
            <a:chExt cx="15365994" cy="1712301"/>
          </a:xfrm>
        </p:grpSpPr>
        <p:sp>
          <p:nvSpPr>
            <p:cNvPr name="TextBox 9" id="9"/>
            <p:cNvSpPr txBox="true"/>
            <p:nvPr/>
          </p:nvSpPr>
          <p:spPr>
            <a:xfrm rot="0">
              <a:off x="0" y="-95250"/>
              <a:ext cx="15365994" cy="1069908"/>
            </a:xfrm>
            <a:prstGeom prst="rect">
              <a:avLst/>
            </a:prstGeom>
          </p:spPr>
          <p:txBody>
            <a:bodyPr anchor="t" rtlCol="false" tIns="0" lIns="0" bIns="0" rIns="0">
              <a:spAutoFit/>
            </a:bodyPr>
            <a:lstStyle/>
            <a:p>
              <a:pPr algn="r">
                <a:lnSpc>
                  <a:spcPts val="6789"/>
                </a:lnSpc>
              </a:pPr>
              <a:r>
                <a:rPr lang="en-US" sz="4849" spc="533">
                  <a:solidFill>
                    <a:srgbClr val="04383F"/>
                  </a:solidFill>
                  <a:latin typeface="League Spartan"/>
                </a:rPr>
                <a:t>LITERATURE SURVEY</a:t>
              </a:r>
            </a:p>
          </p:txBody>
        </p:sp>
        <p:sp>
          <p:nvSpPr>
            <p:cNvPr name="AutoShape 10" id="10"/>
            <p:cNvSpPr/>
            <p:nvPr/>
          </p:nvSpPr>
          <p:spPr>
            <a:xfrm rot="0">
              <a:off x="0" y="1559284"/>
              <a:ext cx="15348279" cy="153017"/>
            </a:xfrm>
            <a:prstGeom prst="rect">
              <a:avLst/>
            </a:prstGeom>
            <a:solidFill>
              <a:srgbClr val="04383F"/>
            </a:solidFill>
          </p:spPr>
        </p:sp>
      </p:grpSp>
      <p:grpSp>
        <p:nvGrpSpPr>
          <p:cNvPr name="Group 11" id="11"/>
          <p:cNvGrpSpPr/>
          <p:nvPr/>
        </p:nvGrpSpPr>
        <p:grpSpPr>
          <a:xfrm rot="0">
            <a:off x="3364603" y="2689485"/>
            <a:ext cx="13913747" cy="11717769"/>
            <a:chOff x="0" y="0"/>
            <a:chExt cx="18551663" cy="15623692"/>
          </a:xfrm>
        </p:grpSpPr>
        <p:sp>
          <p:nvSpPr>
            <p:cNvPr name="TextBox 12" id="12"/>
            <p:cNvSpPr txBox="true"/>
            <p:nvPr/>
          </p:nvSpPr>
          <p:spPr>
            <a:xfrm rot="0">
              <a:off x="0" y="13802534"/>
              <a:ext cx="18551663" cy="767810"/>
            </a:xfrm>
            <a:prstGeom prst="rect">
              <a:avLst/>
            </a:prstGeom>
          </p:spPr>
          <p:txBody>
            <a:bodyPr anchor="t" rtlCol="false" tIns="0" lIns="0" bIns="0" rIns="0">
              <a:spAutoFit/>
            </a:bodyPr>
            <a:lstStyle/>
            <a:p>
              <a:pPr algn="r">
                <a:lnSpc>
                  <a:spcPts val="4886"/>
                </a:lnSpc>
              </a:pPr>
            </a:p>
          </p:txBody>
        </p:sp>
        <p:sp>
          <p:nvSpPr>
            <p:cNvPr name="TextBox 13" id="13"/>
            <p:cNvSpPr txBox="true"/>
            <p:nvPr/>
          </p:nvSpPr>
          <p:spPr>
            <a:xfrm rot="0">
              <a:off x="127160" y="14883720"/>
              <a:ext cx="18424502" cy="739972"/>
            </a:xfrm>
            <a:prstGeom prst="rect">
              <a:avLst/>
            </a:prstGeom>
          </p:spPr>
          <p:txBody>
            <a:bodyPr anchor="t" rtlCol="false" tIns="0" lIns="0" bIns="0" rIns="0">
              <a:spAutoFit/>
            </a:bodyPr>
            <a:lstStyle/>
            <a:p>
              <a:pPr algn="r">
                <a:lnSpc>
                  <a:spcPts val="4759"/>
                </a:lnSpc>
              </a:pPr>
            </a:p>
          </p:txBody>
        </p:sp>
        <p:sp>
          <p:nvSpPr>
            <p:cNvPr name="TextBox 14" id="14"/>
            <p:cNvSpPr txBox="true"/>
            <p:nvPr/>
          </p:nvSpPr>
          <p:spPr>
            <a:xfrm rot="0">
              <a:off x="0" y="-57150"/>
              <a:ext cx="18551663" cy="9491333"/>
            </a:xfrm>
            <a:prstGeom prst="rect">
              <a:avLst/>
            </a:prstGeom>
          </p:spPr>
          <p:txBody>
            <a:bodyPr anchor="t" rtlCol="false" tIns="0" lIns="0" bIns="0" rIns="0">
              <a:spAutoFit/>
            </a:bodyPr>
            <a:lstStyle/>
            <a:p>
              <a:pPr algn="just" marL="578961" indent="-289481" lvl="1">
                <a:lnSpc>
                  <a:spcPts val="3754"/>
                </a:lnSpc>
                <a:buFont typeface="Arial"/>
                <a:buChar char="•"/>
              </a:pPr>
              <a:r>
                <a:rPr lang="en-US" sz="2681" spc="402">
                  <a:solidFill>
                    <a:srgbClr val="04383F"/>
                  </a:solidFill>
                  <a:latin typeface="Glacial Indifference"/>
                </a:rPr>
                <a:t>PRAJWALA TM ET AL, PROPOSED A CNN-BASED LENET MODEL. THE PROPOSED MODEL ACHIEVED AN AVERAGE ACCURACY OF 94-95%. MERITS INCLUDE ACCURATE DETECTION WITH LESS COMPUTATIONAL EFFORT.</a:t>
              </a:r>
            </a:p>
            <a:p>
              <a:pPr algn="just">
                <a:lnSpc>
                  <a:spcPts val="3754"/>
                </a:lnSpc>
              </a:pPr>
            </a:p>
            <a:p>
              <a:pPr algn="just" marL="578961" indent="-289481" lvl="1">
                <a:lnSpc>
                  <a:spcPts val="3754"/>
                </a:lnSpc>
                <a:buFont typeface="Arial"/>
                <a:buChar char="•"/>
              </a:pPr>
              <a:r>
                <a:rPr lang="en-US" sz="2681" spc="402">
                  <a:solidFill>
                    <a:srgbClr val="04383F"/>
                  </a:solidFill>
                  <a:latin typeface="Glacial Indifference"/>
                </a:rPr>
                <a:t>MOHAMMED BRAHIMI ET AL, PROPOSED CONVOLUTIONAL NEURAL NETWORK FOR IMPROVED CLASSIFICATION THE TRAINED MODEL ACHIEVES 99.18% OF ACCURACY. MERITS INCLUDE HIGH PERFORMANCE.</a:t>
              </a:r>
            </a:p>
            <a:p>
              <a:pPr algn="just">
                <a:lnSpc>
                  <a:spcPts val="3754"/>
                </a:lnSpc>
              </a:pPr>
            </a:p>
            <a:p>
              <a:pPr algn="just" marL="578961" indent="-289481" lvl="1">
                <a:lnSpc>
                  <a:spcPts val="3754"/>
                </a:lnSpc>
                <a:buFont typeface="Arial"/>
                <a:buChar char="•"/>
              </a:pPr>
              <a:r>
                <a:rPr lang="en-US" sz="2681" spc="402">
                  <a:solidFill>
                    <a:srgbClr val="04383F"/>
                  </a:solidFill>
                  <a:latin typeface="Glacial Indifference"/>
                </a:rPr>
                <a:t>SANTOSH ADHIKARI ET AL, PROPOSED A MACHINE LEARNING MODEL WITH CNN ARCHITECTURE, AND DATA AUGMENTATION REDUCES OVERFITTING DURING TRAINING THE MODEL. THUS OVERALL ACCURACY OF 89% IS OBTAINED.</a:t>
              </a:r>
            </a:p>
            <a:p>
              <a:pPr algn="just">
                <a:lnSpc>
                  <a:spcPts val="3754"/>
                </a:lnSpc>
              </a:pPr>
            </a:p>
          </p:txBody>
        </p:sp>
        <p:sp>
          <p:nvSpPr>
            <p:cNvPr name="TextBox 15" id="15"/>
            <p:cNvSpPr txBox="true"/>
            <p:nvPr/>
          </p:nvSpPr>
          <p:spPr>
            <a:xfrm rot="0">
              <a:off x="127160" y="9747559"/>
              <a:ext cx="18424502" cy="732662"/>
            </a:xfrm>
            <a:prstGeom prst="rect">
              <a:avLst/>
            </a:prstGeom>
          </p:spPr>
          <p:txBody>
            <a:bodyPr anchor="t" rtlCol="false" tIns="0" lIns="0" bIns="0" rIns="0">
              <a:spAutoFit/>
            </a:bodyPr>
            <a:lstStyle/>
            <a:p>
              <a:pPr algn="r">
                <a:lnSpc>
                  <a:spcPts val="4759"/>
                </a:lnSpc>
              </a:pP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739641" y="8548370"/>
            <a:ext cx="2492568" cy="1985237"/>
          </a:xfrm>
          <a:prstGeom prst="rect">
            <a:avLst/>
          </a:prstGeom>
          <a:solidFill>
            <a:srgbClr val="318F9A"/>
          </a:solidFill>
        </p:spPr>
      </p:sp>
      <p:sp>
        <p:nvSpPr>
          <p:cNvPr name="AutoShape 3" id="3"/>
          <p:cNvSpPr/>
          <p:nvPr/>
        </p:nvSpPr>
        <p:spPr>
          <a:xfrm rot="0">
            <a:off x="1926383" y="5143500"/>
            <a:ext cx="119085" cy="8229600"/>
          </a:xfrm>
          <a:prstGeom prst="rect">
            <a:avLst/>
          </a:prstGeom>
          <a:solidFill>
            <a:srgbClr val="04383F"/>
          </a:solidFill>
        </p:spPr>
      </p:sp>
      <p:grpSp>
        <p:nvGrpSpPr>
          <p:cNvPr name="Group 4" id="4"/>
          <p:cNvGrpSpPr/>
          <p:nvPr/>
        </p:nvGrpSpPr>
        <p:grpSpPr>
          <a:xfrm rot="5400000">
            <a:off x="1329066" y="631118"/>
            <a:ext cx="1194200" cy="119420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6" id="6"/>
          <p:cNvGrpSpPr>
            <a:grpSpLocks noChangeAspect="true"/>
          </p:cNvGrpSpPr>
          <p:nvPr/>
        </p:nvGrpSpPr>
        <p:grpSpPr>
          <a:xfrm rot="5400000">
            <a:off x="1807778" y="1192169"/>
            <a:ext cx="835006" cy="835006"/>
            <a:chOff x="-2540" y="-2540"/>
            <a:chExt cx="6355080" cy="6355080"/>
          </a:xfrm>
        </p:grpSpPr>
        <p:sp>
          <p:nvSpPr>
            <p:cNvPr name="Freeform 7" id="7"/>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name="Group 8" id="8"/>
          <p:cNvGrpSpPr/>
          <p:nvPr/>
        </p:nvGrpSpPr>
        <p:grpSpPr>
          <a:xfrm rot="0">
            <a:off x="5753854" y="1028700"/>
            <a:ext cx="11524496" cy="1284225"/>
            <a:chOff x="0" y="0"/>
            <a:chExt cx="15365994" cy="1712301"/>
          </a:xfrm>
        </p:grpSpPr>
        <p:sp>
          <p:nvSpPr>
            <p:cNvPr name="TextBox 9" id="9"/>
            <p:cNvSpPr txBox="true"/>
            <p:nvPr/>
          </p:nvSpPr>
          <p:spPr>
            <a:xfrm rot="0">
              <a:off x="0" y="-95250"/>
              <a:ext cx="15365994" cy="1069908"/>
            </a:xfrm>
            <a:prstGeom prst="rect">
              <a:avLst/>
            </a:prstGeom>
          </p:spPr>
          <p:txBody>
            <a:bodyPr anchor="t" rtlCol="false" tIns="0" lIns="0" bIns="0" rIns="0">
              <a:spAutoFit/>
            </a:bodyPr>
            <a:lstStyle/>
            <a:p>
              <a:pPr algn="r">
                <a:lnSpc>
                  <a:spcPts val="6789"/>
                </a:lnSpc>
              </a:pPr>
              <a:r>
                <a:rPr lang="en-US" sz="4849" spc="533">
                  <a:solidFill>
                    <a:srgbClr val="04383F"/>
                  </a:solidFill>
                  <a:latin typeface="League Spartan"/>
                </a:rPr>
                <a:t>LITERATURE SURVEY</a:t>
              </a:r>
            </a:p>
          </p:txBody>
        </p:sp>
        <p:sp>
          <p:nvSpPr>
            <p:cNvPr name="AutoShape 10" id="10"/>
            <p:cNvSpPr/>
            <p:nvPr/>
          </p:nvSpPr>
          <p:spPr>
            <a:xfrm rot="0">
              <a:off x="0" y="1559284"/>
              <a:ext cx="15348279" cy="153017"/>
            </a:xfrm>
            <a:prstGeom prst="rect">
              <a:avLst/>
            </a:prstGeom>
            <a:solidFill>
              <a:srgbClr val="04383F"/>
            </a:solidFill>
          </p:spPr>
        </p:sp>
      </p:grpSp>
      <p:grpSp>
        <p:nvGrpSpPr>
          <p:cNvPr name="Group 11" id="11"/>
          <p:cNvGrpSpPr/>
          <p:nvPr/>
        </p:nvGrpSpPr>
        <p:grpSpPr>
          <a:xfrm rot="0">
            <a:off x="3364603" y="10071592"/>
            <a:ext cx="13913747" cy="4335662"/>
            <a:chOff x="0" y="0"/>
            <a:chExt cx="18551663" cy="5780883"/>
          </a:xfrm>
        </p:grpSpPr>
        <p:sp>
          <p:nvSpPr>
            <p:cNvPr name="TextBox 12" id="12"/>
            <p:cNvSpPr txBox="true"/>
            <p:nvPr/>
          </p:nvSpPr>
          <p:spPr>
            <a:xfrm rot="0">
              <a:off x="0" y="3959725"/>
              <a:ext cx="18551663" cy="767810"/>
            </a:xfrm>
            <a:prstGeom prst="rect">
              <a:avLst/>
            </a:prstGeom>
          </p:spPr>
          <p:txBody>
            <a:bodyPr anchor="t" rtlCol="false" tIns="0" lIns="0" bIns="0" rIns="0">
              <a:spAutoFit/>
            </a:bodyPr>
            <a:lstStyle/>
            <a:p>
              <a:pPr algn="r">
                <a:lnSpc>
                  <a:spcPts val="4886"/>
                </a:lnSpc>
              </a:pPr>
            </a:p>
          </p:txBody>
        </p:sp>
        <p:sp>
          <p:nvSpPr>
            <p:cNvPr name="TextBox 13" id="13"/>
            <p:cNvSpPr txBox="true"/>
            <p:nvPr/>
          </p:nvSpPr>
          <p:spPr>
            <a:xfrm rot="0">
              <a:off x="127160" y="5040911"/>
              <a:ext cx="18424502" cy="739972"/>
            </a:xfrm>
            <a:prstGeom prst="rect">
              <a:avLst/>
            </a:prstGeom>
          </p:spPr>
          <p:txBody>
            <a:bodyPr anchor="t" rtlCol="false" tIns="0" lIns="0" bIns="0" rIns="0">
              <a:spAutoFit/>
            </a:bodyPr>
            <a:lstStyle/>
            <a:p>
              <a:pPr algn="r">
                <a:lnSpc>
                  <a:spcPts val="4759"/>
                </a:lnSpc>
              </a:pPr>
            </a:p>
          </p:txBody>
        </p:sp>
        <p:sp>
          <p:nvSpPr>
            <p:cNvPr name="TextBox 14" id="14"/>
            <p:cNvSpPr txBox="true"/>
            <p:nvPr/>
          </p:nvSpPr>
          <p:spPr>
            <a:xfrm rot="0">
              <a:off x="127160" y="-95250"/>
              <a:ext cx="18424502" cy="732662"/>
            </a:xfrm>
            <a:prstGeom prst="rect">
              <a:avLst/>
            </a:prstGeom>
          </p:spPr>
          <p:txBody>
            <a:bodyPr anchor="t" rtlCol="false" tIns="0" lIns="0" bIns="0" rIns="0">
              <a:spAutoFit/>
            </a:bodyPr>
            <a:lstStyle/>
            <a:p>
              <a:pPr algn="r">
                <a:lnSpc>
                  <a:spcPts val="4759"/>
                </a:lnSpc>
              </a:pPr>
            </a:p>
          </p:txBody>
        </p:sp>
      </p:grpSp>
      <p:grpSp>
        <p:nvGrpSpPr>
          <p:cNvPr name="Group 15" id="15"/>
          <p:cNvGrpSpPr/>
          <p:nvPr/>
        </p:nvGrpSpPr>
        <p:grpSpPr>
          <a:xfrm rot="0">
            <a:off x="3364603" y="2755169"/>
            <a:ext cx="13913747" cy="11241519"/>
            <a:chOff x="0" y="0"/>
            <a:chExt cx="18551663" cy="14988692"/>
          </a:xfrm>
        </p:grpSpPr>
        <p:sp>
          <p:nvSpPr>
            <p:cNvPr name="TextBox 16" id="16"/>
            <p:cNvSpPr txBox="true"/>
            <p:nvPr/>
          </p:nvSpPr>
          <p:spPr>
            <a:xfrm rot="0">
              <a:off x="0" y="13167534"/>
              <a:ext cx="18551663" cy="767810"/>
            </a:xfrm>
            <a:prstGeom prst="rect">
              <a:avLst/>
            </a:prstGeom>
          </p:spPr>
          <p:txBody>
            <a:bodyPr anchor="t" rtlCol="false" tIns="0" lIns="0" bIns="0" rIns="0">
              <a:spAutoFit/>
            </a:bodyPr>
            <a:lstStyle/>
            <a:p>
              <a:pPr algn="r">
                <a:lnSpc>
                  <a:spcPts val="4886"/>
                </a:lnSpc>
              </a:pPr>
            </a:p>
          </p:txBody>
        </p:sp>
        <p:sp>
          <p:nvSpPr>
            <p:cNvPr name="TextBox 17" id="17"/>
            <p:cNvSpPr txBox="true"/>
            <p:nvPr/>
          </p:nvSpPr>
          <p:spPr>
            <a:xfrm rot="0">
              <a:off x="127160" y="14248720"/>
              <a:ext cx="18424502" cy="739972"/>
            </a:xfrm>
            <a:prstGeom prst="rect">
              <a:avLst/>
            </a:prstGeom>
          </p:spPr>
          <p:txBody>
            <a:bodyPr anchor="t" rtlCol="false" tIns="0" lIns="0" bIns="0" rIns="0">
              <a:spAutoFit/>
            </a:bodyPr>
            <a:lstStyle/>
            <a:p>
              <a:pPr algn="r">
                <a:lnSpc>
                  <a:spcPts val="4759"/>
                </a:lnSpc>
              </a:pPr>
            </a:p>
          </p:txBody>
        </p:sp>
        <p:sp>
          <p:nvSpPr>
            <p:cNvPr name="TextBox 18" id="18"/>
            <p:cNvSpPr txBox="true"/>
            <p:nvPr/>
          </p:nvSpPr>
          <p:spPr>
            <a:xfrm rot="0">
              <a:off x="0" y="-57150"/>
              <a:ext cx="18551663" cy="8856333"/>
            </a:xfrm>
            <a:prstGeom prst="rect">
              <a:avLst/>
            </a:prstGeom>
          </p:spPr>
          <p:txBody>
            <a:bodyPr anchor="t" rtlCol="false" tIns="0" lIns="0" bIns="0" rIns="0">
              <a:spAutoFit/>
            </a:bodyPr>
            <a:lstStyle/>
            <a:p>
              <a:pPr algn="just" marL="578961" indent="-289481" lvl="1">
                <a:lnSpc>
                  <a:spcPts val="3754"/>
                </a:lnSpc>
                <a:buFont typeface="Arial"/>
                <a:buChar char="•"/>
              </a:pPr>
              <a:r>
                <a:rPr lang="en-US" sz="2681" spc="402">
                  <a:solidFill>
                    <a:srgbClr val="04383F"/>
                  </a:solidFill>
                  <a:latin typeface="Glacial Indifference"/>
                </a:rPr>
                <a:t>JIA SHIJIE ET AL, PROPOSED CNN NETWORK-BASED VGG16 MODEL. THE VGG IS GOOD IN IMAGE CLASSIFICATION AND LOCALIZATION PROBLEMS. OVERALL 89% OF CLASSIFICATION ACCURACY IS ACHIEVED. MERIT INCLUDES, THE PROPOSED MODEL IS VERY EFFECTIVE. DEMERITS INCLUDE RELATIVELY HIGH-QUALITY TEST IMAGES THAT ARE ONLY USED.</a:t>
              </a:r>
            </a:p>
            <a:p>
              <a:pPr algn="just">
                <a:lnSpc>
                  <a:spcPts val="3754"/>
                </a:lnSpc>
              </a:pPr>
            </a:p>
            <a:p>
              <a:pPr algn="just" marL="578961" indent="-289481" lvl="1">
                <a:lnSpc>
                  <a:spcPts val="3754"/>
                </a:lnSpc>
                <a:buFont typeface="Arial"/>
                <a:buChar char="•"/>
              </a:pPr>
              <a:r>
                <a:rPr lang="en-US" sz="2681" spc="402">
                  <a:solidFill>
                    <a:srgbClr val="04383F"/>
                  </a:solidFill>
                  <a:latin typeface="Glacial Indifference"/>
                </a:rPr>
                <a:t>THAIR A.SALIH ET AL, PROPOSED A DEEP LEARNING CNN BASED MODEL THAT ACHIEVED A CLASSIFICATION ACCURACY OF 96.43%. THE MERITS INCLUDE RECOGNITION AND DETECTION IN A SHORT TIME. DEMERITS INCLUDE A LONG DURATION IN TRAINING AND DETERMINING THE RESOLUTION OF INPUT IMAGES.</a:t>
              </a:r>
            </a:p>
            <a:p>
              <a:pPr algn="just">
                <a:lnSpc>
                  <a:spcPts val="3754"/>
                </a:lnSpc>
              </a:pPr>
            </a:p>
            <a:p>
              <a:pPr algn="just">
                <a:lnSpc>
                  <a:spcPts val="3754"/>
                </a:lnSpc>
              </a:pPr>
            </a:p>
          </p:txBody>
        </p:sp>
        <p:sp>
          <p:nvSpPr>
            <p:cNvPr name="TextBox 19" id="19"/>
            <p:cNvSpPr txBox="true"/>
            <p:nvPr/>
          </p:nvSpPr>
          <p:spPr>
            <a:xfrm rot="0">
              <a:off x="127160" y="9112559"/>
              <a:ext cx="18424502" cy="732662"/>
            </a:xfrm>
            <a:prstGeom prst="rect">
              <a:avLst/>
            </a:prstGeom>
          </p:spPr>
          <p:txBody>
            <a:bodyPr anchor="t" rtlCol="false" tIns="0" lIns="0" bIns="0" rIns="0">
              <a:spAutoFit/>
            </a:bodyPr>
            <a:lstStyle/>
            <a:p>
              <a:pPr algn="r">
                <a:lnSpc>
                  <a:spcPts val="4759"/>
                </a:lnSpc>
              </a:pP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739641" y="8548370"/>
            <a:ext cx="2492568" cy="1985237"/>
          </a:xfrm>
          <a:prstGeom prst="rect">
            <a:avLst/>
          </a:prstGeom>
          <a:solidFill>
            <a:srgbClr val="318F9A"/>
          </a:solidFill>
        </p:spPr>
      </p:sp>
      <p:sp>
        <p:nvSpPr>
          <p:cNvPr name="AutoShape 3" id="3"/>
          <p:cNvSpPr/>
          <p:nvPr/>
        </p:nvSpPr>
        <p:spPr>
          <a:xfrm rot="0">
            <a:off x="1926383" y="5143500"/>
            <a:ext cx="119085" cy="8229600"/>
          </a:xfrm>
          <a:prstGeom prst="rect">
            <a:avLst/>
          </a:prstGeom>
          <a:solidFill>
            <a:srgbClr val="04383F"/>
          </a:solidFill>
        </p:spPr>
      </p:sp>
      <p:grpSp>
        <p:nvGrpSpPr>
          <p:cNvPr name="Group 4" id="4"/>
          <p:cNvGrpSpPr/>
          <p:nvPr/>
        </p:nvGrpSpPr>
        <p:grpSpPr>
          <a:xfrm rot="5400000">
            <a:off x="1329066" y="631118"/>
            <a:ext cx="1194200" cy="119420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6" id="6"/>
          <p:cNvGrpSpPr>
            <a:grpSpLocks noChangeAspect="true"/>
          </p:cNvGrpSpPr>
          <p:nvPr/>
        </p:nvGrpSpPr>
        <p:grpSpPr>
          <a:xfrm rot="5400000">
            <a:off x="1807778" y="1192169"/>
            <a:ext cx="835006" cy="835006"/>
            <a:chOff x="-2540" y="-2540"/>
            <a:chExt cx="6355080" cy="6355080"/>
          </a:xfrm>
        </p:grpSpPr>
        <p:sp>
          <p:nvSpPr>
            <p:cNvPr name="Freeform 7" id="7"/>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name="Group 8" id="8"/>
          <p:cNvGrpSpPr/>
          <p:nvPr/>
        </p:nvGrpSpPr>
        <p:grpSpPr>
          <a:xfrm rot="0">
            <a:off x="5734804" y="1028700"/>
            <a:ext cx="11524496" cy="1284225"/>
            <a:chOff x="0" y="0"/>
            <a:chExt cx="15365994" cy="1712301"/>
          </a:xfrm>
        </p:grpSpPr>
        <p:sp>
          <p:nvSpPr>
            <p:cNvPr name="TextBox 9" id="9"/>
            <p:cNvSpPr txBox="true"/>
            <p:nvPr/>
          </p:nvSpPr>
          <p:spPr>
            <a:xfrm rot="0">
              <a:off x="0" y="-95250"/>
              <a:ext cx="15365994" cy="1069908"/>
            </a:xfrm>
            <a:prstGeom prst="rect">
              <a:avLst/>
            </a:prstGeom>
          </p:spPr>
          <p:txBody>
            <a:bodyPr anchor="t" rtlCol="false" tIns="0" lIns="0" bIns="0" rIns="0">
              <a:spAutoFit/>
            </a:bodyPr>
            <a:lstStyle/>
            <a:p>
              <a:pPr algn="r">
                <a:lnSpc>
                  <a:spcPts val="6789"/>
                </a:lnSpc>
              </a:pPr>
              <a:r>
                <a:rPr lang="en-US" sz="4849" spc="533">
                  <a:solidFill>
                    <a:srgbClr val="04383F"/>
                  </a:solidFill>
                  <a:latin typeface="League Spartan"/>
                </a:rPr>
                <a:t>LITERATURE SURVEY</a:t>
              </a:r>
            </a:p>
          </p:txBody>
        </p:sp>
        <p:sp>
          <p:nvSpPr>
            <p:cNvPr name="AutoShape 10" id="10"/>
            <p:cNvSpPr/>
            <p:nvPr/>
          </p:nvSpPr>
          <p:spPr>
            <a:xfrm rot="0">
              <a:off x="0" y="1559284"/>
              <a:ext cx="15348279" cy="153017"/>
            </a:xfrm>
            <a:prstGeom prst="rect">
              <a:avLst/>
            </a:prstGeom>
            <a:solidFill>
              <a:srgbClr val="04383F"/>
            </a:solidFill>
          </p:spPr>
        </p:sp>
      </p:grpSp>
      <p:grpSp>
        <p:nvGrpSpPr>
          <p:cNvPr name="Group 11" id="11"/>
          <p:cNvGrpSpPr/>
          <p:nvPr/>
        </p:nvGrpSpPr>
        <p:grpSpPr>
          <a:xfrm rot="0">
            <a:off x="3345553" y="2822566"/>
            <a:ext cx="13913747" cy="9812769"/>
            <a:chOff x="0" y="0"/>
            <a:chExt cx="18551663" cy="13083692"/>
          </a:xfrm>
        </p:grpSpPr>
        <p:sp>
          <p:nvSpPr>
            <p:cNvPr name="TextBox 12" id="12"/>
            <p:cNvSpPr txBox="true"/>
            <p:nvPr/>
          </p:nvSpPr>
          <p:spPr>
            <a:xfrm rot="0">
              <a:off x="0" y="11262534"/>
              <a:ext cx="18551663" cy="767810"/>
            </a:xfrm>
            <a:prstGeom prst="rect">
              <a:avLst/>
            </a:prstGeom>
          </p:spPr>
          <p:txBody>
            <a:bodyPr anchor="t" rtlCol="false" tIns="0" lIns="0" bIns="0" rIns="0">
              <a:spAutoFit/>
            </a:bodyPr>
            <a:lstStyle/>
            <a:p>
              <a:pPr algn="r">
                <a:lnSpc>
                  <a:spcPts val="4886"/>
                </a:lnSpc>
              </a:pPr>
            </a:p>
          </p:txBody>
        </p:sp>
        <p:sp>
          <p:nvSpPr>
            <p:cNvPr name="TextBox 13" id="13"/>
            <p:cNvSpPr txBox="true"/>
            <p:nvPr/>
          </p:nvSpPr>
          <p:spPr>
            <a:xfrm rot="0">
              <a:off x="127160" y="12343720"/>
              <a:ext cx="18424502" cy="739972"/>
            </a:xfrm>
            <a:prstGeom prst="rect">
              <a:avLst/>
            </a:prstGeom>
          </p:spPr>
          <p:txBody>
            <a:bodyPr anchor="t" rtlCol="false" tIns="0" lIns="0" bIns="0" rIns="0">
              <a:spAutoFit/>
            </a:bodyPr>
            <a:lstStyle/>
            <a:p>
              <a:pPr algn="r">
                <a:lnSpc>
                  <a:spcPts val="4759"/>
                </a:lnSpc>
              </a:pPr>
            </a:p>
          </p:txBody>
        </p:sp>
        <p:sp>
          <p:nvSpPr>
            <p:cNvPr name="TextBox 14" id="14"/>
            <p:cNvSpPr txBox="true"/>
            <p:nvPr/>
          </p:nvSpPr>
          <p:spPr>
            <a:xfrm rot="0">
              <a:off x="0" y="-57150"/>
              <a:ext cx="18551663" cy="6951333"/>
            </a:xfrm>
            <a:prstGeom prst="rect">
              <a:avLst/>
            </a:prstGeom>
          </p:spPr>
          <p:txBody>
            <a:bodyPr anchor="t" rtlCol="false" tIns="0" lIns="0" bIns="0" rIns="0">
              <a:spAutoFit/>
            </a:bodyPr>
            <a:lstStyle/>
            <a:p>
              <a:pPr algn="just">
                <a:lnSpc>
                  <a:spcPts val="3754"/>
                </a:lnSpc>
              </a:pPr>
              <a:r>
                <a:rPr lang="en-US" sz="2681" spc="402">
                  <a:solidFill>
                    <a:srgbClr val="04383F"/>
                  </a:solidFill>
                  <a:latin typeface="Glacial Indifference"/>
                </a:rPr>
                <a:t>WE DRAW THE CONCLUSION FROM THE SURVEY THAT THE MAJORITY OF PLANT LEAF DISEASE DETECTION EMPLOYED CNN TECHNIQUES. DEEP CNN TECHNIQUES INCREASED THE DETECTION RATE, AND OBJECT DETECTION MODELS MADE THE CLASSIFICATION PROCESS NOTICEABLY QUICKER. THESE APPLICATIONS SHOW THAT CNN NEEDS A SECOND MODEL IN ORDER TO BOOST MODEL PERFORMANCE AND OVERALL ACCURACY. THE SURVEY LEADS US TO THE CONCLUSION THAT THE CURRENT MODELS PRODUCE MORE ACCURATE RESULTS. HOWEVER, THOSE MODELS WEREN'T ABLE TO IDENTIFY DISEASE AT AN EARLIER STAGE. SO, FOR THE PURPOSE OF EARLY DISEASE DETECTION OF TOMATO LEAF DISEASE, WE PROPOSE A HYBRID CNN-RNN MODEL.</a:t>
              </a:r>
            </a:p>
          </p:txBody>
        </p:sp>
        <p:sp>
          <p:nvSpPr>
            <p:cNvPr name="TextBox 15" id="15"/>
            <p:cNvSpPr txBox="true"/>
            <p:nvPr/>
          </p:nvSpPr>
          <p:spPr>
            <a:xfrm rot="0">
              <a:off x="127160" y="7207559"/>
              <a:ext cx="18424502" cy="732662"/>
            </a:xfrm>
            <a:prstGeom prst="rect">
              <a:avLst/>
            </a:prstGeom>
          </p:spPr>
          <p:txBody>
            <a:bodyPr anchor="t" rtlCol="false" tIns="0" lIns="0" bIns="0" rIns="0">
              <a:spAutoFit/>
            </a:bodyPr>
            <a:lstStyle/>
            <a:p>
              <a:pPr algn="r">
                <a:lnSpc>
                  <a:spcPts val="4759"/>
                </a:lnSpc>
              </a:pP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7215332" y="-211377"/>
            <a:ext cx="1301660" cy="1950007"/>
          </a:xfrm>
          <a:prstGeom prst="rect">
            <a:avLst/>
          </a:prstGeom>
          <a:solidFill>
            <a:srgbClr val="04383F"/>
          </a:solidFill>
        </p:spPr>
      </p:sp>
      <p:sp>
        <p:nvSpPr>
          <p:cNvPr name="AutoShape 3" id="3"/>
          <p:cNvSpPr/>
          <p:nvPr/>
        </p:nvSpPr>
        <p:spPr>
          <a:xfrm rot="0">
            <a:off x="2839405" y="869315"/>
            <a:ext cx="15766959" cy="125413"/>
          </a:xfrm>
          <a:prstGeom prst="rect">
            <a:avLst/>
          </a:prstGeom>
          <a:solidFill>
            <a:srgbClr val="318F9A"/>
          </a:solidFill>
        </p:spPr>
      </p:sp>
      <p:sp>
        <p:nvSpPr>
          <p:cNvPr name="AutoShape 4" id="4"/>
          <p:cNvSpPr/>
          <p:nvPr/>
        </p:nvSpPr>
        <p:spPr>
          <a:xfrm rot="0">
            <a:off x="-211377" y="8548370"/>
            <a:ext cx="1284046" cy="1985237"/>
          </a:xfrm>
          <a:prstGeom prst="rect">
            <a:avLst/>
          </a:prstGeom>
          <a:solidFill>
            <a:srgbClr val="04383F"/>
          </a:solidFill>
        </p:spPr>
      </p:sp>
      <p:sp>
        <p:nvSpPr>
          <p:cNvPr name="AutoShape 5" id="5"/>
          <p:cNvSpPr/>
          <p:nvPr/>
        </p:nvSpPr>
        <p:spPr>
          <a:xfrm rot="0">
            <a:off x="476791" y="2441886"/>
            <a:ext cx="119085" cy="8229600"/>
          </a:xfrm>
          <a:prstGeom prst="rect">
            <a:avLst/>
          </a:prstGeom>
          <a:solidFill>
            <a:srgbClr val="318F9A"/>
          </a:solidFill>
        </p:spPr>
      </p:sp>
      <p:grpSp>
        <p:nvGrpSpPr>
          <p:cNvPr name="Group 6" id="6"/>
          <p:cNvGrpSpPr/>
          <p:nvPr/>
        </p:nvGrpSpPr>
        <p:grpSpPr>
          <a:xfrm rot="3994440">
            <a:off x="765337" y="616379"/>
            <a:ext cx="1075468" cy="1075468"/>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name="Group 8" id="8"/>
          <p:cNvGrpSpPr>
            <a:grpSpLocks noChangeAspect="true"/>
          </p:cNvGrpSpPr>
          <p:nvPr/>
        </p:nvGrpSpPr>
        <p:grpSpPr>
          <a:xfrm rot="3994440">
            <a:off x="1361012" y="1053035"/>
            <a:ext cx="677655" cy="677655"/>
            <a:chOff x="-2540" y="-2540"/>
            <a:chExt cx="6355080" cy="6355080"/>
          </a:xfrm>
        </p:grpSpPr>
        <p:sp>
          <p:nvSpPr>
            <p:cNvPr name="Freeform 9" id="9"/>
            <p:cNvSpPr/>
            <p:nvPr/>
          </p:nvSpPr>
          <p:spPr>
            <a:xfrm>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name="Group 10" id="10"/>
          <p:cNvGrpSpPr/>
          <p:nvPr/>
        </p:nvGrpSpPr>
        <p:grpSpPr>
          <a:xfrm rot="0">
            <a:off x="2145445" y="1391863"/>
            <a:ext cx="15069887" cy="7937940"/>
            <a:chOff x="0" y="0"/>
            <a:chExt cx="20093182" cy="10583919"/>
          </a:xfrm>
        </p:grpSpPr>
        <p:sp>
          <p:nvSpPr>
            <p:cNvPr name="TextBox 11" id="11"/>
            <p:cNvSpPr txBox="true"/>
            <p:nvPr/>
          </p:nvSpPr>
          <p:spPr>
            <a:xfrm rot="0">
              <a:off x="0" y="-95250"/>
              <a:ext cx="20093182" cy="1074446"/>
            </a:xfrm>
            <a:prstGeom prst="rect">
              <a:avLst/>
            </a:prstGeom>
          </p:spPr>
          <p:txBody>
            <a:bodyPr anchor="t" rtlCol="false" tIns="0" lIns="0" bIns="0" rIns="0">
              <a:spAutoFit/>
            </a:bodyPr>
            <a:lstStyle/>
            <a:p>
              <a:pPr>
                <a:lnSpc>
                  <a:spcPts val="6771"/>
                </a:lnSpc>
              </a:pPr>
              <a:r>
                <a:rPr lang="en-US" sz="4836" spc="580">
                  <a:solidFill>
                    <a:srgbClr val="04383F"/>
                  </a:solidFill>
                  <a:latin typeface="League Spartan Italics"/>
                </a:rPr>
                <a:t>REFERENCES</a:t>
              </a:r>
            </a:p>
          </p:txBody>
        </p:sp>
        <p:sp>
          <p:nvSpPr>
            <p:cNvPr name="TextBox 12" id="12"/>
            <p:cNvSpPr txBox="true"/>
            <p:nvPr/>
          </p:nvSpPr>
          <p:spPr>
            <a:xfrm rot="0">
              <a:off x="0" y="1559801"/>
              <a:ext cx="20093182" cy="9024119"/>
            </a:xfrm>
            <a:prstGeom prst="rect">
              <a:avLst/>
            </a:prstGeom>
          </p:spPr>
          <p:txBody>
            <a:bodyPr anchor="t" rtlCol="false" tIns="0" lIns="0" bIns="0" rIns="0">
              <a:spAutoFit/>
            </a:bodyPr>
            <a:lstStyle/>
            <a:p>
              <a:pPr algn="just">
                <a:lnSpc>
                  <a:spcPts val="4196"/>
                </a:lnSpc>
              </a:pPr>
              <a:r>
                <a:rPr lang="en-US" sz="2797" spc="27">
                  <a:solidFill>
                    <a:srgbClr val="04383F"/>
                  </a:solidFill>
                  <a:latin typeface="Glacial Indifference"/>
                </a:rPr>
                <a:t>[1] Hepzibah Elizabeth, K. Ramalakshmi. "Literature Review of Disease Detection in Tomato Leaf using Deep Learning Techniques." 2021 7th International Conference on Advanced Computing and Communication Systems (ICACCS)</a:t>
              </a:r>
            </a:p>
            <a:p>
              <a:pPr algn="just">
                <a:lnSpc>
                  <a:spcPts val="4196"/>
                </a:lnSpc>
              </a:pPr>
            </a:p>
            <a:p>
              <a:pPr algn="just">
                <a:lnSpc>
                  <a:spcPts val="4196"/>
                </a:lnSpc>
              </a:pPr>
              <a:r>
                <a:rPr lang="en-US" sz="2797" spc="27">
                  <a:solidFill>
                    <a:srgbClr val="04383F"/>
                  </a:solidFill>
                  <a:latin typeface="Glacial Indifference"/>
                </a:rPr>
                <a:t>[2] Prajwala TM, Alla Pranathi, Kandiraju Sai Ashritha, Nagaratna B. Chittaragi*, Shashidhar G. Koolagudi. "Tomato Leaf Disease Detection using Convolutional Neural Networks." Proceedings of 2018 Eleventh International Conference on Contemporary Computing (IC3), 2-4 August, 2018, Noida, India</a:t>
              </a:r>
            </a:p>
            <a:p>
              <a:pPr algn="just">
                <a:lnSpc>
                  <a:spcPts val="4196"/>
                </a:lnSpc>
              </a:pPr>
            </a:p>
            <a:p>
              <a:pPr algn="just">
                <a:lnSpc>
                  <a:spcPts val="4196"/>
                </a:lnSpc>
              </a:pPr>
              <a:r>
                <a:rPr lang="en-US" sz="2797" spc="27">
                  <a:solidFill>
                    <a:srgbClr val="04383F"/>
                  </a:solidFill>
                  <a:latin typeface="Glacial Indifference"/>
                </a:rPr>
                <a:t>[3] Ayesha Batool, Syeda Basmah Hyder, Aymen Rahim, Namra Waheed, Muhammad Adeel Asghar, Fawad . "Classification and Identification of Tomato Leaf Disease Using Deep Neural Network" DOI: 10.1109/ICEET48479.2020.9048207 </a:t>
              </a:r>
            </a:p>
            <a:p>
              <a:pPr>
                <a:lnSpc>
                  <a:spcPts val="4196"/>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DAE8Ytxt-sw</dc:identifier>
  <dcterms:modified xsi:type="dcterms:W3CDTF">2011-08-01T06:04:30Z</dcterms:modified>
  <cp:revision>1</cp:revision>
  <dc:title>Minor Project</dc:title>
</cp:coreProperties>
</file>