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DDBD-2D44-4A8F-83A5-413AB3D366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A74F1F-62CB-48AB-B194-F60D0D2AE2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D5882A-2909-4B90-82FC-1017B449D080}"/>
              </a:ext>
            </a:extLst>
          </p:cNvPr>
          <p:cNvSpPr>
            <a:spLocks noGrp="1"/>
          </p:cNvSpPr>
          <p:nvPr>
            <p:ph type="dt" sz="half" idx="10"/>
          </p:nvPr>
        </p:nvSpPr>
        <p:spPr/>
        <p:txBody>
          <a:bodyPr/>
          <a:lstStyle/>
          <a:p>
            <a:fld id="{286FAB6E-483D-4DBF-A9BC-C8FC8823A1E0}" type="datetimeFigureOut">
              <a:rPr lang="en-US" smtClean="0"/>
              <a:t>2/23/2022</a:t>
            </a:fld>
            <a:endParaRPr lang="en-US"/>
          </a:p>
        </p:txBody>
      </p:sp>
      <p:sp>
        <p:nvSpPr>
          <p:cNvPr id="5" name="Footer Placeholder 4">
            <a:extLst>
              <a:ext uri="{FF2B5EF4-FFF2-40B4-BE49-F238E27FC236}">
                <a16:creationId xmlns:a16="http://schemas.microsoft.com/office/drawing/2014/main" id="{9DC90EAD-CCA1-458E-B46B-25A67013F5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3D9F9-7778-4B18-AA4C-A16302894DEC}"/>
              </a:ext>
            </a:extLst>
          </p:cNvPr>
          <p:cNvSpPr>
            <a:spLocks noGrp="1"/>
          </p:cNvSpPr>
          <p:nvPr>
            <p:ph type="sldNum" sz="quarter" idx="12"/>
          </p:nvPr>
        </p:nvSpPr>
        <p:spPr/>
        <p:txBody>
          <a:bodyPr/>
          <a:lstStyle/>
          <a:p>
            <a:fld id="{55E2D90C-D541-4090-AF4A-F19C3933D2D4}" type="slidenum">
              <a:rPr lang="en-US" smtClean="0"/>
              <a:t>‹#›</a:t>
            </a:fld>
            <a:endParaRPr lang="en-US"/>
          </a:p>
        </p:txBody>
      </p:sp>
    </p:spTree>
    <p:extLst>
      <p:ext uri="{BB962C8B-B14F-4D97-AF65-F5344CB8AC3E}">
        <p14:creationId xmlns:p14="http://schemas.microsoft.com/office/powerpoint/2010/main" val="197664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55C68-A0B0-4EFE-951B-39DFEF2D1B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AE197B-C0FA-4CF5-984E-8398CD4BE4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1DB63B-539A-432C-963A-6EF56B4A881F}"/>
              </a:ext>
            </a:extLst>
          </p:cNvPr>
          <p:cNvSpPr>
            <a:spLocks noGrp="1"/>
          </p:cNvSpPr>
          <p:nvPr>
            <p:ph type="dt" sz="half" idx="10"/>
          </p:nvPr>
        </p:nvSpPr>
        <p:spPr/>
        <p:txBody>
          <a:bodyPr/>
          <a:lstStyle/>
          <a:p>
            <a:fld id="{286FAB6E-483D-4DBF-A9BC-C8FC8823A1E0}" type="datetimeFigureOut">
              <a:rPr lang="en-US" smtClean="0"/>
              <a:t>2/23/2022</a:t>
            </a:fld>
            <a:endParaRPr lang="en-US"/>
          </a:p>
        </p:txBody>
      </p:sp>
      <p:sp>
        <p:nvSpPr>
          <p:cNvPr id="5" name="Footer Placeholder 4">
            <a:extLst>
              <a:ext uri="{FF2B5EF4-FFF2-40B4-BE49-F238E27FC236}">
                <a16:creationId xmlns:a16="http://schemas.microsoft.com/office/drawing/2014/main" id="{E2589C11-DB6E-4C91-A393-A1DD00ACFF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92D6D4-21BD-41C7-AED6-7FFF59EF8530}"/>
              </a:ext>
            </a:extLst>
          </p:cNvPr>
          <p:cNvSpPr>
            <a:spLocks noGrp="1"/>
          </p:cNvSpPr>
          <p:nvPr>
            <p:ph type="sldNum" sz="quarter" idx="12"/>
          </p:nvPr>
        </p:nvSpPr>
        <p:spPr/>
        <p:txBody>
          <a:bodyPr/>
          <a:lstStyle/>
          <a:p>
            <a:fld id="{55E2D90C-D541-4090-AF4A-F19C3933D2D4}" type="slidenum">
              <a:rPr lang="en-US" smtClean="0"/>
              <a:t>‹#›</a:t>
            </a:fld>
            <a:endParaRPr lang="en-US"/>
          </a:p>
        </p:txBody>
      </p:sp>
    </p:spTree>
    <p:extLst>
      <p:ext uri="{BB962C8B-B14F-4D97-AF65-F5344CB8AC3E}">
        <p14:creationId xmlns:p14="http://schemas.microsoft.com/office/powerpoint/2010/main" val="2428854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6A2D86-1614-48B4-8849-AD043754D3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B3707F-E99D-4DE6-A8FC-4134EE185C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ABA78A-A5F4-4C68-BF38-244EFAF924F3}"/>
              </a:ext>
            </a:extLst>
          </p:cNvPr>
          <p:cNvSpPr>
            <a:spLocks noGrp="1"/>
          </p:cNvSpPr>
          <p:nvPr>
            <p:ph type="dt" sz="half" idx="10"/>
          </p:nvPr>
        </p:nvSpPr>
        <p:spPr/>
        <p:txBody>
          <a:bodyPr/>
          <a:lstStyle/>
          <a:p>
            <a:fld id="{286FAB6E-483D-4DBF-A9BC-C8FC8823A1E0}" type="datetimeFigureOut">
              <a:rPr lang="en-US" smtClean="0"/>
              <a:t>2/23/2022</a:t>
            </a:fld>
            <a:endParaRPr lang="en-US"/>
          </a:p>
        </p:txBody>
      </p:sp>
      <p:sp>
        <p:nvSpPr>
          <p:cNvPr id="5" name="Footer Placeholder 4">
            <a:extLst>
              <a:ext uri="{FF2B5EF4-FFF2-40B4-BE49-F238E27FC236}">
                <a16:creationId xmlns:a16="http://schemas.microsoft.com/office/drawing/2014/main" id="{611F8A2F-E155-48EE-86D3-AC6F6B097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831227-FE3F-4A57-96A7-0586FDC04EA4}"/>
              </a:ext>
            </a:extLst>
          </p:cNvPr>
          <p:cNvSpPr>
            <a:spLocks noGrp="1"/>
          </p:cNvSpPr>
          <p:nvPr>
            <p:ph type="sldNum" sz="quarter" idx="12"/>
          </p:nvPr>
        </p:nvSpPr>
        <p:spPr/>
        <p:txBody>
          <a:bodyPr/>
          <a:lstStyle/>
          <a:p>
            <a:fld id="{55E2D90C-D541-4090-AF4A-F19C3933D2D4}" type="slidenum">
              <a:rPr lang="en-US" smtClean="0"/>
              <a:t>‹#›</a:t>
            </a:fld>
            <a:endParaRPr lang="en-US"/>
          </a:p>
        </p:txBody>
      </p:sp>
    </p:spTree>
    <p:extLst>
      <p:ext uri="{BB962C8B-B14F-4D97-AF65-F5344CB8AC3E}">
        <p14:creationId xmlns:p14="http://schemas.microsoft.com/office/powerpoint/2010/main" val="2204052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D473F-2EA0-496D-8EA0-A0AC7F023B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D15D9E-0B69-454B-88DD-EBD3592747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1FCDFF-B76B-48D1-A1D3-0B40C36B9CDB}"/>
              </a:ext>
            </a:extLst>
          </p:cNvPr>
          <p:cNvSpPr>
            <a:spLocks noGrp="1"/>
          </p:cNvSpPr>
          <p:nvPr>
            <p:ph type="dt" sz="half" idx="10"/>
          </p:nvPr>
        </p:nvSpPr>
        <p:spPr/>
        <p:txBody>
          <a:bodyPr/>
          <a:lstStyle/>
          <a:p>
            <a:fld id="{286FAB6E-483D-4DBF-A9BC-C8FC8823A1E0}" type="datetimeFigureOut">
              <a:rPr lang="en-US" smtClean="0"/>
              <a:t>2/23/2022</a:t>
            </a:fld>
            <a:endParaRPr lang="en-US"/>
          </a:p>
        </p:txBody>
      </p:sp>
      <p:sp>
        <p:nvSpPr>
          <p:cNvPr id="5" name="Footer Placeholder 4">
            <a:extLst>
              <a:ext uri="{FF2B5EF4-FFF2-40B4-BE49-F238E27FC236}">
                <a16:creationId xmlns:a16="http://schemas.microsoft.com/office/drawing/2014/main" id="{C7CF00A0-6139-4FA9-B31B-D4F36D0F71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AF1A19-876F-4F93-847B-B358B3CF9EB6}"/>
              </a:ext>
            </a:extLst>
          </p:cNvPr>
          <p:cNvSpPr>
            <a:spLocks noGrp="1"/>
          </p:cNvSpPr>
          <p:nvPr>
            <p:ph type="sldNum" sz="quarter" idx="12"/>
          </p:nvPr>
        </p:nvSpPr>
        <p:spPr/>
        <p:txBody>
          <a:bodyPr/>
          <a:lstStyle/>
          <a:p>
            <a:fld id="{55E2D90C-D541-4090-AF4A-F19C3933D2D4}" type="slidenum">
              <a:rPr lang="en-US" smtClean="0"/>
              <a:t>‹#›</a:t>
            </a:fld>
            <a:endParaRPr lang="en-US"/>
          </a:p>
        </p:txBody>
      </p:sp>
    </p:spTree>
    <p:extLst>
      <p:ext uri="{BB962C8B-B14F-4D97-AF65-F5344CB8AC3E}">
        <p14:creationId xmlns:p14="http://schemas.microsoft.com/office/powerpoint/2010/main" val="1027255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D2D1F-8AE9-4EFD-B426-D4BF02AD46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9009F3-8C40-4B07-A5DB-8C18520CAC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C5537E-6733-4AE5-9D09-A8F17B2CE08F}"/>
              </a:ext>
            </a:extLst>
          </p:cNvPr>
          <p:cNvSpPr>
            <a:spLocks noGrp="1"/>
          </p:cNvSpPr>
          <p:nvPr>
            <p:ph type="dt" sz="half" idx="10"/>
          </p:nvPr>
        </p:nvSpPr>
        <p:spPr/>
        <p:txBody>
          <a:bodyPr/>
          <a:lstStyle/>
          <a:p>
            <a:fld id="{286FAB6E-483D-4DBF-A9BC-C8FC8823A1E0}" type="datetimeFigureOut">
              <a:rPr lang="en-US" smtClean="0"/>
              <a:t>2/23/2022</a:t>
            </a:fld>
            <a:endParaRPr lang="en-US"/>
          </a:p>
        </p:txBody>
      </p:sp>
      <p:sp>
        <p:nvSpPr>
          <p:cNvPr id="5" name="Footer Placeholder 4">
            <a:extLst>
              <a:ext uri="{FF2B5EF4-FFF2-40B4-BE49-F238E27FC236}">
                <a16:creationId xmlns:a16="http://schemas.microsoft.com/office/drawing/2014/main" id="{D0863B8B-DF98-41D1-8622-CB641F4C44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23B39-FFC7-4E92-BF1C-5A9EF1364B54}"/>
              </a:ext>
            </a:extLst>
          </p:cNvPr>
          <p:cNvSpPr>
            <a:spLocks noGrp="1"/>
          </p:cNvSpPr>
          <p:nvPr>
            <p:ph type="sldNum" sz="quarter" idx="12"/>
          </p:nvPr>
        </p:nvSpPr>
        <p:spPr/>
        <p:txBody>
          <a:bodyPr/>
          <a:lstStyle/>
          <a:p>
            <a:fld id="{55E2D90C-D541-4090-AF4A-F19C3933D2D4}" type="slidenum">
              <a:rPr lang="en-US" smtClean="0"/>
              <a:t>‹#›</a:t>
            </a:fld>
            <a:endParaRPr lang="en-US"/>
          </a:p>
        </p:txBody>
      </p:sp>
    </p:spTree>
    <p:extLst>
      <p:ext uri="{BB962C8B-B14F-4D97-AF65-F5344CB8AC3E}">
        <p14:creationId xmlns:p14="http://schemas.microsoft.com/office/powerpoint/2010/main" val="2981831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61C6F-9065-4FEF-9495-47D880FC68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93BA5D-C511-4C1E-81A2-8B8A8AD2ED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8DC3E3-8B45-4769-BC9F-24F751BB84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DA75C0-61E9-4B57-AAB2-BBDA2842DDD8}"/>
              </a:ext>
            </a:extLst>
          </p:cNvPr>
          <p:cNvSpPr>
            <a:spLocks noGrp="1"/>
          </p:cNvSpPr>
          <p:nvPr>
            <p:ph type="dt" sz="half" idx="10"/>
          </p:nvPr>
        </p:nvSpPr>
        <p:spPr/>
        <p:txBody>
          <a:bodyPr/>
          <a:lstStyle/>
          <a:p>
            <a:fld id="{286FAB6E-483D-4DBF-A9BC-C8FC8823A1E0}" type="datetimeFigureOut">
              <a:rPr lang="en-US" smtClean="0"/>
              <a:t>2/23/2022</a:t>
            </a:fld>
            <a:endParaRPr lang="en-US"/>
          </a:p>
        </p:txBody>
      </p:sp>
      <p:sp>
        <p:nvSpPr>
          <p:cNvPr id="6" name="Footer Placeholder 5">
            <a:extLst>
              <a:ext uri="{FF2B5EF4-FFF2-40B4-BE49-F238E27FC236}">
                <a16:creationId xmlns:a16="http://schemas.microsoft.com/office/drawing/2014/main" id="{374CED72-7E83-48A6-BCD9-0DEB1ABAD6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410E6E-2389-4BF7-A35B-115208002ACE}"/>
              </a:ext>
            </a:extLst>
          </p:cNvPr>
          <p:cNvSpPr>
            <a:spLocks noGrp="1"/>
          </p:cNvSpPr>
          <p:nvPr>
            <p:ph type="sldNum" sz="quarter" idx="12"/>
          </p:nvPr>
        </p:nvSpPr>
        <p:spPr/>
        <p:txBody>
          <a:bodyPr/>
          <a:lstStyle/>
          <a:p>
            <a:fld id="{55E2D90C-D541-4090-AF4A-F19C3933D2D4}" type="slidenum">
              <a:rPr lang="en-US" smtClean="0"/>
              <a:t>‹#›</a:t>
            </a:fld>
            <a:endParaRPr lang="en-US"/>
          </a:p>
        </p:txBody>
      </p:sp>
    </p:spTree>
    <p:extLst>
      <p:ext uri="{BB962C8B-B14F-4D97-AF65-F5344CB8AC3E}">
        <p14:creationId xmlns:p14="http://schemas.microsoft.com/office/powerpoint/2010/main" val="131003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AE61A-1AAE-44D2-91EB-1CF2D50D96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CC213D-5F0D-46B7-A7E2-0A4CEA372A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B50B34-20CF-41FA-836B-18D13E1C5F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C40703-7EE8-4D8E-A644-1A3662D873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E4512F-FF93-4720-9EA6-E897145B81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99F515-D02C-488E-B4E4-C6EB18E7F4ED}"/>
              </a:ext>
            </a:extLst>
          </p:cNvPr>
          <p:cNvSpPr>
            <a:spLocks noGrp="1"/>
          </p:cNvSpPr>
          <p:nvPr>
            <p:ph type="dt" sz="half" idx="10"/>
          </p:nvPr>
        </p:nvSpPr>
        <p:spPr/>
        <p:txBody>
          <a:bodyPr/>
          <a:lstStyle/>
          <a:p>
            <a:fld id="{286FAB6E-483D-4DBF-A9BC-C8FC8823A1E0}" type="datetimeFigureOut">
              <a:rPr lang="en-US" smtClean="0"/>
              <a:t>2/23/2022</a:t>
            </a:fld>
            <a:endParaRPr lang="en-US"/>
          </a:p>
        </p:txBody>
      </p:sp>
      <p:sp>
        <p:nvSpPr>
          <p:cNvPr id="8" name="Footer Placeholder 7">
            <a:extLst>
              <a:ext uri="{FF2B5EF4-FFF2-40B4-BE49-F238E27FC236}">
                <a16:creationId xmlns:a16="http://schemas.microsoft.com/office/drawing/2014/main" id="{93A72106-C0CE-401B-B743-E9CE42E729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8E923D-C4DC-4F41-B99F-8A07A8C44926}"/>
              </a:ext>
            </a:extLst>
          </p:cNvPr>
          <p:cNvSpPr>
            <a:spLocks noGrp="1"/>
          </p:cNvSpPr>
          <p:nvPr>
            <p:ph type="sldNum" sz="quarter" idx="12"/>
          </p:nvPr>
        </p:nvSpPr>
        <p:spPr/>
        <p:txBody>
          <a:bodyPr/>
          <a:lstStyle/>
          <a:p>
            <a:fld id="{55E2D90C-D541-4090-AF4A-F19C3933D2D4}" type="slidenum">
              <a:rPr lang="en-US" smtClean="0"/>
              <a:t>‹#›</a:t>
            </a:fld>
            <a:endParaRPr lang="en-US"/>
          </a:p>
        </p:txBody>
      </p:sp>
    </p:spTree>
    <p:extLst>
      <p:ext uri="{BB962C8B-B14F-4D97-AF65-F5344CB8AC3E}">
        <p14:creationId xmlns:p14="http://schemas.microsoft.com/office/powerpoint/2010/main" val="2646966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6EA14-AAB2-46FB-AA8F-F91BEDB179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F3AE64-C019-4221-9479-392EF4148189}"/>
              </a:ext>
            </a:extLst>
          </p:cNvPr>
          <p:cNvSpPr>
            <a:spLocks noGrp="1"/>
          </p:cNvSpPr>
          <p:nvPr>
            <p:ph type="dt" sz="half" idx="10"/>
          </p:nvPr>
        </p:nvSpPr>
        <p:spPr/>
        <p:txBody>
          <a:bodyPr/>
          <a:lstStyle/>
          <a:p>
            <a:fld id="{286FAB6E-483D-4DBF-A9BC-C8FC8823A1E0}" type="datetimeFigureOut">
              <a:rPr lang="en-US" smtClean="0"/>
              <a:t>2/23/2022</a:t>
            </a:fld>
            <a:endParaRPr lang="en-US"/>
          </a:p>
        </p:txBody>
      </p:sp>
      <p:sp>
        <p:nvSpPr>
          <p:cNvPr id="4" name="Footer Placeholder 3">
            <a:extLst>
              <a:ext uri="{FF2B5EF4-FFF2-40B4-BE49-F238E27FC236}">
                <a16:creationId xmlns:a16="http://schemas.microsoft.com/office/drawing/2014/main" id="{941C2DB8-FE59-4109-A813-81B96DF1E5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474A57-4CA3-43D2-96B4-F9067330A008}"/>
              </a:ext>
            </a:extLst>
          </p:cNvPr>
          <p:cNvSpPr>
            <a:spLocks noGrp="1"/>
          </p:cNvSpPr>
          <p:nvPr>
            <p:ph type="sldNum" sz="quarter" idx="12"/>
          </p:nvPr>
        </p:nvSpPr>
        <p:spPr/>
        <p:txBody>
          <a:bodyPr/>
          <a:lstStyle/>
          <a:p>
            <a:fld id="{55E2D90C-D541-4090-AF4A-F19C3933D2D4}" type="slidenum">
              <a:rPr lang="en-US" smtClean="0"/>
              <a:t>‹#›</a:t>
            </a:fld>
            <a:endParaRPr lang="en-US"/>
          </a:p>
        </p:txBody>
      </p:sp>
    </p:spTree>
    <p:extLst>
      <p:ext uri="{BB962C8B-B14F-4D97-AF65-F5344CB8AC3E}">
        <p14:creationId xmlns:p14="http://schemas.microsoft.com/office/powerpoint/2010/main" val="121403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3D8B52-291C-4048-84EB-DF1ABC0D1827}"/>
              </a:ext>
            </a:extLst>
          </p:cNvPr>
          <p:cNvSpPr>
            <a:spLocks noGrp="1"/>
          </p:cNvSpPr>
          <p:nvPr>
            <p:ph type="dt" sz="half" idx="10"/>
          </p:nvPr>
        </p:nvSpPr>
        <p:spPr/>
        <p:txBody>
          <a:bodyPr/>
          <a:lstStyle/>
          <a:p>
            <a:fld id="{286FAB6E-483D-4DBF-A9BC-C8FC8823A1E0}" type="datetimeFigureOut">
              <a:rPr lang="en-US" smtClean="0"/>
              <a:t>2/23/2022</a:t>
            </a:fld>
            <a:endParaRPr lang="en-US"/>
          </a:p>
        </p:txBody>
      </p:sp>
      <p:sp>
        <p:nvSpPr>
          <p:cNvPr id="3" name="Footer Placeholder 2">
            <a:extLst>
              <a:ext uri="{FF2B5EF4-FFF2-40B4-BE49-F238E27FC236}">
                <a16:creationId xmlns:a16="http://schemas.microsoft.com/office/drawing/2014/main" id="{7AA1694D-771B-4D1B-9DB1-C2E4B62F6E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3930D5-DDD8-4116-8629-07D47B230E63}"/>
              </a:ext>
            </a:extLst>
          </p:cNvPr>
          <p:cNvSpPr>
            <a:spLocks noGrp="1"/>
          </p:cNvSpPr>
          <p:nvPr>
            <p:ph type="sldNum" sz="quarter" idx="12"/>
          </p:nvPr>
        </p:nvSpPr>
        <p:spPr/>
        <p:txBody>
          <a:bodyPr/>
          <a:lstStyle/>
          <a:p>
            <a:fld id="{55E2D90C-D541-4090-AF4A-F19C3933D2D4}" type="slidenum">
              <a:rPr lang="en-US" smtClean="0"/>
              <a:t>‹#›</a:t>
            </a:fld>
            <a:endParaRPr lang="en-US"/>
          </a:p>
        </p:txBody>
      </p:sp>
    </p:spTree>
    <p:extLst>
      <p:ext uri="{BB962C8B-B14F-4D97-AF65-F5344CB8AC3E}">
        <p14:creationId xmlns:p14="http://schemas.microsoft.com/office/powerpoint/2010/main" val="3038639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9CEC8-0BB0-441D-A756-915ED2B827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1F78E9-B94B-44FF-BC67-0D6DD3C7A5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4425C3-575D-406C-8F75-6D40740F1B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6D5F81-FF71-4746-B265-31A67F9E013E}"/>
              </a:ext>
            </a:extLst>
          </p:cNvPr>
          <p:cNvSpPr>
            <a:spLocks noGrp="1"/>
          </p:cNvSpPr>
          <p:nvPr>
            <p:ph type="dt" sz="half" idx="10"/>
          </p:nvPr>
        </p:nvSpPr>
        <p:spPr/>
        <p:txBody>
          <a:bodyPr/>
          <a:lstStyle/>
          <a:p>
            <a:fld id="{286FAB6E-483D-4DBF-A9BC-C8FC8823A1E0}" type="datetimeFigureOut">
              <a:rPr lang="en-US" smtClean="0"/>
              <a:t>2/23/2022</a:t>
            </a:fld>
            <a:endParaRPr lang="en-US"/>
          </a:p>
        </p:txBody>
      </p:sp>
      <p:sp>
        <p:nvSpPr>
          <p:cNvPr id="6" name="Footer Placeholder 5">
            <a:extLst>
              <a:ext uri="{FF2B5EF4-FFF2-40B4-BE49-F238E27FC236}">
                <a16:creationId xmlns:a16="http://schemas.microsoft.com/office/drawing/2014/main" id="{203BCD68-6CDC-4C1D-9811-D567731FF6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717EF-2286-4542-8434-5EC28E37C821}"/>
              </a:ext>
            </a:extLst>
          </p:cNvPr>
          <p:cNvSpPr>
            <a:spLocks noGrp="1"/>
          </p:cNvSpPr>
          <p:nvPr>
            <p:ph type="sldNum" sz="quarter" idx="12"/>
          </p:nvPr>
        </p:nvSpPr>
        <p:spPr/>
        <p:txBody>
          <a:bodyPr/>
          <a:lstStyle/>
          <a:p>
            <a:fld id="{55E2D90C-D541-4090-AF4A-F19C3933D2D4}" type="slidenum">
              <a:rPr lang="en-US" smtClean="0"/>
              <a:t>‹#›</a:t>
            </a:fld>
            <a:endParaRPr lang="en-US"/>
          </a:p>
        </p:txBody>
      </p:sp>
    </p:spTree>
    <p:extLst>
      <p:ext uri="{BB962C8B-B14F-4D97-AF65-F5344CB8AC3E}">
        <p14:creationId xmlns:p14="http://schemas.microsoft.com/office/powerpoint/2010/main" val="1554214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E22B-5571-45D7-89B1-C92BDAF22F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666309-2D17-4E7B-875E-D49B62C120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CCD440-AC53-42B9-A498-2A0DA3FE86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3EA36D-225E-4A45-A41A-2FF679A91D11}"/>
              </a:ext>
            </a:extLst>
          </p:cNvPr>
          <p:cNvSpPr>
            <a:spLocks noGrp="1"/>
          </p:cNvSpPr>
          <p:nvPr>
            <p:ph type="dt" sz="half" idx="10"/>
          </p:nvPr>
        </p:nvSpPr>
        <p:spPr/>
        <p:txBody>
          <a:bodyPr/>
          <a:lstStyle/>
          <a:p>
            <a:fld id="{286FAB6E-483D-4DBF-A9BC-C8FC8823A1E0}" type="datetimeFigureOut">
              <a:rPr lang="en-US" smtClean="0"/>
              <a:t>2/23/2022</a:t>
            </a:fld>
            <a:endParaRPr lang="en-US"/>
          </a:p>
        </p:txBody>
      </p:sp>
      <p:sp>
        <p:nvSpPr>
          <p:cNvPr id="6" name="Footer Placeholder 5">
            <a:extLst>
              <a:ext uri="{FF2B5EF4-FFF2-40B4-BE49-F238E27FC236}">
                <a16:creationId xmlns:a16="http://schemas.microsoft.com/office/drawing/2014/main" id="{F1683D24-0738-49FE-AA70-734CA20D71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5A4077-D79D-444F-B889-0907E3ECC2D4}"/>
              </a:ext>
            </a:extLst>
          </p:cNvPr>
          <p:cNvSpPr>
            <a:spLocks noGrp="1"/>
          </p:cNvSpPr>
          <p:nvPr>
            <p:ph type="sldNum" sz="quarter" idx="12"/>
          </p:nvPr>
        </p:nvSpPr>
        <p:spPr/>
        <p:txBody>
          <a:bodyPr/>
          <a:lstStyle/>
          <a:p>
            <a:fld id="{55E2D90C-D541-4090-AF4A-F19C3933D2D4}" type="slidenum">
              <a:rPr lang="en-US" smtClean="0"/>
              <a:t>‹#›</a:t>
            </a:fld>
            <a:endParaRPr lang="en-US"/>
          </a:p>
        </p:txBody>
      </p:sp>
    </p:spTree>
    <p:extLst>
      <p:ext uri="{BB962C8B-B14F-4D97-AF65-F5344CB8AC3E}">
        <p14:creationId xmlns:p14="http://schemas.microsoft.com/office/powerpoint/2010/main" val="2089471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6977BF-1414-4613-BE36-CD0CBB506A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ADC42A-4ADA-41DC-AEB6-3B06726B3D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6667AC-A56D-44BB-8B69-FBE4935DF4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6FAB6E-483D-4DBF-A9BC-C8FC8823A1E0}" type="datetimeFigureOut">
              <a:rPr lang="en-US" smtClean="0"/>
              <a:t>2/23/2022</a:t>
            </a:fld>
            <a:endParaRPr lang="en-US"/>
          </a:p>
        </p:txBody>
      </p:sp>
      <p:sp>
        <p:nvSpPr>
          <p:cNvPr id="5" name="Footer Placeholder 4">
            <a:extLst>
              <a:ext uri="{FF2B5EF4-FFF2-40B4-BE49-F238E27FC236}">
                <a16:creationId xmlns:a16="http://schemas.microsoft.com/office/drawing/2014/main" id="{EC71F627-37F5-4EC2-AFB8-7B05A6A36D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170F4F-4045-46FB-8446-2A291A9020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E2D90C-D541-4090-AF4A-F19C3933D2D4}" type="slidenum">
              <a:rPr lang="en-US" smtClean="0"/>
              <a:t>‹#›</a:t>
            </a:fld>
            <a:endParaRPr lang="en-US"/>
          </a:p>
        </p:txBody>
      </p:sp>
    </p:spTree>
    <p:extLst>
      <p:ext uri="{BB962C8B-B14F-4D97-AF65-F5344CB8AC3E}">
        <p14:creationId xmlns:p14="http://schemas.microsoft.com/office/powerpoint/2010/main" val="3353854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D2B00-6384-45CB-B88A-05FD8EB86B1B}"/>
              </a:ext>
            </a:extLst>
          </p:cNvPr>
          <p:cNvSpPr>
            <a:spLocks noGrp="1"/>
          </p:cNvSpPr>
          <p:nvPr>
            <p:ph type="ctrTitle"/>
          </p:nvPr>
        </p:nvSpPr>
        <p:spPr>
          <a:xfrm>
            <a:off x="1524000" y="292310"/>
            <a:ext cx="8945217" cy="542578"/>
          </a:xfrm>
        </p:spPr>
        <p:txBody>
          <a:bodyPr>
            <a:normAutofit/>
          </a:bodyPr>
          <a:lstStyle/>
          <a:p>
            <a:r>
              <a:rPr lang="en-US" sz="2400" dirty="0">
                <a:latin typeface="Arial Black" panose="020B0A04020102020204" pitchFamily="34" charset="0"/>
                <a:cs typeface="Arial" panose="020B0604020202020204" pitchFamily="34" charset="0"/>
              </a:rPr>
              <a:t>Bank Loan Analysis</a:t>
            </a:r>
          </a:p>
        </p:txBody>
      </p:sp>
      <p:sp>
        <p:nvSpPr>
          <p:cNvPr id="3" name="Subtitle 2">
            <a:extLst>
              <a:ext uri="{FF2B5EF4-FFF2-40B4-BE49-F238E27FC236}">
                <a16:creationId xmlns:a16="http://schemas.microsoft.com/office/drawing/2014/main" id="{6BE78E85-9558-4EEE-B7D3-A4D1126B043F}"/>
              </a:ext>
            </a:extLst>
          </p:cNvPr>
          <p:cNvSpPr>
            <a:spLocks noGrp="1"/>
          </p:cNvSpPr>
          <p:nvPr>
            <p:ph type="subTitle" idx="1"/>
          </p:nvPr>
        </p:nvSpPr>
        <p:spPr>
          <a:xfrm>
            <a:off x="1524000" y="1205947"/>
            <a:ext cx="9144000" cy="5181601"/>
          </a:xfrm>
        </p:spPr>
        <p:txBody>
          <a:bodyPr>
            <a:normAutofit/>
          </a:bodyPr>
          <a:lstStyle/>
          <a:p>
            <a:pPr algn="just"/>
            <a:r>
              <a:rPr lang="en-US" sz="2000" dirty="0">
                <a:latin typeface="Arial Black" panose="020B0A04020102020204" pitchFamily="34" charset="0"/>
              </a:rPr>
              <a:t>Objective :</a:t>
            </a:r>
            <a:r>
              <a:rPr lang="en-US" dirty="0"/>
              <a:t> </a:t>
            </a:r>
            <a:r>
              <a:rPr lang="en-US" sz="2000" dirty="0">
                <a:latin typeface="Arial" panose="020B0604020202020204" pitchFamily="34" charset="0"/>
                <a:cs typeface="Arial" panose="020B0604020202020204" pitchFamily="34" charset="0"/>
              </a:rPr>
              <a:t>To perform analysis of bank loan data with visualizations using  	          Excel and Tableau. KPIs implementation and Dashboard 	  	          presentation with inferences.</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Black" panose="020B0A04020102020204" pitchFamily="34" charset="0"/>
                <a:cs typeface="Arial" panose="020B0604020202020204" pitchFamily="34" charset="0"/>
              </a:rPr>
              <a:t>				By:</a:t>
            </a:r>
          </a:p>
          <a:p>
            <a:pPr algn="just"/>
            <a:r>
              <a:rPr lang="en-US" sz="2000" dirty="0">
                <a:latin typeface="Arial Black" panose="020B0A040201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Spurthi Y. D.</a:t>
            </a:r>
          </a:p>
          <a:p>
            <a:pPr algn="just"/>
            <a:r>
              <a:rPr lang="en-US" sz="2000" dirty="0">
                <a:latin typeface="Arial" panose="020B0604020202020204" pitchFamily="34" charset="0"/>
                <a:cs typeface="Arial" panose="020B0604020202020204" pitchFamily="34" charset="0"/>
              </a:rPr>
              <a:t>				Prabhu</a:t>
            </a:r>
          </a:p>
          <a:p>
            <a:pPr algn="just"/>
            <a:r>
              <a:rPr lang="en-US" sz="2000" dirty="0">
                <a:latin typeface="Arial" panose="020B0604020202020204" pitchFamily="34" charset="0"/>
                <a:cs typeface="Arial" panose="020B0604020202020204" pitchFamily="34" charset="0"/>
              </a:rPr>
              <a:t>				Aishwarya Janardhan Patil</a:t>
            </a:r>
          </a:p>
          <a:p>
            <a:pPr algn="just"/>
            <a:r>
              <a:rPr lang="en-US" sz="2000" dirty="0">
                <a:latin typeface="Arial" panose="020B0604020202020204" pitchFamily="34" charset="0"/>
                <a:cs typeface="Arial" panose="020B0604020202020204" pitchFamily="34" charset="0"/>
              </a:rPr>
              <a:t>				Utpal Patil</a:t>
            </a:r>
          </a:p>
          <a:p>
            <a:pPr algn="just"/>
            <a:r>
              <a:rPr lang="en-US" sz="2000" dirty="0">
                <a:latin typeface="Arial" panose="020B0604020202020204" pitchFamily="34" charset="0"/>
                <a:cs typeface="Arial" panose="020B0604020202020204" pitchFamily="34" charset="0"/>
              </a:rPr>
              <a:t>				Akash Bajinath Rajbhar</a:t>
            </a:r>
          </a:p>
          <a:p>
            <a:pPr algn="just"/>
            <a:r>
              <a:rPr lang="en-US" sz="2000" dirty="0">
                <a:latin typeface="Arial" panose="020B0604020202020204" pitchFamily="34" charset="0"/>
                <a:cs typeface="Arial" panose="020B0604020202020204" pitchFamily="34" charset="0"/>
              </a:rPr>
              <a:t>				Mohsin Niaz Shaikh</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				(Jan – Feb 2022)</a:t>
            </a:r>
          </a:p>
          <a:p>
            <a:pPr algn="just"/>
            <a:endParaRPr lang="en-US" sz="2000" dirty="0">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0158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2947-4C12-4A4B-8D60-BA8A51D8DFAA}"/>
              </a:ext>
            </a:extLst>
          </p:cNvPr>
          <p:cNvSpPr>
            <a:spLocks noGrp="1"/>
          </p:cNvSpPr>
          <p:nvPr>
            <p:ph type="title"/>
          </p:nvPr>
        </p:nvSpPr>
        <p:spPr>
          <a:xfrm>
            <a:off x="838200" y="365125"/>
            <a:ext cx="10515600" cy="628787"/>
          </a:xfrm>
        </p:spPr>
        <p:txBody>
          <a:bodyPr>
            <a:normAutofit/>
          </a:bodyPr>
          <a:lstStyle/>
          <a:p>
            <a:r>
              <a:rPr lang="en-US" sz="2400" dirty="0">
                <a:solidFill>
                  <a:srgbClr val="333333"/>
                </a:solidFill>
                <a:effectLst/>
                <a:latin typeface="Arial Black" panose="020B0A04020102020204" pitchFamily="34" charset="0"/>
              </a:rPr>
              <a:t>KPI 9 – Employee Length(in Years) Wise Loan Count</a:t>
            </a:r>
            <a:endParaRPr lang="en-US" sz="24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96C7F72-7EBA-4AAC-99E8-9932610F0291}"/>
              </a:ext>
            </a:extLst>
          </p:cNvPr>
          <p:cNvSpPr>
            <a:spLocks noGrp="1"/>
          </p:cNvSpPr>
          <p:nvPr>
            <p:ph idx="1"/>
          </p:nvPr>
        </p:nvSpPr>
        <p:spPr>
          <a:xfrm>
            <a:off x="838200" y="1099930"/>
            <a:ext cx="10515600" cy="5758070"/>
          </a:xfrm>
        </p:spPr>
        <p:txBody>
          <a:bodyPr>
            <a:normAutofit/>
          </a:bodyPr>
          <a:lstStyle/>
          <a:p>
            <a:r>
              <a:rPr lang="en-US" sz="2000" dirty="0">
                <a:latin typeface="Arial" panose="020B0604020202020204" pitchFamily="34" charset="0"/>
                <a:cs typeface="Arial" panose="020B0604020202020204" pitchFamily="34" charset="0"/>
              </a:rPr>
              <a:t>Snapshot:</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Inference: </a:t>
            </a:r>
          </a:p>
          <a:p>
            <a:pPr marL="0" indent="0">
              <a:buNone/>
            </a:pPr>
            <a:r>
              <a:rPr lang="en-US" sz="2000" dirty="0">
                <a:latin typeface="Arial" panose="020B0604020202020204" pitchFamily="34" charset="0"/>
                <a:cs typeface="Arial" panose="020B0604020202020204" pitchFamily="34" charset="0"/>
              </a:rPr>
              <a:t>	Above bar graph shows the loan count for each Employee Length. Highest loan 	count is for 10+Years of Employee Length, followed by the loan count for &lt;1Years 	of Employee Length and so on.</a:t>
            </a:r>
          </a:p>
        </p:txBody>
      </p:sp>
      <p:pic>
        <p:nvPicPr>
          <p:cNvPr id="5" name="Picture 4">
            <a:extLst>
              <a:ext uri="{FF2B5EF4-FFF2-40B4-BE49-F238E27FC236}">
                <a16:creationId xmlns:a16="http://schemas.microsoft.com/office/drawing/2014/main" id="{ABF0F583-34C7-44A8-8536-8CDBFB6A3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2139" y="1192696"/>
            <a:ext cx="8981661" cy="4174434"/>
          </a:xfrm>
          <a:prstGeom prst="rect">
            <a:avLst/>
          </a:prstGeom>
        </p:spPr>
      </p:pic>
    </p:spTree>
    <p:extLst>
      <p:ext uri="{BB962C8B-B14F-4D97-AF65-F5344CB8AC3E}">
        <p14:creationId xmlns:p14="http://schemas.microsoft.com/office/powerpoint/2010/main" val="2882507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2947-4C12-4A4B-8D60-BA8A51D8DFAA}"/>
              </a:ext>
            </a:extLst>
          </p:cNvPr>
          <p:cNvSpPr>
            <a:spLocks noGrp="1"/>
          </p:cNvSpPr>
          <p:nvPr>
            <p:ph type="title"/>
          </p:nvPr>
        </p:nvSpPr>
        <p:spPr>
          <a:xfrm>
            <a:off x="838200" y="365125"/>
            <a:ext cx="10515600" cy="628787"/>
          </a:xfrm>
        </p:spPr>
        <p:txBody>
          <a:bodyPr>
            <a:normAutofit/>
          </a:bodyPr>
          <a:lstStyle/>
          <a:p>
            <a:r>
              <a:rPr lang="en-US" sz="2400" dirty="0">
                <a:solidFill>
                  <a:srgbClr val="333333"/>
                </a:solidFill>
                <a:effectLst/>
                <a:latin typeface="Arial Black" panose="020B0A04020102020204" pitchFamily="34" charset="0"/>
              </a:rPr>
              <a:t>KPI 10 – MTD</a:t>
            </a:r>
            <a:endParaRPr lang="en-US" sz="24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96C7F72-7EBA-4AAC-99E8-9932610F0291}"/>
              </a:ext>
            </a:extLst>
          </p:cNvPr>
          <p:cNvSpPr>
            <a:spLocks noGrp="1"/>
          </p:cNvSpPr>
          <p:nvPr>
            <p:ph idx="1"/>
          </p:nvPr>
        </p:nvSpPr>
        <p:spPr>
          <a:xfrm>
            <a:off x="838200" y="1099930"/>
            <a:ext cx="10515600" cy="5758070"/>
          </a:xfrm>
        </p:spPr>
        <p:txBody>
          <a:bodyPr>
            <a:normAutofit/>
          </a:bodyPr>
          <a:lstStyle/>
          <a:p>
            <a:r>
              <a:rPr lang="en-US" sz="2000" dirty="0">
                <a:latin typeface="Arial" panose="020B0604020202020204" pitchFamily="34" charset="0"/>
                <a:cs typeface="Arial" panose="020B0604020202020204" pitchFamily="34" charset="0"/>
              </a:rPr>
              <a:t>Snapshot:</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Inference: </a:t>
            </a:r>
          </a:p>
          <a:p>
            <a:pPr marL="0" indent="0">
              <a:buNone/>
            </a:pPr>
            <a:r>
              <a:rPr lang="en-US" sz="2000" dirty="0">
                <a:latin typeface="Arial" panose="020B0604020202020204" pitchFamily="34" charset="0"/>
                <a:cs typeface="Arial" panose="020B0604020202020204" pitchFamily="34" charset="0"/>
              </a:rPr>
              <a:t>	MTD(Month to Date) value for the Loan Amount is $14.59M for the year(2011).</a:t>
            </a:r>
          </a:p>
        </p:txBody>
      </p:sp>
      <p:pic>
        <p:nvPicPr>
          <p:cNvPr id="6" name="Picture 5">
            <a:extLst>
              <a:ext uri="{FF2B5EF4-FFF2-40B4-BE49-F238E27FC236}">
                <a16:creationId xmlns:a16="http://schemas.microsoft.com/office/drawing/2014/main" id="{8A25FD18-C8E9-4348-BB03-4872F8F296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5878" y="1149626"/>
            <a:ext cx="7765775" cy="3816626"/>
          </a:xfrm>
          <a:prstGeom prst="rect">
            <a:avLst/>
          </a:prstGeom>
        </p:spPr>
      </p:pic>
    </p:spTree>
    <p:extLst>
      <p:ext uri="{BB962C8B-B14F-4D97-AF65-F5344CB8AC3E}">
        <p14:creationId xmlns:p14="http://schemas.microsoft.com/office/powerpoint/2010/main" val="1466350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2947-4C12-4A4B-8D60-BA8A51D8DFAA}"/>
              </a:ext>
            </a:extLst>
          </p:cNvPr>
          <p:cNvSpPr>
            <a:spLocks noGrp="1"/>
          </p:cNvSpPr>
          <p:nvPr>
            <p:ph type="title"/>
          </p:nvPr>
        </p:nvSpPr>
        <p:spPr>
          <a:xfrm>
            <a:off x="838200" y="365125"/>
            <a:ext cx="10515600" cy="628787"/>
          </a:xfrm>
        </p:spPr>
        <p:txBody>
          <a:bodyPr>
            <a:normAutofit/>
          </a:bodyPr>
          <a:lstStyle/>
          <a:p>
            <a:r>
              <a:rPr lang="en-US" sz="2400" dirty="0">
                <a:solidFill>
                  <a:srgbClr val="333333"/>
                </a:solidFill>
                <a:effectLst/>
                <a:latin typeface="Arial Black" panose="020B0A04020102020204" pitchFamily="34" charset="0"/>
              </a:rPr>
              <a:t>KPI 10 – QTD</a:t>
            </a:r>
            <a:endParaRPr lang="en-US" sz="24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96C7F72-7EBA-4AAC-99E8-9932610F0291}"/>
              </a:ext>
            </a:extLst>
          </p:cNvPr>
          <p:cNvSpPr>
            <a:spLocks noGrp="1"/>
          </p:cNvSpPr>
          <p:nvPr>
            <p:ph idx="1"/>
          </p:nvPr>
        </p:nvSpPr>
        <p:spPr>
          <a:xfrm>
            <a:off x="838200" y="1099930"/>
            <a:ext cx="10515600" cy="5758070"/>
          </a:xfrm>
        </p:spPr>
        <p:txBody>
          <a:bodyPr>
            <a:normAutofit/>
          </a:bodyPr>
          <a:lstStyle/>
          <a:p>
            <a:r>
              <a:rPr lang="en-US" sz="2000" dirty="0">
                <a:latin typeface="Arial" panose="020B0604020202020204" pitchFamily="34" charset="0"/>
                <a:cs typeface="Arial" panose="020B0604020202020204" pitchFamily="34" charset="0"/>
              </a:rPr>
              <a:t>Snapshot:</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Inference: </a:t>
            </a:r>
          </a:p>
          <a:p>
            <a:pPr marL="0" indent="0">
              <a:buNone/>
            </a:pPr>
            <a:r>
              <a:rPr lang="en-US" sz="2000" dirty="0">
                <a:latin typeface="Arial" panose="020B0604020202020204" pitchFamily="34" charset="0"/>
                <a:cs typeface="Arial" panose="020B0604020202020204" pitchFamily="34" charset="0"/>
              </a:rPr>
              <a:t>	QTD(Quarter to Date) value for the Loan Amount is $29.41M for the year(2011).</a:t>
            </a:r>
          </a:p>
        </p:txBody>
      </p:sp>
      <p:pic>
        <p:nvPicPr>
          <p:cNvPr id="5" name="Picture 4">
            <a:extLst>
              <a:ext uri="{FF2B5EF4-FFF2-40B4-BE49-F238E27FC236}">
                <a16:creationId xmlns:a16="http://schemas.microsoft.com/office/drawing/2014/main" id="{59DD4D97-4A78-4308-B72B-323319EB7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8644" y="1099931"/>
            <a:ext cx="8348869" cy="4267200"/>
          </a:xfrm>
          <a:prstGeom prst="rect">
            <a:avLst/>
          </a:prstGeom>
        </p:spPr>
      </p:pic>
    </p:spTree>
    <p:extLst>
      <p:ext uri="{BB962C8B-B14F-4D97-AF65-F5344CB8AC3E}">
        <p14:creationId xmlns:p14="http://schemas.microsoft.com/office/powerpoint/2010/main" val="446885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2947-4C12-4A4B-8D60-BA8A51D8DFAA}"/>
              </a:ext>
            </a:extLst>
          </p:cNvPr>
          <p:cNvSpPr>
            <a:spLocks noGrp="1"/>
          </p:cNvSpPr>
          <p:nvPr>
            <p:ph type="title"/>
          </p:nvPr>
        </p:nvSpPr>
        <p:spPr>
          <a:xfrm>
            <a:off x="838200" y="365125"/>
            <a:ext cx="10515600" cy="628787"/>
          </a:xfrm>
        </p:spPr>
        <p:txBody>
          <a:bodyPr>
            <a:normAutofit/>
          </a:bodyPr>
          <a:lstStyle/>
          <a:p>
            <a:r>
              <a:rPr lang="en-US" sz="2400" dirty="0">
                <a:solidFill>
                  <a:srgbClr val="333333"/>
                </a:solidFill>
                <a:effectLst/>
                <a:latin typeface="Arial Black" panose="020B0A04020102020204" pitchFamily="34" charset="0"/>
              </a:rPr>
              <a:t>KPI 10 – YTD</a:t>
            </a:r>
            <a:endParaRPr lang="en-US" sz="24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96C7F72-7EBA-4AAC-99E8-9932610F0291}"/>
              </a:ext>
            </a:extLst>
          </p:cNvPr>
          <p:cNvSpPr>
            <a:spLocks noGrp="1"/>
          </p:cNvSpPr>
          <p:nvPr>
            <p:ph idx="1"/>
          </p:nvPr>
        </p:nvSpPr>
        <p:spPr>
          <a:xfrm>
            <a:off x="838200" y="1099930"/>
            <a:ext cx="10515600" cy="5758070"/>
          </a:xfrm>
        </p:spPr>
        <p:txBody>
          <a:bodyPr>
            <a:normAutofit/>
          </a:bodyPr>
          <a:lstStyle/>
          <a:p>
            <a:r>
              <a:rPr lang="en-US" sz="2000" dirty="0">
                <a:latin typeface="Arial" panose="020B0604020202020204" pitchFamily="34" charset="0"/>
                <a:cs typeface="Arial" panose="020B0604020202020204" pitchFamily="34" charset="0"/>
              </a:rPr>
              <a:t>Snapshot:</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Inference: </a:t>
            </a:r>
          </a:p>
          <a:p>
            <a:pPr marL="0" indent="0">
              <a:buNone/>
            </a:pPr>
            <a:r>
              <a:rPr lang="en-US" sz="2000" dirty="0">
                <a:latin typeface="Arial" panose="020B0604020202020204" pitchFamily="34" charset="0"/>
                <a:cs typeface="Arial" panose="020B0604020202020204" pitchFamily="34" charset="0"/>
              </a:rPr>
              <a:t>	YTD(Year to Date) value for the Loan Amount is $29.41M for the year(2011).</a:t>
            </a:r>
          </a:p>
        </p:txBody>
      </p:sp>
      <p:pic>
        <p:nvPicPr>
          <p:cNvPr id="6" name="Picture 5">
            <a:extLst>
              <a:ext uri="{FF2B5EF4-FFF2-40B4-BE49-F238E27FC236}">
                <a16:creationId xmlns:a16="http://schemas.microsoft.com/office/drawing/2014/main" id="{4B73DF96-4909-4D44-B83A-672B8A0F2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5634" y="1099930"/>
            <a:ext cx="8468141" cy="4293704"/>
          </a:xfrm>
          <a:prstGeom prst="rect">
            <a:avLst/>
          </a:prstGeom>
        </p:spPr>
      </p:pic>
    </p:spTree>
    <p:extLst>
      <p:ext uri="{BB962C8B-B14F-4D97-AF65-F5344CB8AC3E}">
        <p14:creationId xmlns:p14="http://schemas.microsoft.com/office/powerpoint/2010/main" val="3643822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2947-4C12-4A4B-8D60-BA8A51D8DFAA}"/>
              </a:ext>
            </a:extLst>
          </p:cNvPr>
          <p:cNvSpPr>
            <a:spLocks noGrp="1"/>
          </p:cNvSpPr>
          <p:nvPr>
            <p:ph type="title"/>
          </p:nvPr>
        </p:nvSpPr>
        <p:spPr>
          <a:xfrm>
            <a:off x="838200" y="365125"/>
            <a:ext cx="10515600" cy="628787"/>
          </a:xfrm>
        </p:spPr>
        <p:txBody>
          <a:bodyPr>
            <a:normAutofit/>
          </a:bodyPr>
          <a:lstStyle/>
          <a:p>
            <a:r>
              <a:rPr lang="en-US" sz="2400" dirty="0">
                <a:solidFill>
                  <a:srgbClr val="333333"/>
                </a:solidFill>
                <a:effectLst/>
                <a:latin typeface="Arial Black" panose="020B0A04020102020204" pitchFamily="34" charset="0"/>
              </a:rPr>
              <a:t>Bank Loan Analysis Dashboard</a:t>
            </a:r>
            <a:endParaRPr lang="en-US" sz="24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96C7F72-7EBA-4AAC-99E8-9932610F0291}"/>
              </a:ext>
            </a:extLst>
          </p:cNvPr>
          <p:cNvSpPr>
            <a:spLocks noGrp="1"/>
          </p:cNvSpPr>
          <p:nvPr>
            <p:ph idx="1"/>
          </p:nvPr>
        </p:nvSpPr>
        <p:spPr>
          <a:xfrm>
            <a:off x="838200" y="1099930"/>
            <a:ext cx="10770704" cy="5758070"/>
          </a:xfrm>
        </p:spPr>
        <p:txBody>
          <a:bodyPr>
            <a:normAutofit fontScale="85000" lnSpcReduction="20000"/>
          </a:bodyPr>
          <a:lstStyle/>
          <a:p>
            <a:pPr marL="0" indent="0">
              <a:buNone/>
            </a:pPr>
            <a:r>
              <a:rPr lang="en-US" sz="2000" dirty="0">
                <a:latin typeface="Arial" panose="020B0604020202020204" pitchFamily="34" charset="0"/>
                <a:cs typeface="Arial" panose="020B0604020202020204" pitchFamily="34" charset="0"/>
              </a:rPr>
              <a:t>   S</a:t>
            </a:r>
          </a:p>
          <a:p>
            <a:pPr marL="0" indent="0">
              <a:buNone/>
            </a:pPr>
            <a:r>
              <a:rPr lang="en-US" sz="2000" dirty="0">
                <a:latin typeface="Arial" panose="020B0604020202020204" pitchFamily="34" charset="0"/>
                <a:cs typeface="Arial" panose="020B0604020202020204" pitchFamily="34" charset="0"/>
              </a:rPr>
              <a:t>   N</a:t>
            </a:r>
          </a:p>
          <a:p>
            <a:pPr marL="0" indent="0">
              <a:buNone/>
            </a:pPr>
            <a:r>
              <a:rPr lang="en-US" sz="2000" dirty="0">
                <a:latin typeface="Arial" panose="020B0604020202020204" pitchFamily="34" charset="0"/>
                <a:cs typeface="Arial" panose="020B0604020202020204" pitchFamily="34" charset="0"/>
              </a:rPr>
              <a:t>   A</a:t>
            </a:r>
          </a:p>
          <a:p>
            <a:pPr marL="0" indent="0">
              <a:buNone/>
            </a:pPr>
            <a:r>
              <a:rPr lang="en-US" sz="2000" dirty="0">
                <a:latin typeface="Arial" panose="020B0604020202020204" pitchFamily="34" charset="0"/>
                <a:cs typeface="Arial" panose="020B0604020202020204" pitchFamily="34" charset="0"/>
              </a:rPr>
              <a:t>   P</a:t>
            </a:r>
          </a:p>
          <a:p>
            <a:pPr marL="0" indent="0">
              <a:buNone/>
            </a:pPr>
            <a:r>
              <a:rPr lang="en-US" sz="2000" dirty="0">
                <a:latin typeface="Arial" panose="020B0604020202020204" pitchFamily="34" charset="0"/>
                <a:cs typeface="Arial" panose="020B0604020202020204" pitchFamily="34" charset="0"/>
              </a:rPr>
              <a:t>   S</a:t>
            </a:r>
          </a:p>
          <a:p>
            <a:pPr marL="0" indent="0">
              <a:buNone/>
            </a:pPr>
            <a:r>
              <a:rPr lang="en-US" sz="2000" dirty="0">
                <a:latin typeface="Arial" panose="020B0604020202020204" pitchFamily="34" charset="0"/>
                <a:cs typeface="Arial" panose="020B0604020202020204" pitchFamily="34" charset="0"/>
              </a:rPr>
              <a:t>   H</a:t>
            </a:r>
          </a:p>
          <a:p>
            <a:pPr marL="0" indent="0">
              <a:buNone/>
            </a:pPr>
            <a:r>
              <a:rPr lang="en-US" sz="2000" dirty="0">
                <a:latin typeface="Arial" panose="020B0604020202020204" pitchFamily="34" charset="0"/>
                <a:cs typeface="Arial" panose="020B0604020202020204" pitchFamily="34" charset="0"/>
              </a:rPr>
              <a:t>   O</a:t>
            </a:r>
          </a:p>
          <a:p>
            <a:pPr marL="0" indent="0">
              <a:buNone/>
            </a:pPr>
            <a:r>
              <a:rPr lang="en-US" sz="2000" dirty="0">
                <a:latin typeface="Arial" panose="020B0604020202020204" pitchFamily="34" charset="0"/>
                <a:cs typeface="Arial" panose="020B0604020202020204" pitchFamily="34" charset="0"/>
              </a:rPr>
              <a:t>   T</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Analysis between different variables of the bank loan data is represented by the above Tableau Dashboard.  </a:t>
            </a:r>
          </a:p>
          <a:p>
            <a:pPr marL="0" indent="0">
              <a:buNone/>
            </a:pPr>
            <a:r>
              <a:rPr lang="en-US" sz="2000" dirty="0">
                <a:latin typeface="Arial" panose="020B0604020202020204" pitchFamily="34" charset="0"/>
                <a:cs typeface="Arial" panose="020B0604020202020204" pitchFamily="34" charset="0"/>
              </a:rPr>
              <a:t>	</a:t>
            </a:r>
          </a:p>
        </p:txBody>
      </p:sp>
      <p:pic>
        <p:nvPicPr>
          <p:cNvPr id="5" name="Picture 4">
            <a:extLst>
              <a:ext uri="{FF2B5EF4-FFF2-40B4-BE49-F238E27FC236}">
                <a16:creationId xmlns:a16="http://schemas.microsoft.com/office/drawing/2014/main" id="{EF393AD2-B3D6-4C5F-9A1F-2F3BC75D87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061" y="1099930"/>
            <a:ext cx="9903740" cy="4770783"/>
          </a:xfrm>
          <a:prstGeom prst="rect">
            <a:avLst/>
          </a:prstGeom>
        </p:spPr>
      </p:pic>
    </p:spTree>
    <p:extLst>
      <p:ext uri="{BB962C8B-B14F-4D97-AF65-F5344CB8AC3E}">
        <p14:creationId xmlns:p14="http://schemas.microsoft.com/office/powerpoint/2010/main" val="262099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37AD0-6C56-4444-A566-ADE53E781513}"/>
              </a:ext>
            </a:extLst>
          </p:cNvPr>
          <p:cNvSpPr>
            <a:spLocks noGrp="1"/>
          </p:cNvSpPr>
          <p:nvPr>
            <p:ph type="title"/>
          </p:nvPr>
        </p:nvSpPr>
        <p:spPr>
          <a:xfrm>
            <a:off x="838200" y="365126"/>
            <a:ext cx="10515600" cy="907084"/>
          </a:xfrm>
        </p:spPr>
        <p:txBody>
          <a:bodyPr>
            <a:normAutofit/>
          </a:bodyPr>
          <a:lstStyle/>
          <a:p>
            <a:r>
              <a:rPr lang="en-US" sz="2400" dirty="0">
                <a:latin typeface="Arial Black" panose="020B0A04020102020204" pitchFamily="34" charset="0"/>
              </a:rPr>
              <a:t>Conclusion</a:t>
            </a:r>
          </a:p>
        </p:txBody>
      </p:sp>
      <p:sp>
        <p:nvSpPr>
          <p:cNvPr id="3" name="Content Placeholder 2">
            <a:extLst>
              <a:ext uri="{FF2B5EF4-FFF2-40B4-BE49-F238E27FC236}">
                <a16:creationId xmlns:a16="http://schemas.microsoft.com/office/drawing/2014/main" id="{0EDF2CA1-4508-4000-9CAE-4A3FDD45185B}"/>
              </a:ext>
            </a:extLst>
          </p:cNvPr>
          <p:cNvSpPr>
            <a:spLocks noGrp="1"/>
          </p:cNvSpPr>
          <p:nvPr>
            <p:ph idx="1"/>
          </p:nvPr>
        </p:nvSpPr>
        <p:spPr>
          <a:xfrm>
            <a:off x="838200" y="1272210"/>
            <a:ext cx="10515600" cy="4904753"/>
          </a:xfrm>
        </p:spPr>
        <p:txBody>
          <a:bodyPr/>
          <a:lstStyle/>
          <a:p>
            <a:pPr marL="0" indent="0">
              <a:buNone/>
            </a:pPr>
            <a:r>
              <a:rPr lang="en-US" dirty="0"/>
              <a:t>From this Bank Loan Analysis, </a:t>
            </a:r>
          </a:p>
          <a:p>
            <a:pPr>
              <a:buFontTx/>
              <a:buChar char="-"/>
            </a:pPr>
            <a:r>
              <a:rPr lang="en-US" dirty="0"/>
              <a:t>We first figured out important key performing </a:t>
            </a:r>
            <a:r>
              <a:rPr lang="en-US"/>
              <a:t>indicators like Total     </a:t>
            </a:r>
            <a:r>
              <a:rPr lang="en-US" dirty="0"/>
              <a:t>Loan, Total Disbursement, Total Collection, and Total Outstanding amounts.</a:t>
            </a:r>
          </a:p>
          <a:p>
            <a:pPr>
              <a:buFontTx/>
              <a:buChar char="-"/>
            </a:pPr>
            <a:r>
              <a:rPr lang="en-US" dirty="0"/>
              <a:t>Secondly, the different analysis between the important variables is shown with pie charts(2 variables) and bar graphs(more than 2 variables.)</a:t>
            </a:r>
          </a:p>
          <a:p>
            <a:pPr>
              <a:buFontTx/>
              <a:buChar char="-"/>
            </a:pPr>
            <a:r>
              <a:rPr lang="en-US" dirty="0"/>
              <a:t>Prime key performing indicators for the bank – MTD, QTD, YTD values of loan amounts are calculated and added in the dashboard at the top.</a:t>
            </a:r>
          </a:p>
        </p:txBody>
      </p:sp>
    </p:spTree>
    <p:extLst>
      <p:ext uri="{BB962C8B-B14F-4D97-AF65-F5344CB8AC3E}">
        <p14:creationId xmlns:p14="http://schemas.microsoft.com/office/powerpoint/2010/main" val="2887563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BB46-5409-45F1-AB51-97F496CCB506}"/>
              </a:ext>
            </a:extLst>
          </p:cNvPr>
          <p:cNvSpPr>
            <a:spLocks noGrp="1"/>
          </p:cNvSpPr>
          <p:nvPr>
            <p:ph type="ctrTitle"/>
          </p:nvPr>
        </p:nvSpPr>
        <p:spPr/>
        <p:txBody>
          <a:bodyPr>
            <a:normAutofit/>
          </a:bodyPr>
          <a:lstStyle/>
          <a:p>
            <a:r>
              <a:rPr lang="en-US" sz="4000" dirty="0">
                <a:latin typeface="Arial Black" panose="020B0A04020102020204" pitchFamily="34" charset="0"/>
              </a:rPr>
              <a:t>Thank You</a:t>
            </a:r>
          </a:p>
        </p:txBody>
      </p:sp>
    </p:spTree>
    <p:extLst>
      <p:ext uri="{BB962C8B-B14F-4D97-AF65-F5344CB8AC3E}">
        <p14:creationId xmlns:p14="http://schemas.microsoft.com/office/powerpoint/2010/main" val="944464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2947-4C12-4A4B-8D60-BA8A51D8DFAA}"/>
              </a:ext>
            </a:extLst>
          </p:cNvPr>
          <p:cNvSpPr>
            <a:spLocks noGrp="1"/>
          </p:cNvSpPr>
          <p:nvPr>
            <p:ph type="title"/>
          </p:nvPr>
        </p:nvSpPr>
        <p:spPr>
          <a:xfrm>
            <a:off x="838200" y="365125"/>
            <a:ext cx="10515600" cy="628787"/>
          </a:xfrm>
        </p:spPr>
        <p:txBody>
          <a:bodyPr>
            <a:normAutofit/>
          </a:bodyPr>
          <a:lstStyle/>
          <a:p>
            <a:r>
              <a:rPr lang="en-US" sz="2400" dirty="0">
                <a:solidFill>
                  <a:srgbClr val="333333"/>
                </a:solidFill>
                <a:effectLst/>
                <a:latin typeface="Arial Black" panose="020B0A04020102020204" pitchFamily="34" charset="0"/>
              </a:rPr>
              <a:t>KPI 1 - Total Loan</a:t>
            </a:r>
            <a:endParaRPr lang="en-US" sz="24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96C7F72-7EBA-4AAC-99E8-9932610F0291}"/>
              </a:ext>
            </a:extLst>
          </p:cNvPr>
          <p:cNvSpPr>
            <a:spLocks noGrp="1"/>
          </p:cNvSpPr>
          <p:nvPr>
            <p:ph idx="1"/>
          </p:nvPr>
        </p:nvSpPr>
        <p:spPr>
          <a:xfrm>
            <a:off x="838200" y="1099930"/>
            <a:ext cx="10515600" cy="5077033"/>
          </a:xfrm>
        </p:spPr>
        <p:txBody>
          <a:bodyPr>
            <a:normAutofit/>
          </a:bodyPr>
          <a:lstStyle/>
          <a:p>
            <a:r>
              <a:rPr lang="en-US" sz="2000" dirty="0">
                <a:latin typeface="Arial" panose="020B0604020202020204" pitchFamily="34" charset="0"/>
                <a:cs typeface="Arial" panose="020B0604020202020204" pitchFamily="34" charset="0"/>
              </a:rPr>
              <a:t>Snapshot:</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Inference:</a:t>
            </a:r>
          </a:p>
          <a:p>
            <a:pPr marL="0" indent="0">
              <a:buNone/>
            </a:pPr>
            <a:r>
              <a:rPr lang="en-US" sz="2000" dirty="0">
                <a:latin typeface="Arial" panose="020B0604020202020204" pitchFamily="34" charset="0"/>
                <a:cs typeface="Arial" panose="020B0604020202020204" pitchFamily="34" charset="0"/>
              </a:rPr>
              <a:t>	From the above KPI image, we can see the Total Loan Amount is $446M.</a:t>
            </a:r>
          </a:p>
        </p:txBody>
      </p:sp>
      <p:pic>
        <p:nvPicPr>
          <p:cNvPr id="5" name="Picture 4">
            <a:extLst>
              <a:ext uri="{FF2B5EF4-FFF2-40B4-BE49-F238E27FC236}">
                <a16:creationId xmlns:a16="http://schemas.microsoft.com/office/drawing/2014/main" id="{21368971-271B-4A70-9E29-3B1ADCC0D4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4087" y="1567258"/>
            <a:ext cx="7646504" cy="3190272"/>
          </a:xfrm>
          <a:prstGeom prst="rect">
            <a:avLst/>
          </a:prstGeom>
        </p:spPr>
      </p:pic>
    </p:spTree>
    <p:extLst>
      <p:ext uri="{BB962C8B-B14F-4D97-AF65-F5344CB8AC3E}">
        <p14:creationId xmlns:p14="http://schemas.microsoft.com/office/powerpoint/2010/main" val="415074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2947-4C12-4A4B-8D60-BA8A51D8DFAA}"/>
              </a:ext>
            </a:extLst>
          </p:cNvPr>
          <p:cNvSpPr>
            <a:spLocks noGrp="1"/>
          </p:cNvSpPr>
          <p:nvPr>
            <p:ph type="title"/>
          </p:nvPr>
        </p:nvSpPr>
        <p:spPr>
          <a:xfrm>
            <a:off x="838200" y="365125"/>
            <a:ext cx="10515600" cy="628787"/>
          </a:xfrm>
        </p:spPr>
        <p:txBody>
          <a:bodyPr>
            <a:normAutofit/>
          </a:bodyPr>
          <a:lstStyle/>
          <a:p>
            <a:r>
              <a:rPr lang="en-US" sz="2400" dirty="0">
                <a:solidFill>
                  <a:srgbClr val="333333"/>
                </a:solidFill>
                <a:effectLst/>
                <a:latin typeface="Arial Black" panose="020B0A04020102020204" pitchFamily="34" charset="0"/>
              </a:rPr>
              <a:t>KPI 2 - Total Disbursement</a:t>
            </a:r>
            <a:endParaRPr lang="en-US" sz="24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96C7F72-7EBA-4AAC-99E8-9932610F0291}"/>
              </a:ext>
            </a:extLst>
          </p:cNvPr>
          <p:cNvSpPr>
            <a:spLocks noGrp="1"/>
          </p:cNvSpPr>
          <p:nvPr>
            <p:ph idx="1"/>
          </p:nvPr>
        </p:nvSpPr>
        <p:spPr>
          <a:xfrm>
            <a:off x="838200" y="1099930"/>
            <a:ext cx="10515600" cy="5539409"/>
          </a:xfrm>
        </p:spPr>
        <p:txBody>
          <a:bodyPr>
            <a:normAutofit/>
          </a:bodyPr>
          <a:lstStyle/>
          <a:p>
            <a:r>
              <a:rPr lang="en-US" sz="2000" dirty="0">
                <a:latin typeface="Arial" panose="020B0604020202020204" pitchFamily="34" charset="0"/>
                <a:cs typeface="Arial" panose="020B0604020202020204" pitchFamily="34" charset="0"/>
              </a:rPr>
              <a:t>Snapshot:</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Inference:</a:t>
            </a:r>
          </a:p>
          <a:p>
            <a:pPr marL="0" indent="0">
              <a:buNone/>
            </a:pPr>
            <a:r>
              <a:rPr lang="en-US" sz="2000" dirty="0">
                <a:latin typeface="Arial" panose="020B0604020202020204" pitchFamily="34" charset="0"/>
                <a:cs typeface="Arial" panose="020B0604020202020204" pitchFamily="34" charset="0"/>
              </a:rPr>
              <a:t>	From the above KPI image, we can see the Total Disbursement Amount is $413M.</a:t>
            </a:r>
          </a:p>
        </p:txBody>
      </p:sp>
      <p:pic>
        <p:nvPicPr>
          <p:cNvPr id="6" name="Picture 5">
            <a:extLst>
              <a:ext uri="{FF2B5EF4-FFF2-40B4-BE49-F238E27FC236}">
                <a16:creationId xmlns:a16="http://schemas.microsoft.com/office/drawing/2014/main" id="{77FFA435-1255-4EEF-81E8-5FDCAF4C2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530" y="1484245"/>
            <a:ext cx="8229600" cy="3233530"/>
          </a:xfrm>
          <a:prstGeom prst="rect">
            <a:avLst/>
          </a:prstGeom>
        </p:spPr>
      </p:pic>
    </p:spTree>
    <p:extLst>
      <p:ext uri="{BB962C8B-B14F-4D97-AF65-F5344CB8AC3E}">
        <p14:creationId xmlns:p14="http://schemas.microsoft.com/office/powerpoint/2010/main" val="3793839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2947-4C12-4A4B-8D60-BA8A51D8DFAA}"/>
              </a:ext>
            </a:extLst>
          </p:cNvPr>
          <p:cNvSpPr>
            <a:spLocks noGrp="1"/>
          </p:cNvSpPr>
          <p:nvPr>
            <p:ph type="title"/>
          </p:nvPr>
        </p:nvSpPr>
        <p:spPr>
          <a:xfrm>
            <a:off x="838200" y="365125"/>
            <a:ext cx="10515600" cy="628787"/>
          </a:xfrm>
        </p:spPr>
        <p:txBody>
          <a:bodyPr>
            <a:normAutofit/>
          </a:bodyPr>
          <a:lstStyle/>
          <a:p>
            <a:r>
              <a:rPr lang="en-US" sz="2400" dirty="0">
                <a:solidFill>
                  <a:srgbClr val="333333"/>
                </a:solidFill>
                <a:effectLst/>
                <a:latin typeface="Arial Black" panose="020B0A04020102020204" pitchFamily="34" charset="0"/>
              </a:rPr>
              <a:t>KPI 3 - Total Collection</a:t>
            </a:r>
            <a:endParaRPr lang="en-US" sz="24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96C7F72-7EBA-4AAC-99E8-9932610F0291}"/>
              </a:ext>
            </a:extLst>
          </p:cNvPr>
          <p:cNvSpPr>
            <a:spLocks noGrp="1"/>
          </p:cNvSpPr>
          <p:nvPr>
            <p:ph idx="1"/>
          </p:nvPr>
        </p:nvSpPr>
        <p:spPr>
          <a:xfrm>
            <a:off x="838200" y="1099930"/>
            <a:ext cx="10515600" cy="5539409"/>
          </a:xfrm>
        </p:spPr>
        <p:txBody>
          <a:bodyPr>
            <a:normAutofit/>
          </a:bodyPr>
          <a:lstStyle/>
          <a:p>
            <a:r>
              <a:rPr lang="en-US" sz="2000" dirty="0">
                <a:latin typeface="Arial" panose="020B0604020202020204" pitchFamily="34" charset="0"/>
                <a:cs typeface="Arial" panose="020B0604020202020204" pitchFamily="34" charset="0"/>
              </a:rPr>
              <a:t>Snapshot:</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Inference:</a:t>
            </a:r>
          </a:p>
          <a:p>
            <a:pPr marL="0" indent="0">
              <a:buNone/>
            </a:pPr>
            <a:r>
              <a:rPr lang="en-US" sz="2000" dirty="0">
                <a:latin typeface="Arial" panose="020B0604020202020204" pitchFamily="34" charset="0"/>
                <a:cs typeface="Arial" panose="020B0604020202020204" pitchFamily="34" charset="0"/>
              </a:rPr>
              <a:t>	From the above KPI image, we can see the Total Collection Amount is $479M.</a:t>
            </a:r>
          </a:p>
        </p:txBody>
      </p:sp>
      <p:pic>
        <p:nvPicPr>
          <p:cNvPr id="5" name="Picture 4">
            <a:extLst>
              <a:ext uri="{FF2B5EF4-FFF2-40B4-BE49-F238E27FC236}">
                <a16:creationId xmlns:a16="http://schemas.microsoft.com/office/drawing/2014/main" id="{2D721197-A37B-41DB-AC15-D54D8E469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5060" y="1524001"/>
            <a:ext cx="7898297" cy="3299790"/>
          </a:xfrm>
          <a:prstGeom prst="rect">
            <a:avLst/>
          </a:prstGeom>
        </p:spPr>
      </p:pic>
    </p:spTree>
    <p:extLst>
      <p:ext uri="{BB962C8B-B14F-4D97-AF65-F5344CB8AC3E}">
        <p14:creationId xmlns:p14="http://schemas.microsoft.com/office/powerpoint/2010/main" val="4060642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2947-4C12-4A4B-8D60-BA8A51D8DFAA}"/>
              </a:ext>
            </a:extLst>
          </p:cNvPr>
          <p:cNvSpPr>
            <a:spLocks noGrp="1"/>
          </p:cNvSpPr>
          <p:nvPr>
            <p:ph type="title"/>
          </p:nvPr>
        </p:nvSpPr>
        <p:spPr>
          <a:xfrm>
            <a:off x="838200" y="365125"/>
            <a:ext cx="10515600" cy="628787"/>
          </a:xfrm>
        </p:spPr>
        <p:txBody>
          <a:bodyPr>
            <a:normAutofit/>
          </a:bodyPr>
          <a:lstStyle/>
          <a:p>
            <a:r>
              <a:rPr lang="en-US" sz="2400" dirty="0">
                <a:solidFill>
                  <a:srgbClr val="333333"/>
                </a:solidFill>
                <a:effectLst/>
                <a:latin typeface="Arial Black" panose="020B0A04020102020204" pitchFamily="34" charset="0"/>
              </a:rPr>
              <a:t>KPI 4 - Total Outstanding</a:t>
            </a:r>
            <a:endParaRPr lang="en-US" sz="24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96C7F72-7EBA-4AAC-99E8-9932610F0291}"/>
              </a:ext>
            </a:extLst>
          </p:cNvPr>
          <p:cNvSpPr>
            <a:spLocks noGrp="1"/>
          </p:cNvSpPr>
          <p:nvPr>
            <p:ph idx="1"/>
          </p:nvPr>
        </p:nvSpPr>
        <p:spPr>
          <a:xfrm>
            <a:off x="838200" y="1099930"/>
            <a:ext cx="10515600" cy="5539409"/>
          </a:xfrm>
        </p:spPr>
        <p:txBody>
          <a:bodyPr>
            <a:normAutofit/>
          </a:bodyPr>
          <a:lstStyle/>
          <a:p>
            <a:r>
              <a:rPr lang="en-US" sz="2000" dirty="0">
                <a:latin typeface="Arial" panose="020B0604020202020204" pitchFamily="34" charset="0"/>
                <a:cs typeface="Arial" panose="020B0604020202020204" pitchFamily="34" charset="0"/>
              </a:rPr>
              <a:t>Snapshot:</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Inference:</a:t>
            </a:r>
          </a:p>
          <a:p>
            <a:pPr marL="0" indent="0">
              <a:buNone/>
            </a:pPr>
            <a:r>
              <a:rPr lang="en-US" sz="2000" dirty="0">
                <a:latin typeface="Arial" panose="020B0604020202020204" pitchFamily="34" charset="0"/>
                <a:cs typeface="Arial" panose="020B0604020202020204" pitchFamily="34" charset="0"/>
              </a:rPr>
              <a:t>	From the above KPI image, we can see the Total Outstanding Amount is -$66M.</a:t>
            </a:r>
          </a:p>
          <a:p>
            <a:pPr marL="0" indent="0">
              <a:buNone/>
            </a:pPr>
            <a:r>
              <a:rPr lang="en-US" sz="2000" dirty="0">
                <a:latin typeface="Arial" panose="020B0604020202020204" pitchFamily="34" charset="0"/>
                <a:cs typeface="Arial" panose="020B0604020202020204" pitchFamily="34" charset="0"/>
              </a:rPr>
              <a:t>             Because the Total Collection amount is more than the Total Disbursement amount, 	we get negative value for Total Outstanding amount.</a:t>
            </a:r>
          </a:p>
        </p:txBody>
      </p:sp>
      <p:pic>
        <p:nvPicPr>
          <p:cNvPr id="6" name="Picture 5">
            <a:extLst>
              <a:ext uri="{FF2B5EF4-FFF2-40B4-BE49-F238E27FC236}">
                <a16:creationId xmlns:a16="http://schemas.microsoft.com/office/drawing/2014/main" id="{8E7F77BE-A482-4545-8B15-F44048A93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4816" y="1616766"/>
            <a:ext cx="8176593" cy="3299792"/>
          </a:xfrm>
          <a:prstGeom prst="rect">
            <a:avLst/>
          </a:prstGeom>
        </p:spPr>
      </p:pic>
    </p:spTree>
    <p:extLst>
      <p:ext uri="{BB962C8B-B14F-4D97-AF65-F5344CB8AC3E}">
        <p14:creationId xmlns:p14="http://schemas.microsoft.com/office/powerpoint/2010/main" val="1073537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2947-4C12-4A4B-8D60-BA8A51D8DFAA}"/>
              </a:ext>
            </a:extLst>
          </p:cNvPr>
          <p:cNvSpPr>
            <a:spLocks noGrp="1"/>
          </p:cNvSpPr>
          <p:nvPr>
            <p:ph type="title"/>
          </p:nvPr>
        </p:nvSpPr>
        <p:spPr>
          <a:xfrm>
            <a:off x="838200" y="365125"/>
            <a:ext cx="10515600" cy="628787"/>
          </a:xfrm>
        </p:spPr>
        <p:txBody>
          <a:bodyPr>
            <a:normAutofit/>
          </a:bodyPr>
          <a:lstStyle/>
          <a:p>
            <a:r>
              <a:rPr lang="en-US" sz="2400" dirty="0">
                <a:solidFill>
                  <a:srgbClr val="333333"/>
                </a:solidFill>
                <a:effectLst/>
                <a:latin typeface="Arial Black" panose="020B0A04020102020204" pitchFamily="34" charset="0"/>
              </a:rPr>
              <a:t>KPI 5 – Term Wise Loan Count</a:t>
            </a:r>
            <a:endParaRPr lang="en-US" sz="24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96C7F72-7EBA-4AAC-99E8-9932610F0291}"/>
              </a:ext>
            </a:extLst>
          </p:cNvPr>
          <p:cNvSpPr>
            <a:spLocks noGrp="1"/>
          </p:cNvSpPr>
          <p:nvPr>
            <p:ph idx="1"/>
          </p:nvPr>
        </p:nvSpPr>
        <p:spPr>
          <a:xfrm>
            <a:off x="838200" y="1099930"/>
            <a:ext cx="10515600" cy="5539409"/>
          </a:xfrm>
        </p:spPr>
        <p:txBody>
          <a:bodyPr>
            <a:normAutofit/>
          </a:bodyPr>
          <a:lstStyle/>
          <a:p>
            <a:r>
              <a:rPr lang="en-US" sz="2000" dirty="0">
                <a:latin typeface="Arial" panose="020B0604020202020204" pitchFamily="34" charset="0"/>
                <a:cs typeface="Arial" panose="020B0604020202020204" pitchFamily="34" charset="0"/>
              </a:rPr>
              <a:t>Snapshot:</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Inference:</a:t>
            </a:r>
          </a:p>
          <a:p>
            <a:pPr marL="0" indent="0">
              <a:buNone/>
            </a:pPr>
            <a:r>
              <a:rPr lang="en-US" sz="2000" dirty="0">
                <a:latin typeface="Arial" panose="020B0604020202020204" pitchFamily="34" charset="0"/>
                <a:cs typeface="Arial" panose="020B0604020202020204" pitchFamily="34" charset="0"/>
              </a:rPr>
              <a:t>	We can see, the count for the term of 36months is quite 	larger than the count of 	loans for the term of 60months. Respective count for both the terms is 29K and 	11K.</a:t>
            </a:r>
          </a:p>
        </p:txBody>
      </p:sp>
      <p:pic>
        <p:nvPicPr>
          <p:cNvPr id="5" name="Picture 4">
            <a:extLst>
              <a:ext uri="{FF2B5EF4-FFF2-40B4-BE49-F238E27FC236}">
                <a16:creationId xmlns:a16="http://schemas.microsoft.com/office/drawing/2014/main" id="{C265496D-91D4-4A58-927C-BAFA0C8CD8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2504" y="1537251"/>
            <a:ext cx="8050695" cy="3458819"/>
          </a:xfrm>
          <a:prstGeom prst="rect">
            <a:avLst/>
          </a:prstGeom>
        </p:spPr>
      </p:pic>
    </p:spTree>
    <p:extLst>
      <p:ext uri="{BB962C8B-B14F-4D97-AF65-F5344CB8AC3E}">
        <p14:creationId xmlns:p14="http://schemas.microsoft.com/office/powerpoint/2010/main" val="575621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2947-4C12-4A4B-8D60-BA8A51D8DFAA}"/>
              </a:ext>
            </a:extLst>
          </p:cNvPr>
          <p:cNvSpPr>
            <a:spLocks noGrp="1"/>
          </p:cNvSpPr>
          <p:nvPr>
            <p:ph type="title"/>
          </p:nvPr>
        </p:nvSpPr>
        <p:spPr>
          <a:xfrm>
            <a:off x="838200" y="365125"/>
            <a:ext cx="10515600" cy="628787"/>
          </a:xfrm>
        </p:spPr>
        <p:txBody>
          <a:bodyPr>
            <a:normAutofit/>
          </a:bodyPr>
          <a:lstStyle/>
          <a:p>
            <a:r>
              <a:rPr lang="en-US" sz="2400" dirty="0">
                <a:solidFill>
                  <a:srgbClr val="333333"/>
                </a:solidFill>
                <a:effectLst/>
                <a:latin typeface="Arial Black" panose="020B0A04020102020204" pitchFamily="34" charset="0"/>
              </a:rPr>
              <a:t>KPI 6 – Home Ownership Wise Loan Count</a:t>
            </a:r>
            <a:endParaRPr lang="en-US" sz="24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96C7F72-7EBA-4AAC-99E8-9932610F0291}"/>
              </a:ext>
            </a:extLst>
          </p:cNvPr>
          <p:cNvSpPr>
            <a:spLocks noGrp="1"/>
          </p:cNvSpPr>
          <p:nvPr>
            <p:ph idx="1"/>
          </p:nvPr>
        </p:nvSpPr>
        <p:spPr>
          <a:xfrm>
            <a:off x="838200" y="1099930"/>
            <a:ext cx="10515600" cy="5539409"/>
          </a:xfrm>
        </p:spPr>
        <p:txBody>
          <a:bodyPr>
            <a:normAutofit fontScale="85000" lnSpcReduction="20000"/>
          </a:bodyPr>
          <a:lstStyle/>
          <a:p>
            <a:r>
              <a:rPr lang="en-US" sz="2000" dirty="0">
                <a:latin typeface="Arial" panose="020B0604020202020204" pitchFamily="34" charset="0"/>
                <a:cs typeface="Arial" panose="020B0604020202020204" pitchFamily="34" charset="0"/>
              </a:rPr>
              <a:t>Snapshot:</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Inference:</a:t>
            </a:r>
          </a:p>
          <a:p>
            <a:pPr marL="0" indent="0">
              <a:buNone/>
            </a:pPr>
            <a:r>
              <a:rPr lang="en-US" sz="2000" dirty="0">
                <a:latin typeface="Arial" panose="020B0604020202020204" pitchFamily="34" charset="0"/>
                <a:cs typeface="Arial" panose="020B0604020202020204" pitchFamily="34" charset="0"/>
              </a:rPr>
              <a:t>	Count for each category is mentioned in the above KPI image. It clearly indicates that the count 	for the RENT category is highest than the other all categories. </a:t>
            </a:r>
          </a:p>
          <a:p>
            <a:pPr marL="0" indent="0">
              <a:buNone/>
            </a:pPr>
            <a:r>
              <a:rPr lang="en-US" sz="2000" dirty="0">
                <a:latin typeface="Arial" panose="020B0604020202020204" pitchFamily="34" charset="0"/>
                <a:cs typeface="Arial" panose="020B0604020202020204" pitchFamily="34" charset="0"/>
              </a:rPr>
              <a:t>	Category wise counts are as below:</a:t>
            </a:r>
          </a:p>
          <a:p>
            <a:pPr marL="0" indent="0">
              <a:buNone/>
            </a:pPr>
            <a:r>
              <a:rPr lang="en-US" sz="2000" dirty="0">
                <a:latin typeface="Arial" panose="020B0604020202020204" pitchFamily="34" charset="0"/>
                <a:cs typeface="Arial" panose="020B0604020202020204" pitchFamily="34" charset="0"/>
              </a:rPr>
              <a:t>	RENT – 18,899</a:t>
            </a:r>
          </a:p>
          <a:p>
            <a:pPr marL="0" indent="0">
              <a:buNone/>
            </a:pPr>
            <a:r>
              <a:rPr lang="en-US" sz="2000" dirty="0">
                <a:latin typeface="Arial" panose="020B0604020202020204" pitchFamily="34" charset="0"/>
                <a:cs typeface="Arial" panose="020B0604020202020204" pitchFamily="34" charset="0"/>
              </a:rPr>
              <a:t>	MORTGAGE -  17,659</a:t>
            </a:r>
          </a:p>
          <a:p>
            <a:pPr marL="0" indent="0">
              <a:buNone/>
            </a:pPr>
            <a:r>
              <a:rPr lang="en-US" sz="2000" dirty="0">
                <a:latin typeface="Arial" panose="020B0604020202020204" pitchFamily="34" charset="0"/>
                <a:cs typeface="Arial" panose="020B0604020202020204" pitchFamily="34" charset="0"/>
              </a:rPr>
              <a:t>	OWN – 3,058</a:t>
            </a:r>
          </a:p>
          <a:p>
            <a:pPr marL="0" indent="0">
              <a:buNone/>
            </a:pPr>
            <a:r>
              <a:rPr lang="en-US" sz="2000" dirty="0">
                <a:latin typeface="Arial" panose="020B0604020202020204" pitchFamily="34" charset="0"/>
                <a:cs typeface="Arial" panose="020B0604020202020204" pitchFamily="34" charset="0"/>
              </a:rPr>
              <a:t>	OTHER - 98</a:t>
            </a:r>
          </a:p>
        </p:txBody>
      </p:sp>
      <p:pic>
        <p:nvPicPr>
          <p:cNvPr id="6" name="Picture 5">
            <a:extLst>
              <a:ext uri="{FF2B5EF4-FFF2-40B4-BE49-F238E27FC236}">
                <a16:creationId xmlns:a16="http://schemas.microsoft.com/office/drawing/2014/main" id="{A7F11978-EB16-45AF-A8D4-368B15B9C8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130" y="1126434"/>
            <a:ext cx="9034670" cy="2981740"/>
          </a:xfrm>
          <a:prstGeom prst="rect">
            <a:avLst/>
          </a:prstGeom>
        </p:spPr>
      </p:pic>
    </p:spTree>
    <p:extLst>
      <p:ext uri="{BB962C8B-B14F-4D97-AF65-F5344CB8AC3E}">
        <p14:creationId xmlns:p14="http://schemas.microsoft.com/office/powerpoint/2010/main" val="1707865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2947-4C12-4A4B-8D60-BA8A51D8DFAA}"/>
              </a:ext>
            </a:extLst>
          </p:cNvPr>
          <p:cNvSpPr>
            <a:spLocks noGrp="1"/>
          </p:cNvSpPr>
          <p:nvPr>
            <p:ph type="title"/>
          </p:nvPr>
        </p:nvSpPr>
        <p:spPr>
          <a:xfrm>
            <a:off x="838200" y="365125"/>
            <a:ext cx="10515600" cy="628787"/>
          </a:xfrm>
        </p:spPr>
        <p:txBody>
          <a:bodyPr>
            <a:normAutofit/>
          </a:bodyPr>
          <a:lstStyle/>
          <a:p>
            <a:r>
              <a:rPr lang="en-US" sz="2400" dirty="0">
                <a:solidFill>
                  <a:srgbClr val="333333"/>
                </a:solidFill>
                <a:effectLst/>
                <a:latin typeface="Arial Black" panose="020B0A04020102020204" pitchFamily="34" charset="0"/>
              </a:rPr>
              <a:t>KPI 7 – Good Loan / Bad Loan Wise Loan Count</a:t>
            </a:r>
            <a:endParaRPr lang="en-US" sz="24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96C7F72-7EBA-4AAC-99E8-9932610F0291}"/>
              </a:ext>
            </a:extLst>
          </p:cNvPr>
          <p:cNvSpPr>
            <a:spLocks noGrp="1"/>
          </p:cNvSpPr>
          <p:nvPr>
            <p:ph idx="1"/>
          </p:nvPr>
        </p:nvSpPr>
        <p:spPr>
          <a:xfrm>
            <a:off x="838200" y="1099930"/>
            <a:ext cx="10515600" cy="5758070"/>
          </a:xfrm>
        </p:spPr>
        <p:txBody>
          <a:bodyPr>
            <a:normAutofit lnSpcReduction="10000"/>
          </a:bodyPr>
          <a:lstStyle/>
          <a:p>
            <a:r>
              <a:rPr lang="en-US" sz="2000" dirty="0">
                <a:latin typeface="Arial" panose="020B0604020202020204" pitchFamily="34" charset="0"/>
                <a:cs typeface="Arial" panose="020B0604020202020204" pitchFamily="34" charset="0"/>
              </a:rPr>
              <a:t>Snapshot:</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Inference: </a:t>
            </a:r>
          </a:p>
          <a:p>
            <a:pPr marL="0" indent="0">
              <a:buNone/>
            </a:pPr>
            <a:r>
              <a:rPr lang="en-US" sz="2000" dirty="0">
                <a:latin typeface="Arial" panose="020B0604020202020204" pitchFamily="34" charset="0"/>
                <a:cs typeface="Arial" panose="020B0604020202020204" pitchFamily="34" charset="0"/>
              </a:rPr>
              <a:t>	We get positive insights from the above KPI image, as the count for the Good Loan 	is much larger than the count for the Bad Loan.</a:t>
            </a:r>
          </a:p>
          <a:p>
            <a:pPr marL="0" indent="0">
              <a:buNone/>
            </a:pPr>
            <a:r>
              <a:rPr lang="en-US" sz="2000" dirty="0">
                <a:latin typeface="Arial" panose="020B0604020202020204" pitchFamily="34" charset="0"/>
                <a:cs typeface="Arial" panose="020B0604020202020204" pitchFamily="34" charset="0"/>
              </a:rPr>
              <a:t>	Good Loan Count : 34.09K</a:t>
            </a:r>
          </a:p>
          <a:p>
            <a:pPr marL="0" indent="0">
              <a:buNone/>
            </a:pPr>
            <a:r>
              <a:rPr lang="en-US" sz="2000" dirty="0">
                <a:latin typeface="Arial" panose="020B0604020202020204" pitchFamily="34" charset="0"/>
                <a:cs typeface="Arial" panose="020B0604020202020204" pitchFamily="34" charset="0"/>
              </a:rPr>
              <a:t>	Bad Loan Count : 5.63K</a:t>
            </a:r>
          </a:p>
          <a:p>
            <a:pPr marL="0" indent="0">
              <a:buNone/>
            </a:pPr>
            <a:endParaRPr lang="en-US"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DF5D1E5-0161-448A-9236-CA3643C93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5304" y="1497495"/>
            <a:ext cx="7858539" cy="3273288"/>
          </a:xfrm>
          <a:prstGeom prst="rect">
            <a:avLst/>
          </a:prstGeom>
        </p:spPr>
      </p:pic>
    </p:spTree>
    <p:extLst>
      <p:ext uri="{BB962C8B-B14F-4D97-AF65-F5344CB8AC3E}">
        <p14:creationId xmlns:p14="http://schemas.microsoft.com/office/powerpoint/2010/main" val="2774602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2947-4C12-4A4B-8D60-BA8A51D8DFAA}"/>
              </a:ext>
            </a:extLst>
          </p:cNvPr>
          <p:cNvSpPr>
            <a:spLocks noGrp="1"/>
          </p:cNvSpPr>
          <p:nvPr>
            <p:ph type="title"/>
          </p:nvPr>
        </p:nvSpPr>
        <p:spPr>
          <a:xfrm>
            <a:off x="838200" y="365125"/>
            <a:ext cx="10515600" cy="628787"/>
          </a:xfrm>
        </p:spPr>
        <p:txBody>
          <a:bodyPr>
            <a:normAutofit/>
          </a:bodyPr>
          <a:lstStyle/>
          <a:p>
            <a:r>
              <a:rPr lang="en-US" sz="2400" dirty="0">
                <a:solidFill>
                  <a:srgbClr val="333333"/>
                </a:solidFill>
                <a:effectLst/>
                <a:latin typeface="Arial Black" panose="020B0A04020102020204" pitchFamily="34" charset="0"/>
              </a:rPr>
              <a:t>KPI 8 – Grade Wise Loan Count</a:t>
            </a:r>
            <a:endParaRPr lang="en-US" sz="24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96C7F72-7EBA-4AAC-99E8-9932610F0291}"/>
              </a:ext>
            </a:extLst>
          </p:cNvPr>
          <p:cNvSpPr>
            <a:spLocks noGrp="1"/>
          </p:cNvSpPr>
          <p:nvPr>
            <p:ph idx="1"/>
          </p:nvPr>
        </p:nvSpPr>
        <p:spPr>
          <a:xfrm>
            <a:off x="838200" y="1099930"/>
            <a:ext cx="10515600" cy="5758070"/>
          </a:xfrm>
        </p:spPr>
        <p:txBody>
          <a:bodyPr>
            <a:normAutofit/>
          </a:bodyPr>
          <a:lstStyle/>
          <a:p>
            <a:r>
              <a:rPr lang="en-US" sz="2000" dirty="0">
                <a:latin typeface="Arial" panose="020B0604020202020204" pitchFamily="34" charset="0"/>
                <a:cs typeface="Arial" panose="020B0604020202020204" pitchFamily="34" charset="0"/>
              </a:rPr>
              <a:t>Snapshot:</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Inference: </a:t>
            </a:r>
          </a:p>
          <a:p>
            <a:pPr marL="0" indent="0">
              <a:buNone/>
            </a:pPr>
            <a:r>
              <a:rPr lang="en-US" sz="2000" dirty="0">
                <a:latin typeface="Arial" panose="020B0604020202020204" pitchFamily="34" charset="0"/>
                <a:cs typeface="Arial" panose="020B0604020202020204" pitchFamily="34" charset="0"/>
              </a:rPr>
              <a:t>	Count of Loans for each grade is displayed in the above KPI image. We can see 	that, count of loans for Grade B is highest and count of loans for Grade G is lowest 	amongst all other grades. </a:t>
            </a:r>
          </a:p>
        </p:txBody>
      </p:sp>
      <p:pic>
        <p:nvPicPr>
          <p:cNvPr id="6" name="Picture 5">
            <a:extLst>
              <a:ext uri="{FF2B5EF4-FFF2-40B4-BE49-F238E27FC236}">
                <a16:creationId xmlns:a16="http://schemas.microsoft.com/office/drawing/2014/main" id="{36026C1D-3CBA-4F12-8937-2104CB6D22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148" y="1099930"/>
            <a:ext cx="9090991" cy="3657600"/>
          </a:xfrm>
          <a:prstGeom prst="rect">
            <a:avLst/>
          </a:prstGeom>
        </p:spPr>
      </p:pic>
    </p:spTree>
    <p:extLst>
      <p:ext uri="{BB962C8B-B14F-4D97-AF65-F5344CB8AC3E}">
        <p14:creationId xmlns:p14="http://schemas.microsoft.com/office/powerpoint/2010/main" val="63773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724</Words>
  <Application>Microsoft Office PowerPoint</Application>
  <PresentationFormat>Widescreen</PresentationFormat>
  <Paragraphs>205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Black</vt:lpstr>
      <vt:lpstr>Calibri</vt:lpstr>
      <vt:lpstr>Calibri Light</vt:lpstr>
      <vt:lpstr>Office Theme</vt:lpstr>
      <vt:lpstr>Bank Loan Analysis</vt:lpstr>
      <vt:lpstr>KPI 1 - Total Loan</vt:lpstr>
      <vt:lpstr>KPI 2 - Total Disbursement</vt:lpstr>
      <vt:lpstr>KPI 3 - Total Collection</vt:lpstr>
      <vt:lpstr>KPI 4 - Total Outstanding</vt:lpstr>
      <vt:lpstr>KPI 5 – Term Wise Loan Count</vt:lpstr>
      <vt:lpstr>KPI 6 – Home Ownership Wise Loan Count</vt:lpstr>
      <vt:lpstr>KPI 7 – Good Loan / Bad Loan Wise Loan Count</vt:lpstr>
      <vt:lpstr>KPI 8 – Grade Wise Loan Count</vt:lpstr>
      <vt:lpstr>KPI 9 – Employee Length(in Years) Wise Loan Count</vt:lpstr>
      <vt:lpstr>KPI 10 – MTD</vt:lpstr>
      <vt:lpstr>KPI 10 – QTD</vt:lpstr>
      <vt:lpstr>KPI 10 – YTD</vt:lpstr>
      <vt:lpstr>Bank Loan Analysis Dashboard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Analysis</dc:title>
  <dc:creator>Utpal Patil</dc:creator>
  <cp:lastModifiedBy>Utpal Patil</cp:lastModifiedBy>
  <cp:revision>15</cp:revision>
  <dcterms:created xsi:type="dcterms:W3CDTF">2022-02-23T08:57:41Z</dcterms:created>
  <dcterms:modified xsi:type="dcterms:W3CDTF">2022-02-23T10:21:51Z</dcterms:modified>
</cp:coreProperties>
</file>