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4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96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58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29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9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7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33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26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15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54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2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7504" y="1196752"/>
            <a:ext cx="892899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45C2-0BA5-4BB8-9919-15C86ABBFF50}" type="datetimeFigureOut">
              <a:rPr kumimoji="1" lang="ja-JP" altLang="en-US" smtClean="0"/>
              <a:t>2014/3/6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924E0-F0A2-4851-A5B2-4EC5B06C2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1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G</a:t>
            </a:r>
            <a:r>
              <a:rPr kumimoji="1" lang="ja-JP" altLang="en-US" sz="6000" dirty="0" smtClean="0"/>
              <a:t>：夏休み</a:t>
            </a:r>
            <a:r>
              <a:rPr kumimoji="1" lang="ja-JP" altLang="en-US" sz="6000" dirty="0" smtClean="0"/>
              <a:t>の掃除当番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2232248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問題：河田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解答：河田、大坂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解説：河田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21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 Accept: yutaka1999 (96:57)</a:t>
            </a:r>
          </a:p>
          <a:p>
            <a:r>
              <a:rPr lang="en-US" altLang="ja-JP" dirty="0" smtClean="0"/>
              <a:t>First Accept (onsite): </a:t>
            </a:r>
            <a:r>
              <a:rPr lang="lo-LA" altLang="ja-JP" dirty="0"/>
              <a:t>ຣ</a:t>
            </a:r>
            <a:r>
              <a:rPr lang="ml-IN" altLang="ja-JP" dirty="0"/>
              <a:t>സ</a:t>
            </a:r>
            <a:r>
              <a:rPr lang="ar-AE" altLang="ja-JP" dirty="0"/>
              <a:t>ں</a:t>
            </a:r>
            <a:r>
              <a:rPr lang="en-US" altLang="ja-JP" dirty="0"/>
              <a:t>ƙ</a:t>
            </a:r>
            <a:r>
              <a:rPr lang="iu-Cans-CA" altLang="ja-JP" dirty="0"/>
              <a:t>ᘓ</a:t>
            </a:r>
            <a:r>
              <a:rPr lang="iu-Cans-CA" altLang="ja-JP" dirty="0" smtClean="0"/>
              <a:t>‮</a:t>
            </a:r>
            <a:r>
              <a:rPr lang="en-US" altLang="ja-JP" dirty="0"/>
              <a:t>(</a:t>
            </a:r>
            <a:r>
              <a:rPr lang="ja-JP" altLang="en-US" dirty="0" smtClean="0"/>
              <a:t>ひとり</a:t>
            </a:r>
            <a:r>
              <a:rPr lang="en-US" altLang="ja-JP" dirty="0" smtClean="0"/>
              <a:t>) (108:46)</a:t>
            </a:r>
          </a:p>
          <a:p>
            <a:r>
              <a:rPr kumimoji="1" lang="en-US" altLang="ja-JP" dirty="0" smtClean="0"/>
              <a:t>Accepted: 29 (12%)</a:t>
            </a:r>
          </a:p>
          <a:p>
            <a:r>
              <a:rPr lang="en-US" altLang="ja-JP" dirty="0" smtClean="0"/>
              <a:t>Trying: 67</a:t>
            </a:r>
            <a:endParaRPr kumimoji="1" lang="en-US" altLang="ja-JP" dirty="0" smtClean="0"/>
          </a:p>
          <a:p>
            <a:r>
              <a:rPr lang="en-US" altLang="ja-JP" dirty="0" smtClean="0"/>
              <a:t>Total Submission: 245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9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kumimoji="1" lang="ja-JP" altLang="en-US" dirty="0" smtClean="0"/>
                  <a:t>人の学生を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kumimoji="1" lang="ja-JP" altLang="en-US" dirty="0" smtClean="0"/>
                  <a:t>日の夏休みの掃除当番に割り当て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最も長く掃除が行われない期間を最小にする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kumimoji="1" lang="ja-JP" altLang="en-US" dirty="0" smtClean="0"/>
                  <a:t>番目の学生は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から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の間の日に一度だけ掃除が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できる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ただし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kumimoji="1" lang="ja-JP" altLang="en-US" dirty="0" smtClean="0"/>
                  <a:t>人を好きなように選んでその学生には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から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の間の日に毎日掃除をするように頼むことができる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1" t="-1648" r="-17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39552" y="4918292"/>
                <a:ext cx="4680520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1≤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𝑁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en-US" altLang="ja-JP" sz="2800" b="0" dirty="0" smtClean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1≤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𝑀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kumimoji="1" lang="en-US" altLang="ja-JP" sz="2800" b="0" dirty="0" smtClean="0"/>
                  <a:t>,</a:t>
                </a:r>
                <a:br>
                  <a:rPr kumimoji="1" lang="en-US" altLang="ja-JP" sz="2800" b="0" dirty="0" smtClean="0"/>
                </a:b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0≤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≤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kumimoji="1" lang="en-US" altLang="ja-JP" sz="2800" b="0" dirty="0" smtClean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1≤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/>
                      </a:rPr>
                      <m:t>≤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𝑀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918292"/>
                <a:ext cx="4680520" cy="958980"/>
              </a:xfrm>
              <a:prstGeom prst="rect">
                <a:avLst/>
              </a:prstGeom>
              <a:blipFill rotWithShape="1">
                <a:blip r:embed="rId3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2"/>
            <a:ext cx="3168352" cy="251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4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部分点解法 </a:t>
                </a: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/>
                      </a:rPr>
                      <m:t>𝑲</m:t>
                    </m:r>
                    <m:r>
                      <a:rPr lang="en-US" altLang="ja-JP" b="1" i="1" smtClean="0">
                        <a:latin typeface="Cambria Math"/>
                      </a:rPr>
                      <m:t>=</m:t>
                    </m:r>
                    <m:r>
                      <a:rPr lang="en-US" altLang="ja-JP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ja-JP" altLang="en-US" dirty="0" smtClean="0"/>
                  <a:t>の</a:t>
                </a:r>
                <a:r>
                  <a:rPr lang="ja-JP" altLang="en-US" dirty="0" smtClean="0"/>
                  <a:t>場合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07" b="-210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2843808" y="141277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最大値の最小化</a:t>
            </a:r>
            <a:endParaRPr kumimoji="1" lang="ja-JP" altLang="en-US" sz="3600" b="1" dirty="0"/>
          </a:p>
        </p:txBody>
      </p:sp>
      <p:sp>
        <p:nvSpPr>
          <p:cNvPr id="5" name="下矢印 4"/>
          <p:cNvSpPr/>
          <p:nvPr/>
        </p:nvSpPr>
        <p:spPr>
          <a:xfrm>
            <a:off x="3959932" y="2204864"/>
            <a:ext cx="1152128" cy="72008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91880" y="30689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二分探索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1540" y="436510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最長の期間を決めて順番に担当を割り当てていく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7634" y="5102279"/>
            <a:ext cx="651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どういう順番で担当を決めればいいか？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63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部分点解法 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𝑲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𝟎</m:t>
                    </m:r>
                  </m:oMath>
                </a14:m>
                <a:r>
                  <a:rPr lang="ja-JP" altLang="en-US" dirty="0"/>
                  <a:t>の場合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07" b="-210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863588" y="1484784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ソートして開始が早いものから貪欲に選ぶ</a:t>
            </a:r>
            <a:endParaRPr kumimoji="1" lang="ja-JP" altLang="en-US" sz="3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88905"/>
              </p:ext>
            </p:extLst>
          </p:nvPr>
        </p:nvGraphicFramePr>
        <p:xfrm>
          <a:off x="539552" y="3644490"/>
          <a:ext cx="81369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122054" marR="122054" marT="61027" marB="61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円/楕円 5"/>
          <p:cNvSpPr/>
          <p:nvPr/>
        </p:nvSpPr>
        <p:spPr>
          <a:xfrm>
            <a:off x="3059832" y="4436578"/>
            <a:ext cx="576064" cy="576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508104" y="4436578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2987824" y="5106354"/>
            <a:ext cx="0" cy="55436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987824" y="5660714"/>
            <a:ext cx="237626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364088" y="5106354"/>
            <a:ext cx="0" cy="55436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168116" y="5106888"/>
            <a:ext cx="0" cy="914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168116" y="6021288"/>
            <a:ext cx="406006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6228184" y="5084650"/>
            <a:ext cx="0" cy="914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乗算記号 2"/>
          <p:cNvSpPr/>
          <p:nvPr/>
        </p:nvSpPr>
        <p:spPr>
          <a:xfrm>
            <a:off x="7416316" y="1183105"/>
            <a:ext cx="1188132" cy="1188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187192" y="2276872"/>
                <a:ext cx="478920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𝑁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2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𝑀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8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2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6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3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192" y="2276872"/>
                <a:ext cx="4789207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2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 22"/>
          <p:cNvSpPr/>
          <p:nvPr/>
        </p:nvSpPr>
        <p:spPr>
          <a:xfrm>
            <a:off x="4860032" y="2998028"/>
            <a:ext cx="1322363" cy="689373"/>
          </a:xfrm>
          <a:custGeom>
            <a:avLst/>
            <a:gdLst>
              <a:gd name="connsiteX0" fmla="*/ 0 w 1322363"/>
              <a:gd name="connsiteY0" fmla="*/ 689373 h 689373"/>
              <a:gd name="connsiteX1" fmla="*/ 689317 w 1322363"/>
              <a:gd name="connsiteY1" fmla="*/ 56 h 689373"/>
              <a:gd name="connsiteX2" fmla="*/ 1322363 w 1322363"/>
              <a:gd name="connsiteY2" fmla="*/ 647170 h 68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363" h="689373">
                <a:moveTo>
                  <a:pt x="0" y="689373"/>
                </a:moveTo>
                <a:cubicBezTo>
                  <a:pt x="234461" y="348231"/>
                  <a:pt x="468923" y="7090"/>
                  <a:pt x="689317" y="56"/>
                </a:cubicBezTo>
                <a:cubicBezTo>
                  <a:pt x="909711" y="-6978"/>
                  <a:pt x="1322363" y="647170"/>
                  <a:pt x="1322363" y="64717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3578449" y="2997061"/>
            <a:ext cx="1322363" cy="689373"/>
          </a:xfrm>
          <a:custGeom>
            <a:avLst/>
            <a:gdLst>
              <a:gd name="connsiteX0" fmla="*/ 0 w 1322363"/>
              <a:gd name="connsiteY0" fmla="*/ 689373 h 689373"/>
              <a:gd name="connsiteX1" fmla="*/ 689317 w 1322363"/>
              <a:gd name="connsiteY1" fmla="*/ 56 h 689373"/>
              <a:gd name="connsiteX2" fmla="*/ 1322363 w 1322363"/>
              <a:gd name="connsiteY2" fmla="*/ 647170 h 68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363" h="689373">
                <a:moveTo>
                  <a:pt x="0" y="689373"/>
                </a:moveTo>
                <a:cubicBezTo>
                  <a:pt x="234461" y="348231"/>
                  <a:pt x="468923" y="7090"/>
                  <a:pt x="689317" y="56"/>
                </a:cubicBezTo>
                <a:cubicBezTo>
                  <a:pt x="909711" y="-6978"/>
                  <a:pt x="1322363" y="647170"/>
                  <a:pt x="1322363" y="64717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部分点解法 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𝑲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𝟎</m:t>
                    </m:r>
                  </m:oMath>
                </a14:m>
                <a:r>
                  <a:rPr lang="ja-JP" altLang="en-US" dirty="0"/>
                  <a:t>の場合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07" b="-210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60790" y="1199654"/>
                <a:ext cx="779964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 smtClean="0"/>
                  <a:t>割り当てられる人が複数いる場合は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200" dirty="0" smtClean="0"/>
                  <a:t> が小さい人から先に割り当てたほうが得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0" y="1199654"/>
                <a:ext cx="7799642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1953" t="-8475" r="-1953" b="-16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/>
          <p:cNvSpPr/>
          <p:nvPr/>
        </p:nvSpPr>
        <p:spPr>
          <a:xfrm>
            <a:off x="3275856" y="3575384"/>
            <a:ext cx="576064" cy="576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612780" y="3575384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318468" y="2998028"/>
                <a:ext cx="490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68" y="2998028"/>
                <a:ext cx="49084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2483768" y="299802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…</a:t>
            </a:r>
            <a:endParaRPr kumimoji="1" lang="ja-JP" altLang="en-US" sz="2800" b="1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2411760" y="4511488"/>
            <a:ext cx="31959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607732" y="3957128"/>
            <a:ext cx="0" cy="5543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411760" y="4872062"/>
            <a:ext cx="406006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471828" y="3935424"/>
            <a:ext cx="0" cy="914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923928" y="2448433"/>
                <a:ext cx="7745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kumimoji="1" lang="ja-JP" altLang="en-US" sz="2800" b="1" dirty="0" smtClean="0"/>
                  <a:t>日</a:t>
                </a:r>
                <a:endParaRPr kumimoji="1" lang="ja-JP" altLang="en-US" sz="2800" b="1" dirty="0"/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448433"/>
                <a:ext cx="774571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2941" r="-14961" b="-3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/>
          <p:cNvSpPr/>
          <p:nvPr/>
        </p:nvSpPr>
        <p:spPr>
          <a:xfrm>
            <a:off x="5894363" y="3576351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165581" y="2448433"/>
                <a:ext cx="7745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kumimoji="1" lang="ja-JP" altLang="en-US" sz="2800" b="1" dirty="0" smtClean="0"/>
                  <a:t>日</a:t>
                </a:r>
                <a:endParaRPr kumimoji="1" lang="ja-JP" altLang="en-US" sz="2800" b="1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81" y="2448433"/>
                <a:ext cx="774571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2941" r="-15748" b="-3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92159" y="5232102"/>
                <a:ext cx="81369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 smtClean="0"/>
                  <a:t>最後に割り当てた日が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sz="3200" dirty="0" smtClean="0"/>
                  <a:t> のときに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latin typeface="Cambria Math"/>
                      </a:rPr>
                      <m:t>≤</m:t>
                    </m:r>
                    <m:r>
                      <a:rPr lang="en-US" altLang="ja-JP" sz="3200" b="0" i="1" smtClean="0">
                        <a:latin typeface="Cambria Math"/>
                      </a:rPr>
                      <m:t>𝑥</m:t>
                    </m:r>
                    <m:r>
                      <a:rPr lang="en-US" altLang="ja-JP" sz="3200" b="0" i="1" smtClean="0">
                        <a:latin typeface="Cambria Math"/>
                      </a:rPr>
                      <m:t>+</m:t>
                    </m:r>
                    <m:r>
                      <a:rPr lang="en-US" altLang="ja-JP" sz="32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ja-JP" altLang="en-US" sz="3200" dirty="0" smtClean="0"/>
                  <a:t> の人を列挙したいが毎回愚直にやると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𝑂</m:t>
                    </m:r>
                    <m:r>
                      <a:rPr lang="en-US" altLang="ja-JP" sz="32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3200" dirty="0" smtClean="0"/>
                  <a:t> </a:t>
                </a:r>
                <a:r>
                  <a:rPr lang="ja-JP" altLang="en-US" sz="3200" dirty="0" smtClean="0"/>
                  <a:t>かかる</a:t>
                </a:r>
                <a:endParaRPr lang="en-US" altLang="ja-JP" sz="3200" dirty="0" smtClean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9" y="5232102"/>
                <a:ext cx="8136904" cy="1077218"/>
              </a:xfrm>
              <a:prstGeom prst="rect">
                <a:avLst/>
              </a:prstGeom>
              <a:blipFill rotWithShape="1">
                <a:blip r:embed="rId7"/>
                <a:stretch>
                  <a:fillRect l="-1948" t="-8475" r="-1348" b="-16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59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部分点解法 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𝑲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𝟎</m:t>
                    </m:r>
                  </m:oMath>
                </a14:m>
                <a:r>
                  <a:rPr lang="ja-JP" altLang="en-US" dirty="0"/>
                  <a:t>の場合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07" b="-210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124617" y="1412776"/>
                <a:ext cx="693077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3200" dirty="0" smtClean="0"/>
                  <a:t> は単調に増加するので</a:t>
                </a:r>
                <a:r>
                  <a:rPr lang="ja-JP" altLang="en-US" sz="3200" dirty="0" smtClean="0"/>
                  <a:t>最初に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3200" dirty="0" smtClean="0"/>
                  <a:t> </a:t>
                </a:r>
                <a:r>
                  <a:rPr kumimoji="1" lang="ja-JP" altLang="en-US" sz="3200" dirty="0" smtClean="0"/>
                  <a:t>の値で</a:t>
                </a:r>
                <a:r>
                  <a:rPr kumimoji="1" lang="en-US" altLang="ja-JP" sz="3200" dirty="0" smtClean="0"/>
                  <a:t/>
                </a:r>
                <a:br>
                  <a:rPr kumimoji="1" lang="en-US" altLang="ja-JP" sz="3200" dirty="0" smtClean="0"/>
                </a:br>
                <a:r>
                  <a:rPr kumimoji="1" lang="ja-JP" altLang="en-US" sz="3200" dirty="0" smtClean="0"/>
                  <a:t>ソートして</a:t>
                </a:r>
                <a:r>
                  <a:rPr lang="ja-JP" altLang="en-US" sz="3200" dirty="0"/>
                  <a:t>しゃく</a:t>
                </a:r>
                <a:r>
                  <a:rPr lang="ja-JP" altLang="en-US" sz="3200" dirty="0" smtClean="0"/>
                  <a:t>とりの要領で調べればよい</a:t>
                </a:r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17" y="1412776"/>
                <a:ext cx="6930770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2199" t="-8523" r="-2287" b="-170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90691" y="2852936"/>
                <a:ext cx="559862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200" dirty="0" smtClean="0"/>
                  <a:t> が最小のものを取り出すのは</a:t>
                </a:r>
                <a:r>
                  <a:rPr kumimoji="1" lang="en-US" altLang="ja-JP" sz="3200" dirty="0" smtClean="0"/>
                  <a:t/>
                </a:r>
                <a:br>
                  <a:rPr kumimoji="1" lang="en-US" altLang="ja-JP" sz="3200" dirty="0" smtClean="0"/>
                </a:br>
                <a:r>
                  <a:rPr kumimoji="1" lang="ja-JP" altLang="en-US" sz="3200" dirty="0" smtClean="0">
                    <a:solidFill>
                      <a:srgbClr val="FF0000"/>
                    </a:solidFill>
                  </a:rPr>
                  <a:t>プライオリティーキュー</a:t>
                </a:r>
                <a:r>
                  <a:rPr kumimoji="1" lang="ja-JP" altLang="en-US" sz="3200" dirty="0" smtClean="0"/>
                  <a:t>を使えばよい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1" y="2852936"/>
                <a:ext cx="559862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832" t="-8475" r="-218" b="-16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970711" y="5292497"/>
                <a:ext cx="52385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 smtClean="0"/>
                  <a:t>計算量</a:t>
                </a:r>
                <a:r>
                  <a:rPr lang="ja-JP" altLang="en-US" sz="3200" dirty="0" smtClean="0"/>
                  <a:t>は全体で</a:t>
                </a:r>
                <a:r>
                  <a:rPr lang="ja-JP" alt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𝑂</m:t>
                    </m:r>
                    <m:r>
                      <a:rPr lang="en-US" altLang="ja-JP" sz="3200" b="0" i="1" smtClean="0">
                        <a:latin typeface="Cambria Math"/>
                      </a:rPr>
                      <m:t>(</m:t>
                    </m:r>
                    <m:r>
                      <a:rPr lang="en-US" altLang="ja-JP" sz="3200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𝑙𝑜𝑔𝑛</m:t>
                            </m:r>
                          </m:e>
                        </m:d>
                      </m:e>
                      <m:sup>
                        <m:r>
                          <a:rPr lang="en-US" altLang="ja-JP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3200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711" y="5292497"/>
                <a:ext cx="5238582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2907" t="-15625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矢印 6"/>
          <p:cNvSpPr/>
          <p:nvPr/>
        </p:nvSpPr>
        <p:spPr>
          <a:xfrm>
            <a:off x="4013938" y="4365104"/>
            <a:ext cx="1152128" cy="72008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部分点解法 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𝑲</m:t>
                    </m:r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𝟎</m:t>
                    </m:r>
                  </m:oMath>
                </a14:m>
                <a:r>
                  <a:rPr lang="ja-JP" altLang="en-US" dirty="0"/>
                  <a:t>の場合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07" b="-210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54956" y="1343670"/>
                <a:ext cx="475252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200" dirty="0" smtClean="0"/>
                  <a:t> が </a:t>
                </a:r>
                <a14:m>
                  <m:oMath xmlns:m="http://schemas.openxmlformats.org/officeDocument/2006/math">
                    <m:r>
                      <a:rPr kumimoji="1" lang="en-US" altLang="ja-JP" sz="32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3200" dirty="0" smtClean="0"/>
                  <a:t> より小さくなる場合や</a:t>
                </a:r>
                <a:r>
                  <a:rPr kumimoji="1" lang="en-US" altLang="ja-JP" sz="3200" dirty="0" smtClean="0"/>
                  <a:t/>
                </a:r>
                <a:br>
                  <a:rPr kumimoji="1" lang="en-US" altLang="ja-JP" sz="3200" dirty="0" smtClean="0"/>
                </a:b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kumimoji="1" lang="en-US" altLang="ja-JP" sz="3200" dirty="0" smtClean="0"/>
                  <a:t> </a:t>
                </a:r>
                <a:r>
                  <a:rPr kumimoji="1" lang="ja-JP" altLang="en-US" sz="3200" dirty="0" smtClean="0"/>
                  <a:t>日のばせない</a:t>
                </a:r>
                <a:r>
                  <a:rPr lang="ja-JP" altLang="en-US" sz="3200" dirty="0"/>
                  <a:t>場合</a:t>
                </a:r>
                <a:r>
                  <a:rPr kumimoji="1" lang="ja-JP" altLang="en-US" sz="3200" dirty="0" smtClean="0"/>
                  <a:t>に注意</a:t>
                </a:r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56" y="1343670"/>
                <a:ext cx="4752528" cy="1077218"/>
              </a:xfrm>
              <a:prstGeom prst="rect">
                <a:avLst/>
              </a:prstGeom>
              <a:blipFill rotWithShape="1">
                <a:blip r:embed="rId3"/>
                <a:stretch>
                  <a:fillRect t="-8475" r="-2182" b="-16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リーフォーム 6"/>
          <p:cNvSpPr/>
          <p:nvPr/>
        </p:nvSpPr>
        <p:spPr>
          <a:xfrm>
            <a:off x="4257749" y="3138709"/>
            <a:ext cx="1322363" cy="689373"/>
          </a:xfrm>
          <a:custGeom>
            <a:avLst/>
            <a:gdLst>
              <a:gd name="connsiteX0" fmla="*/ 0 w 1322363"/>
              <a:gd name="connsiteY0" fmla="*/ 689373 h 689373"/>
              <a:gd name="connsiteX1" fmla="*/ 689317 w 1322363"/>
              <a:gd name="connsiteY1" fmla="*/ 56 h 689373"/>
              <a:gd name="connsiteX2" fmla="*/ 1322363 w 1322363"/>
              <a:gd name="connsiteY2" fmla="*/ 647170 h 68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363" h="689373">
                <a:moveTo>
                  <a:pt x="0" y="689373"/>
                </a:moveTo>
                <a:cubicBezTo>
                  <a:pt x="234461" y="348231"/>
                  <a:pt x="468923" y="7090"/>
                  <a:pt x="689317" y="56"/>
                </a:cubicBezTo>
                <a:cubicBezTo>
                  <a:pt x="909711" y="-6978"/>
                  <a:pt x="1322363" y="647170"/>
                  <a:pt x="1322363" y="64717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955156" y="3717032"/>
            <a:ext cx="576064" cy="576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292080" y="371703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997768" y="3139676"/>
                <a:ext cx="490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68" y="3139676"/>
                <a:ext cx="49084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3163068" y="313967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…</a:t>
            </a:r>
            <a:endParaRPr kumimoji="1" lang="ja-JP" altLang="en-US" sz="2800" b="1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091060" y="4653136"/>
            <a:ext cx="219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244600" y="4098776"/>
            <a:ext cx="0" cy="5543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603228" y="2590081"/>
                <a:ext cx="7745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kumimoji="1" lang="ja-JP" altLang="en-US" sz="2800" b="1" dirty="0" smtClean="0"/>
                  <a:t>日</a:t>
                </a:r>
                <a:endParaRPr kumimoji="1" lang="ja-JP" altLang="en-US" sz="2800" b="1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28" y="2590081"/>
                <a:ext cx="774571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2791" r="-15748" b="-302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58040" y="5301208"/>
                <a:ext cx="7802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sz="3200" b="0" i="0" smtClean="0">
                        <a:latin typeface="Cambria Math"/>
                      </a:rPr>
                      <m:t>max</m:t>
                    </m:r>
                    <m:r>
                      <a:rPr kumimoji="1" lang="en-US" altLang="ja-JP" sz="3200" b="0" i="1" smtClean="0">
                        <a:latin typeface="Cambria Math"/>
                      </a:rPr>
                      <m:t>⁡(</m:t>
                    </m:r>
                    <m:r>
                      <a:rPr kumimoji="1" lang="en-US" altLang="ja-JP" sz="3200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kumimoji="1" lang="en-US" altLang="ja-JP" sz="32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3200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kumimoji="1" lang="en-US" altLang="ja-JP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sz="3200" dirty="0" smtClean="0"/>
                  <a:t> と更新すればよい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0" y="5301208"/>
                <a:ext cx="7802392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5625" r="-1094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3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満点</a:t>
            </a:r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08997" y="2495798"/>
            <a:ext cx="6263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プライオリティーキューが空になった時に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誰を選ぶべきか考える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00050" y="1196752"/>
                <a:ext cx="828092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 smtClean="0"/>
                  <a:t>毎日掃除をする人は後から選んだことにすればよい</a:t>
                </a:r>
                <a:r>
                  <a:rPr lang="en-US" altLang="ja-JP" sz="3200" dirty="0" smtClean="0"/>
                  <a:t/>
                </a:r>
                <a:br>
                  <a:rPr lang="en-US" altLang="ja-JP" sz="3200" dirty="0" smtClean="0"/>
                </a:br>
                <a:r>
                  <a:rPr lang="ja-JP" altLang="en-US" sz="3200" dirty="0" smtClean="0"/>
                  <a:t>ので</a:t>
                </a:r>
                <a:r>
                  <a:rPr lang="ja-JP" altLang="en-US" sz="3200" dirty="0"/>
                  <a:t>基本的に</a:t>
                </a:r>
                <a:r>
                  <a:rPr lang="en-US" altLang="ja-JP" sz="3200" dirty="0"/>
                  <a:t>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/>
                      </a:rPr>
                      <m:t>𝐾</m:t>
                    </m:r>
                    <m:r>
                      <a:rPr lang="en-US" altLang="ja-JP" sz="32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ja-JP" sz="3200" dirty="0"/>
                  <a:t> </a:t>
                </a:r>
                <a:r>
                  <a:rPr lang="ja-JP" altLang="en-US" sz="3200" dirty="0"/>
                  <a:t>の場合と同様に選んで</a:t>
                </a:r>
                <a:r>
                  <a:rPr lang="ja-JP" altLang="en-US" sz="3200" dirty="0" smtClean="0"/>
                  <a:t>いく</a:t>
                </a:r>
                <a:endParaRPr lang="ja-JP" altLang="en-US" sz="32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0" y="1196752"/>
                <a:ext cx="828092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1841" t="-8475" r="-515" b="-16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375733" y="3791942"/>
                <a:ext cx="652955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 smtClean="0"/>
                  <a:t>今までに見た人の中で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200" dirty="0" smtClean="0"/>
                  <a:t> が</a:t>
                </a:r>
                <a:r>
                  <a:rPr kumimoji="1" lang="ja-JP" altLang="en-US" sz="3200" dirty="0" smtClean="0">
                    <a:solidFill>
                      <a:srgbClr val="FF0000"/>
                    </a:solidFill>
                  </a:rPr>
                  <a:t>最大</a:t>
                </a:r>
                <a:r>
                  <a:rPr kumimoji="1" lang="ja-JP" altLang="en-US" sz="3200" dirty="0" smtClean="0"/>
                  <a:t>の人が毎日掃除したことにすればよい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33" y="3791942"/>
                <a:ext cx="6529551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2428" t="-8475" r="-2334" b="-16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674578" y="4872062"/>
                <a:ext cx="59318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kumimoji="1" lang="ja-JP" altLang="en-US" sz="3200" dirty="0" smtClean="0"/>
                  <a:t>今までに見た人で最大の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200" dirty="0" smtClean="0"/>
                  <a:t> よりも</a:t>
                </a:r>
                <a:r>
                  <a:rPr kumimoji="1" lang="en-US" altLang="ja-JP" sz="3200" dirty="0" smtClean="0"/>
                  <a:t/>
                </a:r>
                <a:br>
                  <a:rPr kumimoji="1" lang="en-US" altLang="ja-JP" sz="3200" dirty="0" smtClean="0"/>
                </a:br>
                <a:r>
                  <a:rPr kumimoji="1" lang="en-US" altLang="ja-JP" sz="3200" dirty="0" smtClean="0"/>
                  <a:t>   </a:t>
                </a:r>
                <a:r>
                  <a:rPr kumimoji="1" lang="ja-JP" altLang="en-US" sz="3200" dirty="0" smtClean="0"/>
                  <a:t>先まで掃除することはできない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578" y="4872062"/>
                <a:ext cx="5931860" cy="1077218"/>
              </a:xfrm>
              <a:prstGeom prst="rect">
                <a:avLst/>
              </a:prstGeom>
              <a:blipFill rotWithShape="1">
                <a:blip r:embed="rId4"/>
                <a:stretch>
                  <a:fillRect t="-8475" r="-2569" b="-16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満点解法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933356" y="5085184"/>
                <a:ext cx="535263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𝐾</m:t>
                    </m:r>
                    <m:r>
                      <a:rPr lang="en-US" altLang="ja-JP" sz="3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ja-JP" altLang="en-US" sz="3200" dirty="0" smtClean="0"/>
                  <a:t> の</a:t>
                </a:r>
                <a:r>
                  <a:rPr lang="ja-JP" altLang="en-US" sz="3200" dirty="0" smtClean="0"/>
                  <a:t>場合と同様に</a:t>
                </a:r>
                <a:r>
                  <a:rPr lang="en-US" altLang="ja-JP" sz="3200" dirty="0" smtClean="0"/>
                  <a:t/>
                </a:r>
                <a:br>
                  <a:rPr lang="en-US" altLang="ja-JP" sz="3200" dirty="0" smtClean="0"/>
                </a:br>
                <a:r>
                  <a:rPr lang="ja-JP" altLang="en-US" sz="3200" dirty="0" smtClean="0"/>
                  <a:t>計算量は全体で</a:t>
                </a:r>
                <a:r>
                  <a:rPr lang="ja-JP" alt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𝑂</m:t>
                    </m:r>
                    <m:r>
                      <a:rPr lang="en-US" altLang="ja-JP" sz="3200" b="0" i="1" smtClean="0">
                        <a:latin typeface="Cambria Math"/>
                      </a:rPr>
                      <m:t>(</m:t>
                    </m:r>
                    <m:r>
                      <a:rPr lang="en-US" altLang="ja-JP" sz="3200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𝑙𝑜𝑔𝑛</m:t>
                            </m:r>
                          </m:e>
                        </m:d>
                      </m:e>
                      <m:sup>
                        <m:r>
                          <a:rPr lang="en-US" altLang="ja-JP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3200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356" y="5085184"/>
                <a:ext cx="5352635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2847" t="-8475" b="-16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1840326" y="1367234"/>
                <a:ext cx="55386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/>
                      </a:rPr>
                      <m:t>𝐾</m:t>
                    </m:r>
                    <m:r>
                      <a:rPr lang="en-US" altLang="ja-JP" sz="32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ja-JP" sz="3200" dirty="0"/>
                  <a:t> </a:t>
                </a:r>
                <a:r>
                  <a:rPr lang="ja-JP" altLang="en-US" sz="3200" dirty="0"/>
                  <a:t>の場合と同様に選んで</a:t>
                </a:r>
                <a:r>
                  <a:rPr lang="ja-JP" altLang="en-US" sz="3200" dirty="0"/>
                  <a:t>いく</a:t>
                </a:r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326" y="1367234"/>
                <a:ext cx="5538696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5625" r="-2093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1483850" y="2276872"/>
                <a:ext cx="625164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 smtClean="0"/>
                  <a:t>プライオリティーキューが空になった時に</a:t>
                </a:r>
                <a:r>
                  <a:rPr lang="en-US" altLang="ja-JP" sz="3200" dirty="0" smtClean="0"/>
                  <a:t/>
                </a:r>
                <a:br>
                  <a:rPr lang="en-US" altLang="ja-JP" sz="3200" dirty="0" smtClean="0"/>
                </a:br>
                <a:r>
                  <a:rPr lang="ja-JP" altLang="en-US" sz="3200" dirty="0" smtClean="0"/>
                  <a:t>まだ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ja-JP" altLang="en-US" sz="3200" dirty="0" smtClean="0"/>
                  <a:t> が残っていれば今まで見た中</a:t>
                </a:r>
                <a:r>
                  <a:rPr lang="ja-JP" altLang="en-US" sz="3200" dirty="0"/>
                  <a:t>で</a:t>
                </a:r>
                <a:r>
                  <a:rPr lang="en-US" altLang="ja-JP" sz="3200" dirty="0"/>
                  <a:t/>
                </a:r>
                <a:br>
                  <a:rPr lang="en-US" altLang="ja-JP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3200" dirty="0" smtClean="0"/>
                  <a:t> が最大の人で更新する</a:t>
                </a:r>
                <a:endParaRPr lang="ja-JP" altLang="en-US" sz="32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850" y="2276872"/>
                <a:ext cx="6251648" cy="1569660"/>
              </a:xfrm>
              <a:prstGeom prst="rect">
                <a:avLst/>
              </a:prstGeom>
              <a:blipFill rotWithShape="1">
                <a:blip r:embed="rId4"/>
                <a:stretch>
                  <a:fillRect l="-2437" t="-5837" r="-1852" b="-112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矢印 8"/>
          <p:cNvSpPr/>
          <p:nvPr/>
        </p:nvSpPr>
        <p:spPr>
          <a:xfrm>
            <a:off x="4013938" y="4149080"/>
            <a:ext cx="1152128" cy="72008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Helvetica"/>
        <a:ea typeface="Meiryo UI"/>
        <a:cs typeface=""/>
      </a:majorFont>
      <a:minorFont>
        <a:latin typeface="Helvetica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423</Words>
  <Application>Microsoft Office PowerPoint</Application>
  <PresentationFormat>画面に合わせる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G：夏休みの掃除当番</vt:lpstr>
      <vt:lpstr>問題概要</vt:lpstr>
      <vt:lpstr>部分点解法 (K=0の場合)</vt:lpstr>
      <vt:lpstr>部分点解法 (K=0の場合)</vt:lpstr>
      <vt:lpstr>部分点解法 (K=0の場合)</vt:lpstr>
      <vt:lpstr>部分点解法 (K=0の場合)</vt:lpstr>
      <vt:lpstr>部分点解法 (K=0の場合)</vt:lpstr>
      <vt:lpstr>満点解法</vt:lpstr>
      <vt:lpstr>満点解法</vt:lpstr>
      <vt:lpstr>統計情報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G: 夏休みの掃除当番</dc:title>
  <dc:creator>FJ-USER</dc:creator>
  <cp:lastModifiedBy>FJ-USER</cp:lastModifiedBy>
  <cp:revision>23</cp:revision>
  <dcterms:created xsi:type="dcterms:W3CDTF">2014-03-02T04:38:51Z</dcterms:created>
  <dcterms:modified xsi:type="dcterms:W3CDTF">2014-03-06T10:59:39Z</dcterms:modified>
</cp:coreProperties>
</file>