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57" r:id="rId5"/>
    <p:sldId id="266" r:id="rId6"/>
    <p:sldId id="262" r:id="rId7"/>
    <p:sldId id="260" r:id="rId8"/>
    <p:sldId id="268" r:id="rId9"/>
    <p:sldId id="269" r:id="rId10"/>
    <p:sldId id="261"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107196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69658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88729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12629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416857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275733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415526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280515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404754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14494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4B45C2-0BA5-4BB8-9919-15C86ABBFF50}" type="datetimeFigureOut">
              <a:rPr kumimoji="1" lang="ja-JP" altLang="en-US" smtClean="0"/>
              <a:t>2014/3/6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28552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16632"/>
            <a:ext cx="8928992" cy="1008112"/>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07504" y="1196752"/>
            <a:ext cx="8928992"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B45C2-0BA5-4BB8-9919-15C86ABBFF50}" type="datetimeFigureOut">
              <a:rPr kumimoji="1" lang="ja-JP" altLang="en-US" smtClean="0"/>
              <a:t>2014/3/6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386214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628800"/>
            <a:ext cx="7772400" cy="1470025"/>
          </a:xfrm>
        </p:spPr>
        <p:txBody>
          <a:bodyPr>
            <a:normAutofit/>
          </a:bodyPr>
          <a:lstStyle/>
          <a:p>
            <a:r>
              <a:rPr lang="en-US" altLang="ja-JP" sz="6000" dirty="0"/>
              <a:t>I</a:t>
            </a:r>
            <a:r>
              <a:rPr kumimoji="1" lang="ja-JP" altLang="en-US" sz="6000" dirty="0" smtClean="0"/>
              <a:t>：支配と友好</a:t>
            </a:r>
            <a:endParaRPr kumimoji="1" lang="ja-JP" altLang="en-US" sz="6000" dirty="0"/>
          </a:p>
        </p:txBody>
      </p:sp>
      <p:sp>
        <p:nvSpPr>
          <p:cNvPr id="3" name="サブタイトル 2"/>
          <p:cNvSpPr>
            <a:spLocks noGrp="1"/>
          </p:cNvSpPr>
          <p:nvPr>
            <p:ph type="subTitle" idx="1"/>
          </p:nvPr>
        </p:nvSpPr>
        <p:spPr>
          <a:xfrm>
            <a:off x="1371600" y="3789040"/>
            <a:ext cx="6400800" cy="2232248"/>
          </a:xfrm>
        </p:spPr>
        <p:txBody>
          <a:bodyPr>
            <a:normAutofit/>
          </a:bodyPr>
          <a:lstStyle/>
          <a:p>
            <a:r>
              <a:rPr kumimoji="1" lang="ja-JP" altLang="en-US" sz="4000" dirty="0" smtClean="0"/>
              <a:t>問題：河田</a:t>
            </a:r>
            <a:endParaRPr kumimoji="1" lang="en-US" altLang="ja-JP" sz="4000" dirty="0" smtClean="0"/>
          </a:p>
          <a:p>
            <a:r>
              <a:rPr lang="ja-JP" altLang="en-US" sz="4000" dirty="0" smtClean="0"/>
              <a:t>解答：河田、大坂</a:t>
            </a:r>
            <a:endParaRPr lang="en-US" altLang="ja-JP" sz="4000" dirty="0" smtClean="0"/>
          </a:p>
          <a:p>
            <a:r>
              <a:rPr kumimoji="1" lang="ja-JP" altLang="en-US" sz="4000" dirty="0" smtClean="0"/>
              <a:t>解説：河田</a:t>
            </a:r>
            <a:endParaRPr kumimoji="1" lang="ja-JP" altLang="en-US" sz="4000" dirty="0"/>
          </a:p>
        </p:txBody>
      </p:sp>
    </p:spTree>
    <p:extLst>
      <p:ext uri="{BB962C8B-B14F-4D97-AF65-F5344CB8AC3E}">
        <p14:creationId xmlns:p14="http://schemas.microsoft.com/office/powerpoint/2010/main" val="2327801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統計情報</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First Accept: yutaka1999 (136:43)</a:t>
            </a:r>
          </a:p>
          <a:p>
            <a:r>
              <a:rPr lang="en-US" altLang="ja-JP" dirty="0" smtClean="0"/>
              <a:t>First Accept (onsite): </a:t>
            </a:r>
            <a:r>
              <a:rPr lang="en-US" altLang="ja-JP" dirty="0" err="1" smtClean="0"/>
              <a:t>semiexp</a:t>
            </a:r>
            <a:r>
              <a:rPr lang="en-US" altLang="ja-JP" dirty="0" smtClean="0"/>
              <a:t> (268:57)</a:t>
            </a:r>
          </a:p>
          <a:p>
            <a:r>
              <a:rPr kumimoji="1" lang="en-US" altLang="ja-JP" dirty="0" smtClean="0"/>
              <a:t>Accepted: 7 (19%)</a:t>
            </a:r>
          </a:p>
          <a:p>
            <a:r>
              <a:rPr lang="en-US" altLang="ja-JP" dirty="0" smtClean="0"/>
              <a:t>Trying: 15</a:t>
            </a:r>
            <a:endParaRPr kumimoji="1" lang="en-US" altLang="ja-JP" dirty="0" smtClean="0"/>
          </a:p>
          <a:p>
            <a:r>
              <a:rPr lang="en-US" altLang="ja-JP" dirty="0" smtClean="0"/>
              <a:t>Total Submission</a:t>
            </a:r>
            <a:r>
              <a:rPr lang="en-US" altLang="ja-JP" smtClean="0"/>
              <a:t>: 37</a:t>
            </a:r>
            <a:endParaRPr kumimoji="1" lang="ja-JP" altLang="en-US" dirty="0"/>
          </a:p>
        </p:txBody>
      </p:sp>
    </p:spTree>
    <p:extLst>
      <p:ext uri="{BB962C8B-B14F-4D97-AF65-F5344CB8AC3E}">
        <p14:creationId xmlns:p14="http://schemas.microsoft.com/office/powerpoint/2010/main" val="111398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問題概要</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r>
                  <a:rPr lang="ja-JP" altLang="en-US" dirty="0"/>
                  <a:t>それぞれの</a:t>
                </a:r>
                <a:r>
                  <a:rPr kumimoji="1" lang="ja-JP" altLang="en-US" b="0" dirty="0" smtClean="0"/>
                  <a:t>頂点が値を持つ </a:t>
                </a:r>
                <a14:m>
                  <m:oMath xmlns:m="http://schemas.openxmlformats.org/officeDocument/2006/math">
                    <m:r>
                      <a:rPr kumimoji="1" lang="en-US" altLang="ja-JP" b="0" i="1" smtClean="0">
                        <a:latin typeface="Cambria Math"/>
                      </a:rPr>
                      <m:t>𝑁</m:t>
                    </m:r>
                  </m:oMath>
                </a14:m>
                <a:r>
                  <a:rPr kumimoji="1" lang="ja-JP" altLang="en-US" dirty="0" smtClean="0"/>
                  <a:t>頂点の根付き木の</a:t>
                </a:r>
                <a:r>
                  <a:rPr kumimoji="1" lang="en-US" altLang="ja-JP" dirty="0" smtClean="0"/>
                  <a:t/>
                </a:r>
                <a:br>
                  <a:rPr kumimoji="1" lang="en-US" altLang="ja-JP" dirty="0" smtClean="0"/>
                </a:br>
                <a:r>
                  <a:rPr kumimoji="1" lang="ja-JP" altLang="en-US" dirty="0" smtClean="0"/>
                  <a:t>各頂点に対してその頂点の子孫でも祖先でもない</a:t>
                </a:r>
                <a:r>
                  <a:rPr kumimoji="1" lang="en-US" altLang="ja-JP" dirty="0" smtClean="0"/>
                  <a:t/>
                </a:r>
                <a:br>
                  <a:rPr kumimoji="1" lang="en-US" altLang="ja-JP" dirty="0" smtClean="0"/>
                </a:br>
                <a:r>
                  <a:rPr kumimoji="1" lang="ja-JP" altLang="en-US" dirty="0" smtClean="0"/>
                  <a:t>頂点の中でその頂点の持つ値に最も近い値を持つ頂点の値を求める</a:t>
                </a:r>
                <a:endParaRPr kumimoji="1" lang="en-US" altLang="ja-JP" dirty="0" smtClean="0"/>
              </a:p>
              <a:p>
                <a:r>
                  <a:rPr lang="ja-JP" altLang="en-US" dirty="0" smtClean="0"/>
                  <a:t>最も近い</a:t>
                </a:r>
                <a:r>
                  <a:rPr lang="ja-JP" altLang="en-US" dirty="0"/>
                  <a:t>値</a:t>
                </a:r>
                <a:r>
                  <a:rPr lang="ja-JP" altLang="en-US" dirty="0" smtClean="0"/>
                  <a:t>を持つ頂点が複数ある場合は最も小さい値を持つ頂点の値を答える</a:t>
                </a:r>
                <a:endParaRPr kumimoji="1" lang="ja-JP" altLang="en-US"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l="-1571" t="-1648" r="-17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p:cNvSpPr txBox="1"/>
              <p:nvPr/>
            </p:nvSpPr>
            <p:spPr>
              <a:xfrm>
                <a:off x="467544" y="4918292"/>
                <a:ext cx="4320480" cy="528093"/>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a:rPr>
                      <m:t>1≤</m:t>
                    </m:r>
                    <m:r>
                      <a:rPr kumimoji="1" lang="en-US" altLang="ja-JP" sz="2800" b="0" i="1" smtClean="0">
                        <a:latin typeface="Cambria Math"/>
                      </a:rPr>
                      <m:t>𝑁</m:t>
                    </m:r>
                    <m:r>
                      <a:rPr kumimoji="1" lang="en-US" altLang="ja-JP" sz="2800" b="0" i="1" smtClean="0">
                        <a:latin typeface="Cambria Math"/>
                      </a:rPr>
                      <m:t>≤</m:t>
                    </m:r>
                    <m:sSup>
                      <m:sSupPr>
                        <m:ctrlPr>
                          <a:rPr kumimoji="1" lang="en-US" altLang="ja-JP" sz="2800" b="0" i="1" smtClean="0">
                            <a:latin typeface="Cambria Math"/>
                          </a:rPr>
                        </m:ctrlPr>
                      </m:sSupPr>
                      <m:e>
                        <m:r>
                          <a:rPr kumimoji="1" lang="en-US" altLang="ja-JP" sz="2800" b="0" i="1" smtClean="0">
                            <a:latin typeface="Cambria Math"/>
                          </a:rPr>
                          <m:t>10</m:t>
                        </m:r>
                      </m:e>
                      <m:sup>
                        <m:r>
                          <a:rPr kumimoji="1" lang="en-US" altLang="ja-JP" sz="2800" b="0" i="1" smtClean="0">
                            <a:latin typeface="Cambria Math"/>
                          </a:rPr>
                          <m:t>5</m:t>
                        </m:r>
                      </m:sup>
                    </m:sSup>
                  </m:oMath>
                </a14:m>
                <a:r>
                  <a:rPr kumimoji="1" lang="en-US" altLang="ja-JP" sz="2800" b="0" dirty="0" smtClean="0"/>
                  <a:t>,</a:t>
                </a:r>
                <a14:m>
                  <m:oMath xmlns:m="http://schemas.openxmlformats.org/officeDocument/2006/math">
                    <m:r>
                      <a:rPr kumimoji="1" lang="en-US" altLang="ja-JP" sz="2800" b="0" i="1" smtClean="0">
                        <a:latin typeface="Cambria Math"/>
                      </a:rPr>
                      <m:t>1≤</m:t>
                    </m:r>
                    <m:sSub>
                      <m:sSubPr>
                        <m:ctrlPr>
                          <a:rPr kumimoji="1" lang="en-US" altLang="ja-JP" sz="2800" b="0" i="1" smtClean="0">
                            <a:latin typeface="Cambria Math"/>
                          </a:rPr>
                        </m:ctrlPr>
                      </m:sSubPr>
                      <m:e>
                        <m:r>
                          <a:rPr kumimoji="1" lang="en-US" altLang="ja-JP" sz="2800" b="0" i="1" smtClean="0">
                            <a:latin typeface="Cambria Math"/>
                          </a:rPr>
                          <m:t>𝑎</m:t>
                        </m:r>
                      </m:e>
                      <m:sub>
                        <m:r>
                          <a:rPr kumimoji="1" lang="en-US" altLang="ja-JP" sz="2800" b="0" i="1" smtClean="0">
                            <a:latin typeface="Cambria Math"/>
                          </a:rPr>
                          <m:t>𝑖</m:t>
                        </m:r>
                      </m:sub>
                    </m:sSub>
                    <m:r>
                      <a:rPr kumimoji="1" lang="en-US" altLang="ja-JP" sz="2800" b="0" i="1" smtClean="0">
                        <a:latin typeface="Cambria Math"/>
                      </a:rPr>
                      <m:t>≤</m:t>
                    </m:r>
                    <m:sSup>
                      <m:sSupPr>
                        <m:ctrlPr>
                          <a:rPr kumimoji="1" lang="en-US" altLang="ja-JP" sz="2800" b="0" i="1" smtClean="0">
                            <a:latin typeface="Cambria Math"/>
                          </a:rPr>
                        </m:ctrlPr>
                      </m:sSupPr>
                      <m:e>
                        <m:r>
                          <a:rPr kumimoji="1" lang="en-US" altLang="ja-JP" sz="2800" b="0" i="1" smtClean="0">
                            <a:latin typeface="Cambria Math"/>
                          </a:rPr>
                          <m:t>10</m:t>
                        </m:r>
                      </m:e>
                      <m:sup>
                        <m:r>
                          <a:rPr kumimoji="1" lang="en-US" altLang="ja-JP" sz="2800" b="0" i="1" smtClean="0">
                            <a:latin typeface="Cambria Math"/>
                          </a:rPr>
                          <m:t>9</m:t>
                        </m:r>
                      </m:sup>
                    </m:sSup>
                  </m:oMath>
                </a14:m>
                <a:endParaRPr kumimoji="1" lang="ja-JP" altLang="en-US" sz="2800"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467544" y="4918292"/>
                <a:ext cx="4320480" cy="528093"/>
              </a:xfrm>
              <a:prstGeom prst="rect">
                <a:avLst/>
              </a:prstGeom>
              <a:blipFill rotWithShape="1">
                <a:blip r:embed="rId3"/>
                <a:stretch>
                  <a:fillRect t="-10465" b="-32558"/>
                </a:stretch>
              </a:blipFill>
            </p:spPr>
            <p:txBody>
              <a:bodyPr/>
              <a:lstStyle/>
              <a:p>
                <a:r>
                  <a:rPr lang="ja-JP" altLang="en-US">
                    <a:noFill/>
                  </a:rPr>
                  <a:t> </a:t>
                </a:r>
              </a:p>
            </p:txBody>
          </p:sp>
        </mc:Fallback>
      </mc:AlternateContent>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933056"/>
            <a:ext cx="4261718" cy="275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96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オイラーツアー</a:t>
            </a:r>
            <a:endParaRPr kumimoji="1" lang="ja-JP" alt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90" y="1844824"/>
            <a:ext cx="549910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2881954" y="1196752"/>
            <a:ext cx="3348372" cy="584775"/>
          </a:xfrm>
          <a:prstGeom prst="rect">
            <a:avLst/>
          </a:prstGeom>
          <a:noFill/>
        </p:spPr>
        <p:txBody>
          <a:bodyPr wrap="square" rtlCol="0">
            <a:spAutoFit/>
          </a:bodyPr>
          <a:lstStyle/>
          <a:p>
            <a:r>
              <a:rPr kumimoji="1" lang="ja-JP" altLang="en-US" sz="3200" dirty="0" smtClean="0"/>
              <a:t>木を区間として扱う</a:t>
            </a:r>
            <a:endParaRPr kumimoji="1" lang="ja-JP" altLang="en-US" sz="3200" dirty="0"/>
          </a:p>
        </p:txBody>
      </p:sp>
      <p:cxnSp>
        <p:nvCxnSpPr>
          <p:cNvPr id="12" name="直線矢印コネクタ 11"/>
          <p:cNvCxnSpPr/>
          <p:nvPr/>
        </p:nvCxnSpPr>
        <p:spPr>
          <a:xfrm flipH="1">
            <a:off x="2760223" y="2363234"/>
            <a:ext cx="1224136" cy="50405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1603812" y="3429000"/>
            <a:ext cx="864096" cy="100811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2760224" y="4149080"/>
            <a:ext cx="211740" cy="86409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3115981" y="4149080"/>
            <a:ext cx="144015" cy="916921"/>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flipV="1">
            <a:off x="3620036" y="3429000"/>
            <a:ext cx="796371" cy="100811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V="1">
            <a:off x="3620036" y="2907233"/>
            <a:ext cx="720080" cy="31984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4844172" y="2907233"/>
            <a:ext cx="720080" cy="31984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H="1" flipV="1">
            <a:off x="6644372" y="3429000"/>
            <a:ext cx="796371" cy="100811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H="1">
            <a:off x="4700156" y="3429000"/>
            <a:ext cx="864096" cy="1008112"/>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5802561" y="4149080"/>
            <a:ext cx="211740" cy="86409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6158318" y="4149080"/>
            <a:ext cx="144015" cy="916921"/>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5126239" y="2363234"/>
            <a:ext cx="1104087" cy="429776"/>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 name="表 3"/>
          <p:cNvGraphicFramePr>
            <a:graphicFrameLocks noGrp="1"/>
          </p:cNvGraphicFramePr>
          <p:nvPr>
            <p:extLst>
              <p:ext uri="{D42A27DB-BD31-4B8C-83A1-F6EECF244321}">
                <p14:modId xmlns:p14="http://schemas.microsoft.com/office/powerpoint/2010/main" val="996563106"/>
              </p:ext>
            </p:extLst>
          </p:nvPr>
        </p:nvGraphicFramePr>
        <p:xfrm>
          <a:off x="524140" y="5661248"/>
          <a:ext cx="8064000" cy="576000"/>
        </p:xfrm>
        <a:graphic>
          <a:graphicData uri="http://schemas.openxmlformats.org/drawingml/2006/table">
            <a:tbl>
              <a:tblPr firstRow="1" bandRow="1">
                <a:tableStyleId>{5C22544A-7EE6-4342-B048-85BDC9FD1C3A}</a:tableStyleId>
              </a:tblPr>
              <a:tblGrid>
                <a:gridCol w="576000"/>
                <a:gridCol w="576000"/>
                <a:gridCol w="576000"/>
                <a:gridCol w="576000"/>
                <a:gridCol w="576000"/>
                <a:gridCol w="576000"/>
                <a:gridCol w="576000"/>
                <a:gridCol w="576000"/>
                <a:gridCol w="576000"/>
                <a:gridCol w="576000"/>
                <a:gridCol w="576000"/>
                <a:gridCol w="576000"/>
                <a:gridCol w="576000"/>
                <a:gridCol w="576000"/>
              </a:tblGrid>
              <a:tr h="576000">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49068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オイラーツアー</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681144566"/>
              </p:ext>
            </p:extLst>
          </p:nvPr>
        </p:nvGraphicFramePr>
        <p:xfrm>
          <a:off x="524140" y="3645024"/>
          <a:ext cx="8064000" cy="576000"/>
        </p:xfrm>
        <a:graphic>
          <a:graphicData uri="http://schemas.openxmlformats.org/drawingml/2006/table">
            <a:tbl>
              <a:tblPr firstRow="1" bandRow="1">
                <a:tableStyleId>{5C22544A-7EE6-4342-B048-85BDC9FD1C3A}</a:tableStyleId>
              </a:tblPr>
              <a:tblGrid>
                <a:gridCol w="576000"/>
                <a:gridCol w="576000"/>
                <a:gridCol w="576000"/>
                <a:gridCol w="576000"/>
                <a:gridCol w="576000"/>
                <a:gridCol w="576000"/>
                <a:gridCol w="576000"/>
                <a:gridCol w="576000"/>
                <a:gridCol w="576000"/>
                <a:gridCol w="576000"/>
                <a:gridCol w="576000"/>
                <a:gridCol w="576000"/>
                <a:gridCol w="576000"/>
                <a:gridCol w="576000"/>
              </a:tblGrid>
              <a:tr h="576000">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88" y="1052736"/>
            <a:ext cx="4221336" cy="250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直線コネクタ 43"/>
          <p:cNvCxnSpPr/>
          <p:nvPr/>
        </p:nvCxnSpPr>
        <p:spPr>
          <a:xfrm>
            <a:off x="1115616" y="4242792"/>
            <a:ext cx="0" cy="55436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115616" y="4797152"/>
            <a:ext cx="345638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4572000" y="4242792"/>
            <a:ext cx="0" cy="55436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39552" y="4243326"/>
            <a:ext cx="0" cy="9144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539552" y="5157726"/>
            <a:ext cx="806489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8604448" y="4221088"/>
            <a:ext cx="0" cy="9144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1700064" y="4221088"/>
            <a:ext cx="0" cy="27718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1700064" y="4498268"/>
            <a:ext cx="114374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2843808" y="4221088"/>
            <a:ext cx="0" cy="27718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1655676" y="5661247"/>
            <a:ext cx="5832648" cy="584775"/>
          </a:xfrm>
          <a:prstGeom prst="rect">
            <a:avLst/>
          </a:prstGeom>
          <a:noFill/>
        </p:spPr>
        <p:txBody>
          <a:bodyPr wrap="square" rtlCol="0">
            <a:spAutoFit/>
          </a:bodyPr>
          <a:lstStyle/>
          <a:p>
            <a:r>
              <a:rPr lang="ja-JP" altLang="en-US" sz="3200" dirty="0" smtClean="0"/>
              <a:t>子孫は完全に親の区間に含まれる</a:t>
            </a:r>
            <a:endParaRPr kumimoji="1" lang="ja-JP" altLang="en-US" sz="3200" dirty="0"/>
          </a:p>
        </p:txBody>
      </p:sp>
    </p:spTree>
    <p:extLst>
      <p:ext uri="{BB962C8B-B14F-4D97-AF65-F5344CB8AC3E}">
        <p14:creationId xmlns:p14="http://schemas.microsoft.com/office/powerpoint/2010/main" val="2146303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オイラーツアー</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430575335"/>
              </p:ext>
            </p:extLst>
          </p:nvPr>
        </p:nvGraphicFramePr>
        <p:xfrm>
          <a:off x="524140" y="3645024"/>
          <a:ext cx="8064000" cy="576000"/>
        </p:xfrm>
        <a:graphic>
          <a:graphicData uri="http://schemas.openxmlformats.org/drawingml/2006/table">
            <a:tbl>
              <a:tblPr firstRow="1" bandRow="1">
                <a:tableStyleId>{5C22544A-7EE6-4342-B048-85BDC9FD1C3A}</a:tableStyleId>
              </a:tblPr>
              <a:tblGrid>
                <a:gridCol w="576000"/>
                <a:gridCol w="576000"/>
                <a:gridCol w="576000"/>
                <a:gridCol w="576000"/>
                <a:gridCol w="576000"/>
                <a:gridCol w="576000"/>
                <a:gridCol w="576000"/>
                <a:gridCol w="576000"/>
                <a:gridCol w="576000"/>
                <a:gridCol w="576000"/>
                <a:gridCol w="576000"/>
                <a:gridCol w="576000"/>
                <a:gridCol w="576000"/>
                <a:gridCol w="576000"/>
              </a:tblGrid>
              <a:tr h="576000">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88" y="1052736"/>
            <a:ext cx="4221336" cy="250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4" name="直線コネクタ 43"/>
          <p:cNvCxnSpPr/>
          <p:nvPr/>
        </p:nvCxnSpPr>
        <p:spPr>
          <a:xfrm>
            <a:off x="1115616" y="4242792"/>
            <a:ext cx="0" cy="55436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115616" y="4797152"/>
            <a:ext cx="345638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4572000" y="4242792"/>
            <a:ext cx="0" cy="55436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5136482" y="4221088"/>
            <a:ext cx="0" cy="27718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5136482" y="4498268"/>
            <a:ext cx="114374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6280226" y="4221088"/>
            <a:ext cx="0" cy="27718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2033718" y="5229200"/>
            <a:ext cx="5076564" cy="1077218"/>
          </a:xfrm>
          <a:prstGeom prst="rect">
            <a:avLst/>
          </a:prstGeom>
          <a:noFill/>
        </p:spPr>
        <p:txBody>
          <a:bodyPr wrap="square" rtlCol="0">
            <a:spAutoFit/>
          </a:bodyPr>
          <a:lstStyle/>
          <a:p>
            <a:r>
              <a:rPr lang="ja-JP" altLang="en-US" sz="3200" dirty="0" smtClean="0"/>
              <a:t>子孫でも祖先でもない頂点は全く交わらない区間となる</a:t>
            </a:r>
            <a:endParaRPr kumimoji="1" lang="ja-JP" altLang="en-US" sz="3200" dirty="0"/>
          </a:p>
        </p:txBody>
      </p:sp>
    </p:spTree>
    <p:extLst>
      <p:ext uri="{BB962C8B-B14F-4D97-AF65-F5344CB8AC3E}">
        <p14:creationId xmlns:p14="http://schemas.microsoft.com/office/powerpoint/2010/main" val="2775460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オイラーツアー</a:t>
            </a:r>
            <a:endParaRPr kumimoji="1" lang="ja-JP" altLang="en-US" dirty="0"/>
          </a:p>
        </p:txBody>
      </p:sp>
      <p:cxnSp>
        <p:nvCxnSpPr>
          <p:cNvPr id="4" name="直線コネクタ 3"/>
          <p:cNvCxnSpPr/>
          <p:nvPr/>
        </p:nvCxnSpPr>
        <p:spPr>
          <a:xfrm>
            <a:off x="3156992" y="4603366"/>
            <a:ext cx="0" cy="516155"/>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線コネクタ 4"/>
          <p:cNvCxnSpPr/>
          <p:nvPr/>
        </p:nvCxnSpPr>
        <p:spPr>
          <a:xfrm>
            <a:off x="3156992" y="5134054"/>
            <a:ext cx="2763924"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895655" y="4581128"/>
            <a:ext cx="0" cy="516155"/>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717104" y="4599639"/>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717104" y="5130327"/>
            <a:ext cx="13873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104492" y="4613638"/>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7073044" y="4603366"/>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7073044" y="5134054"/>
            <a:ext cx="13873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8460432" y="4617365"/>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323528" y="5445224"/>
            <a:ext cx="8496944" cy="1077218"/>
          </a:xfrm>
          <a:prstGeom prst="rect">
            <a:avLst/>
          </a:prstGeom>
          <a:noFill/>
        </p:spPr>
        <p:txBody>
          <a:bodyPr wrap="square" rtlCol="0">
            <a:spAutoFit/>
          </a:bodyPr>
          <a:lstStyle/>
          <a:p>
            <a:r>
              <a:rPr kumimoji="1" lang="ja-JP" altLang="en-US" sz="3200" dirty="0" smtClean="0"/>
              <a:t>各頂点に対してその頂点の区間と交わらない区間の中でその頂点の値に一番近い値を求める</a:t>
            </a:r>
            <a:endParaRPr kumimoji="1" lang="ja-JP" altLang="en-US" sz="3200" dirty="0"/>
          </a:p>
        </p:txBody>
      </p:sp>
      <p:pic>
        <p:nvPicPr>
          <p:cNvPr id="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88" y="1052736"/>
            <a:ext cx="4221336" cy="250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3" name="表 22"/>
          <p:cNvGraphicFramePr>
            <a:graphicFrameLocks noGrp="1"/>
          </p:cNvGraphicFramePr>
          <p:nvPr>
            <p:extLst>
              <p:ext uri="{D42A27DB-BD31-4B8C-83A1-F6EECF244321}">
                <p14:modId xmlns:p14="http://schemas.microsoft.com/office/powerpoint/2010/main" val="2088260051"/>
              </p:ext>
            </p:extLst>
          </p:nvPr>
        </p:nvGraphicFramePr>
        <p:xfrm>
          <a:off x="524140" y="3645024"/>
          <a:ext cx="8064000" cy="576000"/>
        </p:xfrm>
        <a:graphic>
          <a:graphicData uri="http://schemas.openxmlformats.org/drawingml/2006/table">
            <a:tbl>
              <a:tblPr firstRow="1" bandRow="1">
                <a:tableStyleId>{5C22544A-7EE6-4342-B048-85BDC9FD1C3A}</a:tableStyleId>
              </a:tblPr>
              <a:tblGrid>
                <a:gridCol w="576000"/>
                <a:gridCol w="576000"/>
                <a:gridCol w="576000"/>
                <a:gridCol w="576000"/>
                <a:gridCol w="576000"/>
                <a:gridCol w="576000"/>
                <a:gridCol w="576000"/>
                <a:gridCol w="576000"/>
                <a:gridCol w="576000"/>
                <a:gridCol w="576000"/>
                <a:gridCol w="576000"/>
                <a:gridCol w="576000"/>
                <a:gridCol w="576000"/>
                <a:gridCol w="576000"/>
              </a:tblGrid>
              <a:tr h="576000">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2</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3</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1</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5</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6</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4</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600" dirty="0" smtClean="0">
                          <a:solidFill>
                            <a:schemeClr val="tx1"/>
                          </a:solidFill>
                        </a:rPr>
                        <a:t>0</a:t>
                      </a:r>
                      <a:endParaRPr kumimoji="1" lang="ja-JP" altLang="en-US" sz="2600" dirty="0">
                        <a:solidFill>
                          <a:schemeClr val="tx1"/>
                        </a:solidFill>
                      </a:endParaRPr>
                    </a:p>
                  </a:txBody>
                  <a:tcPr marL="132891" marR="132891" marT="66446" marB="664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9088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想定</a:t>
            </a:r>
            <a:r>
              <a:rPr lang="ja-JP" altLang="en-US" dirty="0" smtClean="0"/>
              <a:t>解法</a:t>
            </a:r>
            <a:endParaRPr kumimoji="1" lang="ja-JP" altLang="en-US" dirty="0"/>
          </a:p>
        </p:txBody>
      </p:sp>
      <p:sp>
        <p:nvSpPr>
          <p:cNvPr id="25" name="テキスト ボックス 24"/>
          <p:cNvSpPr txBox="1"/>
          <p:nvPr/>
        </p:nvSpPr>
        <p:spPr>
          <a:xfrm>
            <a:off x="717104" y="2996952"/>
            <a:ext cx="7743328" cy="1077218"/>
          </a:xfrm>
          <a:prstGeom prst="rect">
            <a:avLst/>
          </a:prstGeom>
          <a:noFill/>
        </p:spPr>
        <p:txBody>
          <a:bodyPr wrap="square" rtlCol="0">
            <a:spAutoFit/>
          </a:bodyPr>
          <a:lstStyle/>
          <a:p>
            <a:r>
              <a:rPr kumimoji="1" lang="ja-JP" altLang="en-US" sz="3200" dirty="0" smtClean="0"/>
              <a:t>左側の区間にのみ着目するとある頂点に訪れる前に</a:t>
            </a:r>
            <a:r>
              <a:rPr kumimoji="1" lang="ja-JP" altLang="en-US" sz="3200" dirty="0" smtClean="0">
                <a:solidFill>
                  <a:srgbClr val="FF0000"/>
                </a:solidFill>
              </a:rPr>
              <a:t>訪れ終わった</a:t>
            </a:r>
            <a:r>
              <a:rPr kumimoji="1" lang="ja-JP" altLang="en-US" sz="3200" dirty="0" smtClean="0"/>
              <a:t>頂点のみが含まれる</a:t>
            </a:r>
            <a:endParaRPr kumimoji="1" lang="ja-JP" altLang="en-US" sz="3200" dirty="0"/>
          </a:p>
        </p:txBody>
      </p:sp>
      <p:sp>
        <p:nvSpPr>
          <p:cNvPr id="26" name="テキスト ボックス 25"/>
          <p:cNvSpPr txBox="1"/>
          <p:nvPr/>
        </p:nvSpPr>
        <p:spPr>
          <a:xfrm>
            <a:off x="1201370" y="4104550"/>
            <a:ext cx="6774795" cy="1077218"/>
          </a:xfrm>
          <a:prstGeom prst="rect">
            <a:avLst/>
          </a:prstGeom>
          <a:noFill/>
        </p:spPr>
        <p:txBody>
          <a:bodyPr wrap="square" rtlCol="0">
            <a:spAutoFit/>
          </a:bodyPr>
          <a:lstStyle/>
          <a:p>
            <a:r>
              <a:rPr kumimoji="1" lang="ja-JP" altLang="en-US" sz="3200" dirty="0" smtClean="0"/>
              <a:t>オイラーツアー上</a:t>
            </a:r>
            <a:r>
              <a:rPr kumimoji="1" lang="ja-JP" altLang="en-US" sz="3200" dirty="0" smtClean="0"/>
              <a:t>を</a:t>
            </a:r>
            <a:r>
              <a:rPr lang="ja-JP" altLang="en-US" sz="3200" dirty="0"/>
              <a:t>辿る</a:t>
            </a:r>
            <a:r>
              <a:rPr kumimoji="1" lang="ja-JP" altLang="en-US" sz="3200" dirty="0" smtClean="0"/>
              <a:t>途中</a:t>
            </a:r>
            <a:r>
              <a:rPr kumimoji="1" lang="ja-JP" altLang="en-US" sz="3200" dirty="0" smtClean="0"/>
              <a:t>で見終わった頂点の値</a:t>
            </a:r>
            <a:r>
              <a:rPr kumimoji="1" lang="ja-JP" altLang="en-US" sz="3200" dirty="0" smtClean="0"/>
              <a:t>を</a:t>
            </a:r>
            <a:r>
              <a:rPr kumimoji="1" lang="ja-JP" altLang="en-US" sz="3200" dirty="0" smtClean="0">
                <a:solidFill>
                  <a:srgbClr val="FF0000"/>
                </a:solidFill>
              </a:rPr>
              <a:t>セット</a:t>
            </a:r>
            <a:r>
              <a:rPr kumimoji="1" lang="ja-JP" altLang="en-US" sz="3200" dirty="0" smtClean="0"/>
              <a:t>等に追加</a:t>
            </a:r>
            <a:r>
              <a:rPr kumimoji="1" lang="ja-JP" altLang="en-US" sz="3200" dirty="0" smtClean="0"/>
              <a:t>していけばよい</a:t>
            </a:r>
            <a:endParaRPr kumimoji="1" lang="ja-JP" altLang="en-US" sz="3200" dirty="0"/>
          </a:p>
        </p:txBody>
      </p:sp>
      <mc:AlternateContent xmlns:mc="http://schemas.openxmlformats.org/markup-compatibility/2006">
        <mc:Choice xmlns:a14="http://schemas.microsoft.com/office/drawing/2010/main" Requires="a14">
          <p:sp>
            <p:nvSpPr>
              <p:cNvPr id="27" name="テキスト ボックス 26"/>
              <p:cNvSpPr txBox="1"/>
              <p:nvPr/>
            </p:nvSpPr>
            <p:spPr>
              <a:xfrm>
                <a:off x="859583" y="5301208"/>
                <a:ext cx="7458370" cy="1077218"/>
              </a:xfrm>
              <a:prstGeom prst="rect">
                <a:avLst/>
              </a:prstGeom>
              <a:noFill/>
            </p:spPr>
            <p:txBody>
              <a:bodyPr wrap="square" rtlCol="0">
                <a:spAutoFit/>
              </a:bodyPr>
              <a:lstStyle/>
              <a:p>
                <a:r>
                  <a:rPr kumimoji="1" lang="ja-JP" altLang="en-US" sz="3200" dirty="0" smtClean="0"/>
                  <a:t>その頂点の値に一番近い値は</a:t>
                </a:r>
                <a:r>
                  <a:rPr lang="en-US" altLang="ja-JP" sz="3200" dirty="0"/>
                  <a:t> </a:t>
                </a:r>
                <a14:m>
                  <m:oMath xmlns:m="http://schemas.openxmlformats.org/officeDocument/2006/math">
                    <m:r>
                      <a:rPr lang="en-US" altLang="ja-JP" sz="3200" b="0" i="1" smtClean="0">
                        <a:latin typeface="Cambria Math"/>
                      </a:rPr>
                      <m:t>𝑙𝑜𝑤𝑒𝑟</m:t>
                    </m:r>
                    <m:r>
                      <a:rPr lang="en-US" altLang="ja-JP" sz="3200" b="0" i="1" smtClean="0">
                        <a:latin typeface="Cambria Math"/>
                      </a:rPr>
                      <m:t>_</m:t>
                    </m:r>
                    <m:r>
                      <a:rPr lang="en-US" altLang="ja-JP" sz="3200" b="0" i="1" smtClean="0">
                        <a:latin typeface="Cambria Math"/>
                      </a:rPr>
                      <m:t>𝑏𝑜𝑢𝑛𝑑</m:t>
                    </m:r>
                  </m:oMath>
                </a14:m>
                <a:endParaRPr kumimoji="1" lang="en-US" altLang="ja-JP" sz="3200" dirty="0" smtClean="0"/>
              </a:p>
              <a:p>
                <a:r>
                  <a:rPr kumimoji="1" lang="ja-JP" altLang="en-US" sz="3200" dirty="0" smtClean="0"/>
                  <a:t>等で簡単に求められる</a:t>
                </a:r>
                <a:endParaRPr kumimoji="1" lang="ja-JP" altLang="en-US" sz="32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859583" y="5301208"/>
                <a:ext cx="7458370" cy="1077218"/>
              </a:xfrm>
              <a:prstGeom prst="rect">
                <a:avLst/>
              </a:prstGeom>
              <a:blipFill rotWithShape="1">
                <a:blip r:embed="rId2"/>
                <a:stretch>
                  <a:fillRect l="-2044" t="-8523" b="-17045"/>
                </a:stretch>
              </a:blipFill>
            </p:spPr>
            <p:txBody>
              <a:bodyPr/>
              <a:lstStyle/>
              <a:p>
                <a:r>
                  <a:rPr lang="ja-JP" altLang="en-US">
                    <a:noFill/>
                  </a:rPr>
                  <a:t> </a:t>
                </a:r>
              </a:p>
            </p:txBody>
          </p:sp>
        </mc:Fallback>
      </mc:AlternateContent>
      <p:cxnSp>
        <p:nvCxnSpPr>
          <p:cNvPr id="16" name="直線コネクタ 15"/>
          <p:cNvCxnSpPr/>
          <p:nvPr/>
        </p:nvCxnSpPr>
        <p:spPr>
          <a:xfrm>
            <a:off x="3156992" y="1579030"/>
            <a:ext cx="0" cy="516155"/>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156992" y="2109718"/>
            <a:ext cx="2763924"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895655" y="1556792"/>
            <a:ext cx="0" cy="516155"/>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17104" y="1575303"/>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17104" y="2105991"/>
            <a:ext cx="13873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104492" y="1589302"/>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073044" y="1579030"/>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7073044" y="2109718"/>
            <a:ext cx="13873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8460432" y="1593029"/>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円/楕円 2"/>
          <p:cNvSpPr/>
          <p:nvPr/>
        </p:nvSpPr>
        <p:spPr>
          <a:xfrm>
            <a:off x="416828" y="843138"/>
            <a:ext cx="1987937" cy="19879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56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想定</a:t>
            </a:r>
            <a:r>
              <a:rPr lang="ja-JP" altLang="en-US" dirty="0" smtClean="0"/>
              <a:t>解法</a:t>
            </a:r>
            <a:endParaRPr kumimoji="1" lang="ja-JP" altLang="en-US" dirty="0"/>
          </a:p>
        </p:txBody>
      </p:sp>
      <p:sp>
        <p:nvSpPr>
          <p:cNvPr id="25" name="テキスト ボックス 24"/>
          <p:cNvSpPr txBox="1"/>
          <p:nvPr/>
        </p:nvSpPr>
        <p:spPr>
          <a:xfrm>
            <a:off x="717104" y="2704564"/>
            <a:ext cx="7743328" cy="584775"/>
          </a:xfrm>
          <a:prstGeom prst="rect">
            <a:avLst/>
          </a:prstGeom>
          <a:noFill/>
        </p:spPr>
        <p:txBody>
          <a:bodyPr wrap="square" rtlCol="0">
            <a:spAutoFit/>
          </a:bodyPr>
          <a:lstStyle/>
          <a:p>
            <a:r>
              <a:rPr kumimoji="1" lang="ja-JP" altLang="en-US" sz="3200" dirty="0" smtClean="0"/>
              <a:t>右側の区間に関しては木を逆向きに辿ればよい</a:t>
            </a:r>
            <a:endParaRPr kumimoji="1" lang="ja-JP" altLang="en-US" sz="3200" dirty="0"/>
          </a:p>
        </p:txBody>
      </p:sp>
      <p:sp>
        <p:nvSpPr>
          <p:cNvPr id="26" name="テキスト ボックス 25"/>
          <p:cNvSpPr txBox="1"/>
          <p:nvPr/>
        </p:nvSpPr>
        <p:spPr>
          <a:xfrm>
            <a:off x="160276" y="3431902"/>
            <a:ext cx="8856984" cy="1077218"/>
          </a:xfrm>
          <a:prstGeom prst="rect">
            <a:avLst/>
          </a:prstGeom>
          <a:noFill/>
        </p:spPr>
        <p:txBody>
          <a:bodyPr wrap="square" rtlCol="0">
            <a:spAutoFit/>
          </a:bodyPr>
          <a:lstStyle/>
          <a:p>
            <a:r>
              <a:rPr kumimoji="1" lang="ja-JP" altLang="en-US" sz="3200" dirty="0" smtClean="0"/>
              <a:t>２回木の上を辿ってある頂点に訪れたときに一番近い値を求め訪れ終わった時に値を追加するだけでよい</a:t>
            </a:r>
            <a:endParaRPr kumimoji="1" lang="ja-JP" altLang="en-US" sz="3200" dirty="0"/>
          </a:p>
        </p:txBody>
      </p:sp>
      <p:cxnSp>
        <p:nvCxnSpPr>
          <p:cNvPr id="16" name="直線コネクタ 15"/>
          <p:cNvCxnSpPr/>
          <p:nvPr/>
        </p:nvCxnSpPr>
        <p:spPr>
          <a:xfrm>
            <a:off x="3156992" y="1579030"/>
            <a:ext cx="0" cy="516155"/>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156992" y="2109718"/>
            <a:ext cx="2763924"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895655" y="1556792"/>
            <a:ext cx="0" cy="516155"/>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17104" y="1575303"/>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17104" y="2105991"/>
            <a:ext cx="13873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104492" y="1589302"/>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073044" y="1579030"/>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7073044" y="2109718"/>
            <a:ext cx="138738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8460432" y="1593029"/>
            <a:ext cx="0" cy="5161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テキスト ボックス 27"/>
              <p:cNvSpPr txBox="1"/>
              <p:nvPr/>
            </p:nvSpPr>
            <p:spPr>
              <a:xfrm>
                <a:off x="2291694" y="5517232"/>
                <a:ext cx="4594147" cy="584775"/>
              </a:xfrm>
              <a:prstGeom prst="rect">
                <a:avLst/>
              </a:prstGeom>
              <a:noFill/>
            </p:spPr>
            <p:txBody>
              <a:bodyPr wrap="square" rtlCol="0">
                <a:spAutoFit/>
              </a:bodyPr>
              <a:lstStyle/>
              <a:p>
                <a:r>
                  <a:rPr lang="ja-JP" altLang="en-US" sz="3200" dirty="0" smtClean="0"/>
                  <a:t>計算量</a:t>
                </a:r>
                <a:r>
                  <a:rPr lang="ja-JP" altLang="en-US" sz="3200" dirty="0" smtClean="0"/>
                  <a:t>は全体で</a:t>
                </a:r>
                <a14:m>
                  <m:oMath xmlns:m="http://schemas.openxmlformats.org/officeDocument/2006/math">
                    <m:r>
                      <a:rPr lang="en-US" altLang="ja-JP" sz="3200" b="0" i="1" smtClean="0">
                        <a:latin typeface="Cambria Math"/>
                      </a:rPr>
                      <m:t>𝑂</m:t>
                    </m:r>
                    <m:r>
                      <a:rPr lang="en-US" altLang="ja-JP" sz="3200" b="0" i="1" smtClean="0">
                        <a:latin typeface="Cambria Math"/>
                      </a:rPr>
                      <m:t>(</m:t>
                    </m:r>
                    <m:r>
                      <a:rPr lang="en-US" altLang="ja-JP" sz="3200" b="0" i="1" smtClean="0">
                        <a:latin typeface="Cambria Math"/>
                      </a:rPr>
                      <m:t>𝑛𝑙𝑜𝑔𝑛</m:t>
                    </m:r>
                    <m:r>
                      <a:rPr lang="en-US" altLang="ja-JP" sz="3200" b="0" i="1" smtClean="0">
                        <a:latin typeface="Cambria Math"/>
                      </a:rPr>
                      <m:t>)</m:t>
                    </m:r>
                  </m:oMath>
                </a14:m>
                <a:endParaRPr kumimoji="1" lang="ja-JP" altLang="en-US" sz="32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2291694" y="5517232"/>
                <a:ext cx="4594147" cy="584775"/>
              </a:xfrm>
              <a:prstGeom prst="rect">
                <a:avLst/>
              </a:prstGeom>
              <a:blipFill rotWithShape="1">
                <a:blip r:embed="rId2"/>
                <a:stretch>
                  <a:fillRect l="-3448" t="-15625" b="-31250"/>
                </a:stretch>
              </a:blipFill>
            </p:spPr>
            <p:txBody>
              <a:bodyPr/>
              <a:lstStyle/>
              <a:p>
                <a:r>
                  <a:rPr lang="ja-JP" altLang="en-US">
                    <a:noFill/>
                  </a:rPr>
                  <a:t> </a:t>
                </a:r>
              </a:p>
            </p:txBody>
          </p:sp>
        </mc:Fallback>
      </mc:AlternateContent>
      <p:sp>
        <p:nvSpPr>
          <p:cNvPr id="29" name="下矢印 28"/>
          <p:cNvSpPr/>
          <p:nvPr/>
        </p:nvSpPr>
        <p:spPr>
          <a:xfrm>
            <a:off x="4012704" y="4717961"/>
            <a:ext cx="1152128" cy="72008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905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その他の解法</a:t>
            </a:r>
            <a:endParaRPr kumimoji="1" lang="ja-JP" altLang="en-US" dirty="0"/>
          </a:p>
        </p:txBody>
      </p:sp>
      <mc:AlternateContent xmlns:mc="http://schemas.openxmlformats.org/markup-compatibility/2006">
        <mc:Choice xmlns:a14="http://schemas.microsoft.com/office/drawing/2010/main" Requires="a14">
          <p:sp>
            <p:nvSpPr>
              <p:cNvPr id="4" name="テキスト ボックス 3"/>
              <p:cNvSpPr txBox="1"/>
              <p:nvPr/>
            </p:nvSpPr>
            <p:spPr>
              <a:xfrm>
                <a:off x="1311387" y="1628800"/>
                <a:ext cx="6807224" cy="2062103"/>
              </a:xfrm>
              <a:prstGeom prst="rect">
                <a:avLst/>
              </a:prstGeom>
              <a:noFill/>
            </p:spPr>
            <p:txBody>
              <a:bodyPr wrap="square" rtlCol="0">
                <a:spAutoFit/>
              </a:bodyPr>
              <a:lstStyle/>
              <a:p>
                <a:r>
                  <a:rPr kumimoji="1" lang="ja-JP" altLang="en-US" sz="3200" dirty="0" smtClean="0"/>
                  <a:t>一番子孫の多い頂点を基準に部分木をマージしていく方法やデータ構造を用いて区間内で一番近い値を求める方法で </a:t>
                </a:r>
                <a14:m>
                  <m:oMath xmlns:m="http://schemas.openxmlformats.org/officeDocument/2006/math">
                    <m:r>
                      <a:rPr kumimoji="1" lang="en-US" altLang="ja-JP" sz="3200" b="0" i="1" smtClean="0">
                        <a:latin typeface="Cambria Math"/>
                      </a:rPr>
                      <m:t>𝑂</m:t>
                    </m:r>
                    <m:d>
                      <m:dPr>
                        <m:ctrlPr>
                          <a:rPr kumimoji="1" lang="en-US" altLang="ja-JP" sz="3200" b="0" i="1" smtClean="0">
                            <a:latin typeface="Cambria Math"/>
                          </a:rPr>
                        </m:ctrlPr>
                      </m:dPr>
                      <m:e>
                        <m:r>
                          <a:rPr kumimoji="1" lang="en-US" altLang="ja-JP" sz="3200" b="0" i="1" smtClean="0">
                            <a:latin typeface="Cambria Math"/>
                          </a:rPr>
                          <m:t>𝑛</m:t>
                        </m:r>
                        <m:sSup>
                          <m:sSupPr>
                            <m:ctrlPr>
                              <a:rPr kumimoji="1" lang="en-US" altLang="ja-JP" sz="3200" b="0" i="1" smtClean="0">
                                <a:latin typeface="Cambria Math"/>
                              </a:rPr>
                            </m:ctrlPr>
                          </m:sSupPr>
                          <m:e>
                            <m:d>
                              <m:dPr>
                                <m:ctrlPr>
                                  <a:rPr kumimoji="1" lang="en-US" altLang="ja-JP" sz="3200" b="0" i="1" smtClean="0">
                                    <a:latin typeface="Cambria Math"/>
                                  </a:rPr>
                                </m:ctrlPr>
                              </m:dPr>
                              <m:e>
                                <m:r>
                                  <a:rPr kumimoji="1" lang="en-US" altLang="ja-JP" sz="3200" b="0" i="1" smtClean="0">
                                    <a:latin typeface="Cambria Math"/>
                                  </a:rPr>
                                  <m:t>𝑙𝑜𝑔𝑛</m:t>
                                </m:r>
                              </m:e>
                            </m:d>
                          </m:e>
                          <m:sup>
                            <m:r>
                              <a:rPr kumimoji="1" lang="en-US" altLang="ja-JP" sz="3200" b="0" i="1" smtClean="0">
                                <a:latin typeface="Cambria Math"/>
                              </a:rPr>
                              <m:t>2</m:t>
                            </m:r>
                          </m:sup>
                        </m:sSup>
                      </m:e>
                    </m:d>
                    <m:r>
                      <a:rPr kumimoji="1" lang="en-US" altLang="ja-JP" sz="3200" b="0" i="1" smtClean="0">
                        <a:latin typeface="Cambria Math"/>
                      </a:rPr>
                      <m:t>?</m:t>
                    </m:r>
                  </m:oMath>
                </a14:m>
                <a:r>
                  <a:rPr kumimoji="1" lang="en-US" altLang="ja-JP" sz="3200" dirty="0" smtClean="0"/>
                  <a:t> </a:t>
                </a:r>
                <a:r>
                  <a:rPr kumimoji="1" lang="ja-JP" altLang="en-US" sz="3200" dirty="0" smtClean="0"/>
                  <a:t>で解けるらしい</a:t>
                </a:r>
                <a:endParaRPr kumimoji="1" lang="ja-JP" altLang="en-US" sz="3200"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1311387" y="1628800"/>
                <a:ext cx="6807224" cy="2062103"/>
              </a:xfrm>
              <a:prstGeom prst="rect">
                <a:avLst/>
              </a:prstGeom>
              <a:blipFill rotWithShape="1">
                <a:blip r:embed="rId2"/>
                <a:stretch>
                  <a:fillRect l="-2238" t="-3846" r="-358" b="-8284"/>
                </a:stretch>
              </a:blipFill>
            </p:spPr>
            <p:txBody>
              <a:bodyPr/>
              <a:lstStyle/>
              <a:p>
                <a:r>
                  <a:rPr lang="ja-JP" altLang="en-US">
                    <a:noFill/>
                  </a:rPr>
                  <a:t> </a:t>
                </a:r>
              </a:p>
            </p:txBody>
          </p:sp>
        </mc:Fallback>
      </mc:AlternateContent>
      <p:sp>
        <p:nvSpPr>
          <p:cNvPr id="5" name="テキスト ボックス 4"/>
          <p:cNvSpPr txBox="1"/>
          <p:nvPr/>
        </p:nvSpPr>
        <p:spPr>
          <a:xfrm>
            <a:off x="1556787" y="4437112"/>
            <a:ext cx="6227255" cy="584775"/>
          </a:xfrm>
          <a:prstGeom prst="rect">
            <a:avLst/>
          </a:prstGeom>
          <a:noFill/>
        </p:spPr>
        <p:txBody>
          <a:bodyPr wrap="square" rtlCol="0">
            <a:spAutoFit/>
          </a:bodyPr>
          <a:lstStyle/>
          <a:p>
            <a:r>
              <a:rPr lang="ja-JP" altLang="en-US" sz="3200" dirty="0" smtClean="0"/>
              <a:t>実装は想定解が一番シンプルで簡単</a:t>
            </a:r>
            <a:endParaRPr kumimoji="1" lang="ja-JP" altLang="en-US" sz="3200" dirty="0"/>
          </a:p>
        </p:txBody>
      </p:sp>
    </p:spTree>
    <p:extLst>
      <p:ext uri="{BB962C8B-B14F-4D97-AF65-F5344CB8AC3E}">
        <p14:creationId xmlns:p14="http://schemas.microsoft.com/office/powerpoint/2010/main" val="2478045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Helvetica"/>
        <a:ea typeface="Meiryo UI"/>
        <a:cs typeface=""/>
      </a:majorFont>
      <a:minorFont>
        <a:latin typeface="Helvetica"/>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349</Words>
  <Application>Microsoft Office PowerPoint</Application>
  <PresentationFormat>画面に合わせる (4:3)</PresentationFormat>
  <Paragraphs>90</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I：支配と友好</vt:lpstr>
      <vt:lpstr>問題概要</vt:lpstr>
      <vt:lpstr>オイラーツアー</vt:lpstr>
      <vt:lpstr>オイラーツアー</vt:lpstr>
      <vt:lpstr>オイラーツアー</vt:lpstr>
      <vt:lpstr>オイラーツアー</vt:lpstr>
      <vt:lpstr>想定解法</vt:lpstr>
      <vt:lpstr>想定解法</vt:lpstr>
      <vt:lpstr>その他の解法</vt:lpstr>
      <vt:lpstr>統計情報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夏休みの掃除当番</dc:title>
  <dc:creator>FJ-USER</dc:creator>
  <cp:lastModifiedBy>FJ-USER</cp:lastModifiedBy>
  <cp:revision>27</cp:revision>
  <dcterms:created xsi:type="dcterms:W3CDTF">2014-03-02T04:38:51Z</dcterms:created>
  <dcterms:modified xsi:type="dcterms:W3CDTF">2014-03-06T11:49:17Z</dcterms:modified>
</cp:coreProperties>
</file>