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5" autoAdjust="0"/>
    <p:restoredTop sz="86356" autoAdjust="0"/>
  </p:normalViewPr>
  <p:slideViewPr>
    <p:cSldViewPr>
      <p:cViewPr varScale="1">
        <p:scale>
          <a:sx n="44" d="100"/>
          <a:sy n="44" d="100"/>
        </p:scale>
        <p:origin x="-2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524E77-0661-4077-B4CD-05470D2DC822}" type="datetimeFigureOut">
              <a:rPr kumimoji="1" lang="ja-JP" altLang="en-US" smtClean="0"/>
              <a:pPr/>
              <a:t>2008/5/31</a:t>
            </a:fld>
            <a:endParaRPr kumimoji="1" lang="ja-JP" altLang="en-US"/>
          </a:p>
        </p:txBody>
      </p:sp>
      <p:sp>
        <p:nvSpPr>
          <p:cNvPr id="20" name="フッター プレースホル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200731-14F9-441A-9A6C-C4AD4E9D016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524E77-0661-4077-B4CD-05470D2DC822}" type="datetimeFigureOut">
              <a:rPr kumimoji="1" lang="ja-JP" altLang="en-US" smtClean="0"/>
              <a:pPr/>
              <a:t>2008/5/31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200731-14F9-441A-9A6C-C4AD4E9D016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524E77-0661-4077-B4CD-05470D2DC822}" type="datetimeFigureOut">
              <a:rPr kumimoji="1" lang="ja-JP" altLang="en-US" smtClean="0"/>
              <a:pPr/>
              <a:t>2008/5/31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200731-14F9-441A-9A6C-C4AD4E9D016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524E77-0661-4077-B4CD-05470D2DC822}" type="datetimeFigureOut">
              <a:rPr kumimoji="1" lang="ja-JP" altLang="en-US" smtClean="0"/>
              <a:pPr/>
              <a:t>2008/5/31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200731-14F9-441A-9A6C-C4AD4E9D016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524E77-0661-4077-B4CD-05470D2DC822}" type="datetimeFigureOut">
              <a:rPr kumimoji="1" lang="ja-JP" altLang="en-US" smtClean="0"/>
              <a:pPr/>
              <a:t>2008/5/31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200731-14F9-441A-9A6C-C4AD4E9D016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524E77-0661-4077-B4CD-05470D2DC822}" type="datetimeFigureOut">
              <a:rPr kumimoji="1" lang="ja-JP" altLang="en-US" smtClean="0"/>
              <a:pPr/>
              <a:t>2008/5/31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200731-14F9-441A-9A6C-C4AD4E9D016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524E77-0661-4077-B4CD-05470D2DC822}" type="datetimeFigureOut">
              <a:rPr kumimoji="1" lang="ja-JP" altLang="en-US" smtClean="0"/>
              <a:pPr/>
              <a:t>2008/5/31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200731-14F9-441A-9A6C-C4AD4E9D016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524E77-0661-4077-B4CD-05470D2DC822}" type="datetimeFigureOut">
              <a:rPr kumimoji="1" lang="ja-JP" altLang="en-US" smtClean="0"/>
              <a:pPr/>
              <a:t>2008/5/31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200731-14F9-441A-9A6C-C4AD4E9D016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524E77-0661-4077-B4CD-05470D2DC822}" type="datetimeFigureOut">
              <a:rPr kumimoji="1" lang="ja-JP" altLang="en-US" smtClean="0"/>
              <a:pPr/>
              <a:t>2008/5/31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200731-14F9-441A-9A6C-C4AD4E9D016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524E77-0661-4077-B4CD-05470D2DC822}" type="datetimeFigureOut">
              <a:rPr kumimoji="1" lang="ja-JP" altLang="en-US" smtClean="0"/>
              <a:pPr/>
              <a:t>2008/5/31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200731-14F9-441A-9A6C-C4AD4E9D016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524E77-0661-4077-B4CD-05470D2DC822}" type="datetimeFigureOut">
              <a:rPr kumimoji="1" lang="ja-JP" altLang="en-US" smtClean="0"/>
              <a:pPr/>
              <a:t>2008/5/31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200731-14F9-441A-9A6C-C4AD4E9D016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ドーナ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タイトル プレースホル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テキスト プレースホル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F524E77-0661-4077-B4CD-05470D2DC822}" type="datetimeFigureOut">
              <a:rPr kumimoji="1" lang="ja-JP" altLang="en-US" smtClean="0"/>
              <a:pPr/>
              <a:t>2008/5/31</a:t>
            </a:fld>
            <a:endParaRPr kumimoji="1"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2" name="スライド番号プレースホル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E200731-14F9-441A-9A6C-C4AD4E9D016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Problem G:</a:t>
            </a:r>
            <a:br>
              <a:rPr kumimoji="1" lang="en-US" altLang="ja-JP" dirty="0" smtClean="0"/>
            </a:br>
            <a:r>
              <a:rPr kumimoji="1" lang="ja-JP" altLang="en-US" dirty="0" smtClean="0"/>
              <a:t>エナジートランスポーター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問題作成者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小島</a:t>
            </a:r>
            <a:endParaRPr kumimoji="1" lang="en-US" altLang="ja-JP" dirty="0" smtClean="0"/>
          </a:p>
          <a:p>
            <a:r>
              <a:rPr lang="ja-JP" altLang="en-US" dirty="0" smtClean="0"/>
              <a:t>解法作成者</a:t>
            </a:r>
            <a:r>
              <a:rPr lang="en-US" altLang="ja-JP" dirty="0" smtClean="0"/>
              <a:t>:</a:t>
            </a:r>
            <a:r>
              <a:rPr lang="ja-JP" altLang="en-US" dirty="0" smtClean="0"/>
              <a:t>小島、小西</a:t>
            </a:r>
            <a:endParaRPr lang="en-US" altLang="ja-JP" dirty="0" smtClean="0"/>
          </a:p>
          <a:p>
            <a:r>
              <a:rPr lang="ja-JP" altLang="en-US" dirty="0" smtClean="0"/>
              <a:t>解説</a:t>
            </a:r>
            <a:r>
              <a:rPr lang="en-US" altLang="ja-JP" dirty="0" smtClean="0"/>
              <a:t>:</a:t>
            </a:r>
            <a:r>
              <a:rPr lang="ja-JP" altLang="en-US" dirty="0" smtClean="0"/>
              <a:t>小島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要約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数列に対して以下の操作を繰り返した時、最右値が最大になる時の値を答えなさい。</a:t>
            </a:r>
            <a:endParaRPr kumimoji="1"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3286116" y="3500438"/>
            <a:ext cx="571504" cy="57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857620" y="3500438"/>
            <a:ext cx="571504" cy="5715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y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429124" y="3500438"/>
            <a:ext cx="571504" cy="57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000628" y="3500438"/>
            <a:ext cx="571504" cy="57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572132" y="3500438"/>
            <a:ext cx="571504" cy="57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714612" y="3500438"/>
            <a:ext cx="571504" cy="57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143636" y="35597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285984" y="35597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3299246" y="4929198"/>
            <a:ext cx="571504" cy="57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870750" y="4929198"/>
            <a:ext cx="571504" cy="5715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y-1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4442254" y="4929198"/>
            <a:ext cx="571504" cy="57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x+z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5013758" y="4929198"/>
            <a:ext cx="571504" cy="57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5585262" y="4929198"/>
            <a:ext cx="571504" cy="57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727742" y="4929198"/>
            <a:ext cx="571504" cy="57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156766" y="49884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99114" y="49884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20" name="下矢印 19"/>
          <p:cNvSpPr/>
          <p:nvPr/>
        </p:nvSpPr>
        <p:spPr>
          <a:xfrm>
            <a:off x="3857620" y="4143380"/>
            <a:ext cx="1071570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786578" y="35718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(y &gt; 0)</a:t>
            </a:r>
            <a:endParaRPr kumimoji="1" lang="ja-JP" altLang="en-US" dirty="0"/>
          </a:p>
        </p:txBody>
      </p:sp>
      <p:sp>
        <p:nvSpPr>
          <p:cNvPr id="22" name="角丸四角形吹き出し 21"/>
          <p:cNvSpPr/>
          <p:nvPr/>
        </p:nvSpPr>
        <p:spPr>
          <a:xfrm>
            <a:off x="2285984" y="4143380"/>
            <a:ext cx="1428760" cy="642942"/>
          </a:xfrm>
          <a:prstGeom prst="wedgeRoundRectCallout">
            <a:avLst>
              <a:gd name="adj1" fmla="val 74674"/>
              <a:gd name="adj2" fmla="val 1655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励起操作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928794" y="2571744"/>
            <a:ext cx="5572164" cy="1071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r>
              <a:rPr lang="ja-JP" altLang="en-US" dirty="0" smtClean="0"/>
              <a:t>左の方の</a:t>
            </a:r>
            <a:r>
              <a:rPr lang="en-US" altLang="ja-JP" dirty="0" smtClean="0"/>
              <a:t>Ea</a:t>
            </a:r>
            <a:r>
              <a:rPr lang="ja-JP" altLang="en-US" dirty="0" smtClean="0"/>
              <a:t>基から順番に励起して行く方法の中で、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最適値を達成する励起順序が存在する</a:t>
            </a:r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想定解法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838192"/>
          </a:xfrm>
        </p:spPr>
        <p:txBody>
          <a:bodyPr/>
          <a:lstStyle/>
          <a:p>
            <a:pPr>
              <a:buNone/>
            </a:pPr>
            <a:r>
              <a:rPr kumimoji="1" lang="ja-JP" altLang="en-US" dirty="0" smtClean="0"/>
              <a:t>メモ付探索</a:t>
            </a:r>
            <a:r>
              <a:rPr kumimoji="1" lang="en-US" altLang="ja-JP" dirty="0" smtClean="0"/>
              <a:t>/Dynamic Programming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1500166" y="2357430"/>
            <a:ext cx="185738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キーアイディア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727874" y="3857628"/>
            <a:ext cx="571504" cy="5715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299378" y="3857628"/>
            <a:ext cx="571504" cy="57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870882" y="3857628"/>
            <a:ext cx="571504" cy="57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5442386" y="3857628"/>
            <a:ext cx="571504" cy="5715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②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6013890" y="3857628"/>
            <a:ext cx="571504" cy="57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156370" y="3857628"/>
            <a:ext cx="571504" cy="57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585394" y="39169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727742" y="39169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714744" y="5143512"/>
            <a:ext cx="571504" cy="5715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②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4286248" y="5143512"/>
            <a:ext cx="571504" cy="57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4857752" y="5143512"/>
            <a:ext cx="571504" cy="57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429256" y="5143512"/>
            <a:ext cx="571504" cy="5715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6000760" y="5143512"/>
            <a:ext cx="571504" cy="57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143240" y="5143512"/>
            <a:ext cx="571504" cy="57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572264" y="52028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714612" y="52028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24" name="大かっこ 23"/>
          <p:cNvSpPr/>
          <p:nvPr/>
        </p:nvSpPr>
        <p:spPr>
          <a:xfrm>
            <a:off x="2571736" y="3786190"/>
            <a:ext cx="4572032" cy="71438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大かっこ 24"/>
          <p:cNvSpPr/>
          <p:nvPr/>
        </p:nvSpPr>
        <p:spPr>
          <a:xfrm>
            <a:off x="2571736" y="5072074"/>
            <a:ext cx="4572032" cy="71438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969383" y="400050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opt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969383" y="52028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opt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429124" y="4497934"/>
            <a:ext cx="677108" cy="50270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3200" dirty="0" smtClean="0"/>
              <a:t>≧</a:t>
            </a:r>
            <a:endParaRPr kumimoji="1" lang="ja-JP" altLang="en-US" sz="3200" dirty="0"/>
          </a:p>
        </p:txBody>
      </p:sp>
      <p:sp>
        <p:nvSpPr>
          <p:cNvPr id="29" name="右矢印 28"/>
          <p:cNvSpPr/>
          <p:nvPr/>
        </p:nvSpPr>
        <p:spPr>
          <a:xfrm>
            <a:off x="1142976" y="6000768"/>
            <a:ext cx="857256" cy="64294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2214546" y="5929330"/>
            <a:ext cx="6215106" cy="78581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左から順に、励起するかどうかを決めてゆけばよい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2</a:t>
            </a:r>
            <a:r>
              <a:rPr lang="en-US" altLang="ja-JP" baseline="30000" dirty="0" smtClean="0"/>
              <a:t>L</a:t>
            </a:r>
            <a:r>
              <a:rPr lang="ja-JP" altLang="en-US" dirty="0" smtClean="0"/>
              <a:t>通りに限定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想定解法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kumimoji="1" lang="en-US" altLang="ja-JP" dirty="0" smtClean="0"/>
              <a:t>	</a:t>
            </a:r>
            <a:r>
              <a:rPr lang="ja-JP" altLang="en-US" dirty="0" smtClean="0"/>
              <a:t>後</a:t>
            </a:r>
            <a:r>
              <a:rPr kumimoji="1" lang="ja-JP" altLang="en-US" dirty="0" smtClean="0"/>
              <a:t>は同じ状態空間を何度も辿らないように注意して探索すればよい</a:t>
            </a:r>
            <a:endParaRPr kumimoji="1" lang="en-US" altLang="ja-JP" dirty="0" smtClean="0"/>
          </a:p>
          <a:p>
            <a:pPr>
              <a:buNone/>
            </a:pPr>
            <a:r>
              <a:rPr lang="ja-JP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状態空間の取り方</a:t>
            </a:r>
            <a:endParaRPr lang="en-US" altLang="ja-JP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e</a:t>
            </a:r>
            <a:r>
              <a:rPr kumimoji="1" lang="en-US" altLang="ja-JP" dirty="0" smtClean="0"/>
              <a:t>x).(k,e</a:t>
            </a:r>
            <a:r>
              <a:rPr kumimoji="1" lang="en-US" altLang="ja-JP" baseline="-25000" dirty="0" smtClean="0"/>
              <a:t>1</a:t>
            </a:r>
            <a:r>
              <a:rPr kumimoji="1" lang="en-US" altLang="ja-JP" dirty="0" smtClean="0"/>
              <a:t>,e</a:t>
            </a:r>
            <a:r>
              <a:rPr kumimoji="1" lang="en-US" altLang="ja-JP" baseline="-25000" dirty="0" smtClean="0"/>
              <a:t>2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→ </a:t>
            </a:r>
            <a:r>
              <a:rPr kumimoji="1" lang="en-US" altLang="ja-JP" dirty="0" err="1" smtClean="0"/>
              <a:t>boolean</a:t>
            </a:r>
            <a:r>
              <a:rPr lang="en-US" altLang="ja-JP" dirty="0" smtClean="0"/>
              <a:t> :</a:t>
            </a:r>
            <a:r>
              <a:rPr kumimoji="1" lang="en-US" altLang="ja-JP" dirty="0" smtClean="0"/>
              <a:t>O(EL</a:t>
            </a:r>
            <a:r>
              <a:rPr kumimoji="1" lang="en-US" altLang="ja-JP" baseline="30000" dirty="0" smtClean="0"/>
              <a:t>3</a:t>
            </a:r>
            <a:r>
              <a:rPr kumimoji="1" lang="en-US" altLang="ja-JP" dirty="0" smtClean="0"/>
              <a:t>)</a:t>
            </a:r>
          </a:p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    (</a:t>
            </a:r>
            <a:r>
              <a:rPr lang="en-US" altLang="ja-JP" dirty="0" err="1" smtClean="0"/>
              <a:t>k,e</a:t>
            </a:r>
            <a:r>
              <a:rPr lang="en-US" altLang="ja-JP" dirty="0" smtClean="0"/>
              <a:t>)</a:t>
            </a:r>
            <a:r>
              <a:rPr lang="ja-JP" altLang="en-US" dirty="0" smtClean="0"/>
              <a:t>→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:O(EL</a:t>
            </a:r>
            <a:r>
              <a:rPr lang="en-US" altLang="ja-JP" baseline="30000" dirty="0" smtClean="0"/>
              <a:t>2</a:t>
            </a:r>
            <a:r>
              <a:rPr lang="en-US" altLang="ja-JP" dirty="0" smtClean="0"/>
              <a:t>)</a:t>
            </a:r>
          </a:p>
        </p:txBody>
      </p:sp>
      <p:sp>
        <p:nvSpPr>
          <p:cNvPr id="4" name="角丸四角形吹き出し 3"/>
          <p:cNvSpPr/>
          <p:nvPr/>
        </p:nvSpPr>
        <p:spPr>
          <a:xfrm>
            <a:off x="1214414" y="4286256"/>
            <a:ext cx="1643074" cy="642942"/>
          </a:xfrm>
          <a:prstGeom prst="wedgeRoundRectCallout">
            <a:avLst>
              <a:gd name="adj1" fmla="val 39956"/>
              <a:gd name="adj2" fmla="val -6659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左から何番目まで決めたか</a:t>
            </a:r>
            <a:endParaRPr kumimoji="1" lang="ja-JP" altLang="en-US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2071670" y="3143248"/>
            <a:ext cx="1643074" cy="642942"/>
          </a:xfrm>
          <a:prstGeom prst="wedgeRoundRectCallout">
            <a:avLst>
              <a:gd name="adj1" fmla="val 19408"/>
              <a:gd name="adj2" fmla="val 6250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左から</a:t>
            </a:r>
            <a:r>
              <a:rPr kumimoji="1" lang="en-US" altLang="ja-JP" dirty="0" smtClean="0"/>
              <a:t>k</a:t>
            </a:r>
            <a:r>
              <a:rPr kumimoji="1" lang="ja-JP" altLang="en-US" dirty="0" smtClean="0"/>
              <a:t>番目のエネルギー</a:t>
            </a:r>
            <a:endParaRPr kumimoji="1" lang="ja-JP" altLang="en-US" dirty="0"/>
          </a:p>
        </p:txBody>
      </p:sp>
      <p:sp>
        <p:nvSpPr>
          <p:cNvPr id="6" name="角丸四角形吹き出し 5"/>
          <p:cNvSpPr/>
          <p:nvPr/>
        </p:nvSpPr>
        <p:spPr>
          <a:xfrm>
            <a:off x="2928926" y="4286256"/>
            <a:ext cx="1785950" cy="642942"/>
          </a:xfrm>
          <a:prstGeom prst="wedgeRoundRectCallout">
            <a:avLst>
              <a:gd name="adj1" fmla="val -6586"/>
              <a:gd name="adj2" fmla="val -6440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左から</a:t>
            </a:r>
            <a:r>
              <a:rPr kumimoji="1" lang="en-US" altLang="ja-JP" dirty="0" smtClean="0"/>
              <a:t>k+1</a:t>
            </a:r>
            <a:r>
              <a:rPr kumimoji="1" lang="ja-JP" altLang="en-US" dirty="0" smtClean="0"/>
              <a:t>番目のエネルギー</a:t>
            </a:r>
            <a:endParaRPr kumimoji="1" lang="ja-JP" altLang="en-US" dirty="0"/>
          </a:p>
        </p:txBody>
      </p:sp>
      <p:sp>
        <p:nvSpPr>
          <p:cNvPr id="7" name="角丸四角形吹き出し 6"/>
          <p:cNvSpPr/>
          <p:nvPr/>
        </p:nvSpPr>
        <p:spPr>
          <a:xfrm>
            <a:off x="4357686" y="3143248"/>
            <a:ext cx="2276492" cy="642942"/>
          </a:xfrm>
          <a:prstGeom prst="wedgeRoundRectCallout">
            <a:avLst>
              <a:gd name="adj1" fmla="val -23889"/>
              <a:gd name="adj2" fmla="val 6250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その状態に辿り着いたかどうか</a:t>
            </a:r>
            <a:endParaRPr kumimoji="1" lang="ja-JP" altLang="en-US" dirty="0"/>
          </a:p>
        </p:txBody>
      </p:sp>
      <p:sp>
        <p:nvSpPr>
          <p:cNvPr id="8" name="角丸四角形吹き出し 7"/>
          <p:cNvSpPr/>
          <p:nvPr/>
        </p:nvSpPr>
        <p:spPr>
          <a:xfrm>
            <a:off x="1071538" y="5929330"/>
            <a:ext cx="1643074" cy="642942"/>
          </a:xfrm>
          <a:prstGeom prst="wedgeRoundRectCallout">
            <a:avLst>
              <a:gd name="adj1" fmla="val 39956"/>
              <a:gd name="adj2" fmla="val -6659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左から何番目まで決めたか</a:t>
            </a:r>
            <a:endParaRPr kumimoji="1" lang="ja-JP" altLang="en-US" dirty="0"/>
          </a:p>
        </p:txBody>
      </p:sp>
      <p:sp>
        <p:nvSpPr>
          <p:cNvPr id="9" name="角丸四角形吹き出し 8"/>
          <p:cNvSpPr/>
          <p:nvPr/>
        </p:nvSpPr>
        <p:spPr>
          <a:xfrm>
            <a:off x="2786050" y="5929330"/>
            <a:ext cx="1643074" cy="642942"/>
          </a:xfrm>
          <a:prstGeom prst="wedgeRoundRectCallout">
            <a:avLst>
              <a:gd name="adj1" fmla="val -31963"/>
              <a:gd name="adj2" fmla="val -6878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左から</a:t>
            </a:r>
            <a:r>
              <a:rPr kumimoji="1" lang="en-US" altLang="ja-JP" dirty="0" smtClean="0"/>
              <a:t>k</a:t>
            </a:r>
            <a:r>
              <a:rPr kumimoji="1" lang="ja-JP" altLang="en-US" dirty="0" smtClean="0"/>
              <a:t>番目のエネルギー</a:t>
            </a:r>
            <a:endParaRPr kumimoji="1" lang="ja-JP" altLang="en-US" dirty="0"/>
          </a:p>
        </p:txBody>
      </p:sp>
      <p:sp>
        <p:nvSpPr>
          <p:cNvPr id="10" name="角丸四角形吹き出し 9"/>
          <p:cNvSpPr/>
          <p:nvPr/>
        </p:nvSpPr>
        <p:spPr>
          <a:xfrm>
            <a:off x="4500562" y="5929330"/>
            <a:ext cx="2276492" cy="642942"/>
          </a:xfrm>
          <a:prstGeom prst="wedgeRoundRectCallout">
            <a:avLst>
              <a:gd name="adj1" fmla="val -42428"/>
              <a:gd name="adj2" fmla="val -6440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左から</a:t>
            </a:r>
            <a:r>
              <a:rPr lang="en-US" altLang="ja-JP" dirty="0" smtClean="0"/>
              <a:t>k+1</a:t>
            </a:r>
            <a:r>
              <a:rPr lang="ja-JP" altLang="en-US" dirty="0" smtClean="0"/>
              <a:t>番目のエネルギーの最大値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回答状況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中程度の難易度の問題を意図</a:t>
            </a:r>
            <a:endParaRPr kumimoji="1" lang="en-US" altLang="ja-JP" dirty="0" smtClean="0"/>
          </a:p>
          <a:p>
            <a:r>
              <a:rPr kumimoji="1" lang="ja-JP" altLang="en-US" dirty="0" smtClean="0"/>
              <a:t>半分くらいの人が解ければいいかなー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pPr>
              <a:buNone/>
            </a:pPr>
            <a:r>
              <a:rPr lang="ja-JP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結果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Submits:39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Accepts:16/22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First Accept:</a:t>
            </a:r>
            <a:r>
              <a:rPr lang="ja-JP" altLang="en-US" dirty="0" smtClean="0"/>
              <a:t>岩田陽一</a:t>
            </a:r>
            <a:r>
              <a:rPr lang="en-US" altLang="ja-JP" dirty="0" smtClean="0"/>
              <a:t>(97</a:t>
            </a:r>
            <a:r>
              <a:rPr lang="ja-JP" altLang="en-US" dirty="0" smtClean="0"/>
              <a:t>分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フレッシュ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59</TotalTime>
  <Words>176</Words>
  <Application>Microsoft Office PowerPoint</Application>
  <PresentationFormat>画面に合わせる (4:3)</PresentationFormat>
  <Paragraphs>61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フレッシュ</vt:lpstr>
      <vt:lpstr>Problem G: エナジートランスポーター</vt:lpstr>
      <vt:lpstr>問題(要約)</vt:lpstr>
      <vt:lpstr>想定解法</vt:lpstr>
      <vt:lpstr>想定解法</vt:lpstr>
      <vt:lpstr>回答状況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 </dc:creator>
  <cp:lastModifiedBy> </cp:lastModifiedBy>
  <dcterms:created xsi:type="dcterms:W3CDTF">2008-05-31T04:26:22Z</dcterms:created>
  <dcterms:modified xsi:type="dcterms:W3CDTF">2008-05-31T08:17:11Z</dcterms:modified>
</cp:coreProperties>
</file>