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1" r:id="rId6"/>
    <p:sldId id="259" r:id="rId7"/>
    <p:sldId id="260" r:id="rId8"/>
    <p:sldId id="262"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7" d="100"/>
          <a:sy n="107" d="100"/>
        </p:scale>
        <p:origin x="-37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 29"/>
          <p:cNvSpPr>
            <a:spLocks noGrp="1"/>
          </p:cNvSpPr>
          <p:nvPr>
            <p:ph type="dt" sz="half" idx="10"/>
          </p:nvPr>
        </p:nvSpPr>
        <p:spPr/>
        <p:txBody>
          <a:bodyPr/>
          <a:lstStyle>
            <a:lvl1pPr>
              <a:defRPr>
                <a:solidFill>
                  <a:srgbClr val="FFFFFF"/>
                </a:solidFill>
              </a:defRPr>
            </a:lvl1pPr>
            <a:extLst/>
          </a:lstStyle>
          <a:p>
            <a:fld id="{3243AC6C-043E-44BA-8DD5-3987C02FEF9B}" type="datetimeFigureOut">
              <a:rPr kumimoji="1" lang="ja-JP" altLang="en-US" smtClean="0"/>
              <a:pPr/>
              <a:t>2008/6/3</a:t>
            </a:fld>
            <a:endParaRPr kumimoji="1" lang="ja-JP" altLang="en-US"/>
          </a:p>
        </p:txBody>
      </p:sp>
      <p:sp>
        <p:nvSpPr>
          <p:cNvPr id="19" name="フッター プレースホルダ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 26"/>
          <p:cNvSpPr>
            <a:spLocks noGrp="1"/>
          </p:cNvSpPr>
          <p:nvPr>
            <p:ph type="sldNum" sz="quarter" idx="12"/>
          </p:nvPr>
        </p:nvSpPr>
        <p:spPr/>
        <p:txBody>
          <a:bodyPr/>
          <a:lstStyle>
            <a:lvl1pPr>
              <a:defRPr>
                <a:solidFill>
                  <a:srgbClr val="FFFFFF"/>
                </a:solidFill>
              </a:defRPr>
            </a:lvl1pPr>
            <a:extLst/>
          </a:lstStyle>
          <a:p>
            <a:fld id="{9E8489A9-B89B-4736-8431-3F2B3BA8617D}"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3243AC6C-043E-44BA-8DD5-3987C02FEF9B}" type="datetimeFigureOut">
              <a:rPr kumimoji="1" lang="ja-JP" altLang="en-US" smtClean="0"/>
              <a:pPr/>
              <a:t>2008/6/3</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9E8489A9-B89B-4736-8431-3F2B3BA8617D}"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3243AC6C-043E-44BA-8DD5-3987C02FEF9B}" type="datetimeFigureOut">
              <a:rPr kumimoji="1" lang="ja-JP" altLang="en-US" smtClean="0"/>
              <a:pPr/>
              <a:t>2008/6/3</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9E8489A9-B89B-4736-8431-3F2B3BA8617D}"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3243AC6C-043E-44BA-8DD5-3987C02FEF9B}" type="datetimeFigureOut">
              <a:rPr kumimoji="1" lang="ja-JP" altLang="en-US" smtClean="0"/>
              <a:pPr/>
              <a:t>2008/6/3</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9E8489A9-B89B-4736-8431-3F2B3BA8617D}" type="slidenum">
              <a:rPr kumimoji="1" lang="ja-JP" altLang="en-US" smtClean="0"/>
              <a:pPr/>
              <a:t>&lt;#&gt;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3243AC6C-043E-44BA-8DD5-3987C02FEF9B}" type="datetimeFigureOut">
              <a:rPr kumimoji="1" lang="ja-JP" altLang="en-US" smtClean="0"/>
              <a:pPr/>
              <a:t>2008/6/3</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9E8489A9-B89B-4736-8431-3F2B3BA8617D}" type="slidenum">
              <a:rPr kumimoji="1" lang="ja-JP" altLang="en-US" smtClean="0"/>
              <a:pPr/>
              <a:t>&lt;#&gt;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3243AC6C-043E-44BA-8DD5-3987C02FEF9B}" type="datetimeFigureOut">
              <a:rPr kumimoji="1" lang="ja-JP" altLang="en-US" smtClean="0"/>
              <a:pPr/>
              <a:t>2008/6/3</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9E8489A9-B89B-4736-8431-3F2B3BA8617D}" type="slidenum">
              <a:rPr kumimoji="1" lang="ja-JP" altLang="en-US" smtClean="0"/>
              <a:pPr/>
              <a:t>&lt;#&gt;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3243AC6C-043E-44BA-8DD5-3987C02FEF9B}" type="datetimeFigureOut">
              <a:rPr kumimoji="1" lang="ja-JP" altLang="en-US" smtClean="0"/>
              <a:pPr/>
              <a:t>2008/6/3</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9E8489A9-B89B-4736-8431-3F2B3BA8617D}"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extLst/>
          </a:lstStyle>
          <a:p>
            <a:fld id="{3243AC6C-043E-44BA-8DD5-3987C02FEF9B}" type="datetimeFigureOut">
              <a:rPr kumimoji="1" lang="ja-JP" altLang="en-US" smtClean="0"/>
              <a:pPr/>
              <a:t>2008/6/3</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9E8489A9-B89B-4736-8431-3F2B3BA8617D}" type="slidenum">
              <a:rPr kumimoji="1" lang="ja-JP" altLang="en-US" smtClean="0"/>
              <a:pPr/>
              <a:t>&lt;#&gt;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3243AC6C-043E-44BA-8DD5-3987C02FEF9B}" type="datetimeFigureOut">
              <a:rPr kumimoji="1" lang="ja-JP" altLang="en-US" smtClean="0"/>
              <a:pPr/>
              <a:t>2008/6/3</a:t>
            </a:fld>
            <a:endParaRPr kumimoji="1" lang="ja-JP" altLang="en-US"/>
          </a:p>
        </p:txBody>
      </p:sp>
      <p:sp>
        <p:nvSpPr>
          <p:cNvPr id="3" name="フッター プレースホルダ 2"/>
          <p:cNvSpPr>
            <a:spLocks noGrp="1"/>
          </p:cNvSpPr>
          <p:nvPr>
            <p:ph type="ftr" sz="quarter" idx="11"/>
          </p:nvPr>
        </p:nvSpPr>
        <p:spPr/>
        <p:txBody>
          <a:bodyPr/>
          <a:lstStyle>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9E8489A9-B89B-4736-8431-3F2B3BA8617D}"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6727032" y="6407944"/>
            <a:ext cx="1920240" cy="365760"/>
          </a:xfrm>
        </p:spPr>
        <p:txBody>
          <a:bodyPr/>
          <a:lstStyle>
            <a:extLst/>
          </a:lstStyle>
          <a:p>
            <a:fld id="{3243AC6C-043E-44BA-8DD5-3987C02FEF9B}" type="datetimeFigureOut">
              <a:rPr kumimoji="1" lang="ja-JP" altLang="en-US" smtClean="0"/>
              <a:pPr/>
              <a:t>2008/6/3</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9E8489A9-B89B-4736-8431-3F2B3BA8617D}"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sp>
        <p:nvSpPr>
          <p:cNvPr id="3" name="図プレースホル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 4"/>
          <p:cNvSpPr>
            <a:spLocks noGrp="1"/>
          </p:cNvSpPr>
          <p:nvPr>
            <p:ph type="dt" sz="half" idx="10"/>
          </p:nvPr>
        </p:nvSpPr>
        <p:spPr/>
        <p:txBody>
          <a:bodyPr/>
          <a:lstStyle>
            <a:lvl1pPr>
              <a:defRPr>
                <a:solidFill>
                  <a:schemeClr val="tx1"/>
                </a:solidFill>
              </a:defRPr>
            </a:lvl1pPr>
            <a:extLst/>
          </a:lstStyle>
          <a:p>
            <a:fld id="{3243AC6C-043E-44BA-8DD5-3987C02FEF9B}" type="datetimeFigureOut">
              <a:rPr kumimoji="1" lang="ja-JP" altLang="en-US" smtClean="0"/>
              <a:pPr/>
              <a:t>2008/6/3</a:t>
            </a:fld>
            <a:endParaRPr kumimoji="1" lang="ja-JP" altLang="en-US"/>
          </a:p>
        </p:txBody>
      </p:sp>
      <p:sp>
        <p:nvSpPr>
          <p:cNvPr id="6" name="フッター プレースホル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 6"/>
          <p:cNvSpPr>
            <a:spLocks noGrp="1"/>
          </p:cNvSpPr>
          <p:nvPr>
            <p:ph type="sldNum" sz="quarter" idx="12"/>
          </p:nvPr>
        </p:nvSpPr>
        <p:spPr/>
        <p:txBody>
          <a:bodyPr/>
          <a:lstStyle>
            <a:lvl1pPr>
              <a:defRPr>
                <a:solidFill>
                  <a:schemeClr val="tx1"/>
                </a:solidFill>
              </a:defRPr>
            </a:lvl1pPr>
            <a:extLst/>
          </a:lstStyle>
          <a:p>
            <a:fld id="{9E8489A9-B89B-4736-8431-3F2B3BA8617D}" type="slidenum">
              <a:rPr kumimoji="1" lang="ja-JP" altLang="en-US" smtClean="0"/>
              <a:pPr/>
              <a:t>&lt;#&gt;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43AC6C-043E-44BA-8DD5-3987C02FEF9B}" type="datetimeFigureOut">
              <a:rPr kumimoji="1" lang="ja-JP" altLang="en-US" smtClean="0"/>
              <a:pPr/>
              <a:t>2008/6/3</a:t>
            </a:fld>
            <a:endParaRPr kumimoji="1" lang="ja-JP" altLang="en-US"/>
          </a:p>
        </p:txBody>
      </p:sp>
      <p:sp>
        <p:nvSpPr>
          <p:cNvPr id="22" name="フッター プレースホル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E8489A9-B89B-4736-8431-3F2B3BA8617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Problem</a:t>
            </a:r>
            <a:r>
              <a:rPr kumimoji="1" lang="ja-JP" altLang="en-US" dirty="0" smtClean="0"/>
              <a:t> </a:t>
            </a:r>
            <a:r>
              <a:rPr kumimoji="1" lang="en-US" altLang="ja-JP" dirty="0" smtClean="0"/>
              <a:t>J:</a:t>
            </a:r>
            <a:r>
              <a:rPr kumimoji="1" lang="ja-JP" altLang="en-US" dirty="0" smtClean="0"/>
              <a:t> いにしえの数式</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問題作成・解説</a:t>
            </a:r>
            <a:r>
              <a:rPr kumimoji="1" lang="en-US" altLang="ja-JP" dirty="0" smtClean="0"/>
              <a:t>:</a:t>
            </a:r>
            <a:r>
              <a:rPr kumimoji="1" lang="ja-JP" altLang="en-US" dirty="0" smtClean="0"/>
              <a:t> </a:t>
            </a:r>
            <a:r>
              <a:rPr kumimoji="1" lang="ja-JP" altLang="en-US" dirty="0" smtClean="0"/>
              <a:t>北村</a:t>
            </a:r>
            <a:endParaRPr kumimoji="1" lang="en-US" altLang="ja-JP" dirty="0" smtClean="0"/>
          </a:p>
          <a:p>
            <a:r>
              <a:rPr lang="ja-JP" altLang="en-US" dirty="0" smtClean="0"/>
              <a:t>解答作成協力</a:t>
            </a:r>
            <a:r>
              <a:rPr lang="en-US" altLang="ja-JP" dirty="0" smtClean="0"/>
              <a:t>:</a:t>
            </a:r>
            <a:r>
              <a:rPr lang="ja-JP" altLang="en-US" dirty="0" smtClean="0"/>
              <a:t> 八森</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演算子の優先順位と結合方向が与えられ</a:t>
            </a:r>
            <a:r>
              <a:rPr lang="ja-JP" altLang="en-US" dirty="0" smtClean="0"/>
              <a:t>る</a:t>
            </a:r>
            <a:endParaRPr lang="en-US" altLang="ja-JP" dirty="0" smtClean="0"/>
          </a:p>
          <a:p>
            <a:r>
              <a:rPr lang="ja-JP" altLang="en-US" dirty="0" smtClean="0"/>
              <a:t>どの項とどの項が結合しているかを正しく表現せよ</a:t>
            </a:r>
            <a:endParaRPr lang="en-US" altLang="ja-JP" dirty="0" smtClean="0"/>
          </a:p>
          <a:p>
            <a:r>
              <a:rPr kumimoji="1" lang="ja-JP" altLang="en-US" dirty="0" smtClean="0"/>
              <a:t>例</a:t>
            </a:r>
            <a:endParaRPr kumimoji="1" lang="en-US" altLang="ja-JP" dirty="0" smtClean="0"/>
          </a:p>
          <a:p>
            <a:pPr lvl="1"/>
            <a:r>
              <a:rPr lang="en-US" altLang="ja-JP" dirty="0" smtClean="0"/>
              <a:t>+</a:t>
            </a:r>
            <a:r>
              <a:rPr lang="ja-JP" altLang="en-US" dirty="0" smtClean="0"/>
              <a:t> より * の方が優先順位が高い</a:t>
            </a:r>
            <a:endParaRPr lang="en-US" altLang="ja-JP" dirty="0" smtClean="0"/>
          </a:p>
          <a:p>
            <a:pPr lvl="1"/>
            <a:r>
              <a:rPr kumimoji="1" lang="ja-JP" altLang="en-US" dirty="0" smtClean="0"/>
              <a:t>* は左から右に結合する</a:t>
            </a:r>
            <a:endParaRPr kumimoji="1" lang="en-US" altLang="ja-JP" dirty="0" smtClean="0"/>
          </a:p>
          <a:p>
            <a:pPr lvl="1"/>
            <a:r>
              <a:rPr lang="ja-JP" altLang="en-US" dirty="0" smtClean="0"/>
              <a:t>このとき、 </a:t>
            </a:r>
            <a:r>
              <a:rPr lang="en-US" altLang="ja-JP" dirty="0" smtClean="0"/>
              <a:t>a</a:t>
            </a:r>
            <a:r>
              <a:rPr lang="ja-JP" altLang="en-US" dirty="0" smtClean="0"/>
              <a:t> </a:t>
            </a:r>
            <a:r>
              <a:rPr lang="en-US" altLang="ja-JP" dirty="0" smtClean="0"/>
              <a:t>+</a:t>
            </a:r>
            <a:r>
              <a:rPr lang="ja-JP" altLang="en-US" dirty="0" smtClean="0"/>
              <a:t> </a:t>
            </a:r>
            <a:r>
              <a:rPr lang="en-US" altLang="ja-JP" dirty="0" smtClean="0"/>
              <a:t>b</a:t>
            </a:r>
            <a:r>
              <a:rPr lang="ja-JP" altLang="en-US" dirty="0" smtClean="0"/>
              <a:t> * </a:t>
            </a:r>
            <a:r>
              <a:rPr lang="en-US" altLang="ja-JP" dirty="0" smtClean="0"/>
              <a:t>c</a:t>
            </a:r>
            <a:r>
              <a:rPr lang="ja-JP" altLang="en-US" dirty="0" smtClean="0"/>
              <a:t> * </a:t>
            </a:r>
            <a:r>
              <a:rPr lang="en-US" altLang="ja-JP" dirty="0" smtClean="0"/>
              <a:t>d</a:t>
            </a:r>
            <a:r>
              <a:rPr lang="ja-JP" altLang="en-US" dirty="0" smtClean="0"/>
              <a:t> は </a:t>
            </a:r>
            <a:r>
              <a:rPr lang="en-US" altLang="ja-JP" dirty="0" smtClean="0"/>
              <a:t>(a+((b</a:t>
            </a:r>
            <a:r>
              <a:rPr lang="ja-JP" altLang="en-US" dirty="0" smtClean="0"/>
              <a:t>*</a:t>
            </a:r>
            <a:r>
              <a:rPr lang="en-US" altLang="ja-JP" dirty="0" smtClean="0"/>
              <a:t>c)</a:t>
            </a:r>
            <a:r>
              <a:rPr lang="ja-JP" altLang="en-US" dirty="0" smtClean="0"/>
              <a:t>*</a:t>
            </a:r>
            <a:r>
              <a:rPr lang="en-US" altLang="ja-JP" dirty="0" smtClean="0"/>
              <a:t>d))</a:t>
            </a:r>
            <a:r>
              <a:rPr lang="ja-JP" altLang="en-US" dirty="0" smtClean="0"/>
              <a:t> となる</a:t>
            </a:r>
            <a:endParaRPr lang="en-US" altLang="ja-JP" dirty="0" smtClean="0"/>
          </a:p>
        </p:txBody>
      </p:sp>
      <p:sp>
        <p:nvSpPr>
          <p:cNvPr id="3" name="タイトル 2"/>
          <p:cNvSpPr>
            <a:spLocks noGrp="1"/>
          </p:cNvSpPr>
          <p:nvPr>
            <p:ph type="title"/>
          </p:nvPr>
        </p:nvSpPr>
        <p:spPr/>
        <p:txBody>
          <a:bodyPr/>
          <a:lstStyle/>
          <a:p>
            <a:r>
              <a:rPr kumimoji="1" lang="ja-JP" altLang="en-US" dirty="0" smtClean="0"/>
              <a:t>問題</a:t>
            </a:r>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kumimoji="1" lang="ja-JP" altLang="en-US" dirty="0" smtClean="0"/>
              <a:t>入力形式がややこしい！</a:t>
            </a:r>
            <a:endParaRPr kumimoji="1" lang="en-US" altLang="ja-JP" dirty="0" smtClean="0"/>
          </a:p>
          <a:p>
            <a:pPr lvl="1"/>
            <a:r>
              <a:rPr lang="ja-JP" altLang="en-US" dirty="0" smtClean="0"/>
              <a:t>頑張って読みましょう</a:t>
            </a:r>
            <a:endParaRPr lang="en-US" altLang="ja-JP" dirty="0" smtClean="0"/>
          </a:p>
          <a:p>
            <a:r>
              <a:rPr kumimoji="1" lang="ja-JP" altLang="en-US" dirty="0" smtClean="0"/>
              <a:t>入力文字列の長さがたかだか</a:t>
            </a:r>
            <a:r>
              <a:rPr kumimoji="1" lang="en-US" altLang="ja-JP" dirty="0" smtClean="0"/>
              <a:t>100</a:t>
            </a:r>
            <a:r>
              <a:rPr kumimoji="1" lang="ja-JP" altLang="en-US" dirty="0" smtClean="0"/>
              <a:t>文字なので、効率の悪い方法でも正しくパーズさえできれば</a:t>
            </a:r>
            <a:r>
              <a:rPr kumimoji="1" lang="ja-JP" altLang="en-US" dirty="0" smtClean="0"/>
              <a:t>解け</a:t>
            </a:r>
            <a:r>
              <a:rPr lang="ja-JP" altLang="en-US" dirty="0" smtClean="0"/>
              <a:t>る</a:t>
            </a:r>
            <a:endParaRPr lang="en-US" altLang="ja-JP" dirty="0" smtClean="0"/>
          </a:p>
          <a:p>
            <a:pPr lvl="1"/>
            <a:r>
              <a:rPr lang="ja-JP" altLang="en-US" dirty="0" smtClean="0"/>
              <a:t>入力</a:t>
            </a:r>
            <a:r>
              <a:rPr lang="ja-JP" altLang="en-US" dirty="0" smtClean="0"/>
              <a:t>文字列の長さ </a:t>
            </a:r>
            <a:r>
              <a:rPr lang="en-US" altLang="ja-JP" i="1" dirty="0" smtClean="0"/>
              <a:t>L</a:t>
            </a:r>
            <a:r>
              <a:rPr lang="ja-JP" altLang="en-US" dirty="0" smtClean="0"/>
              <a:t> に対して、 </a:t>
            </a:r>
            <a:r>
              <a:rPr lang="en-US" altLang="ja-JP" dirty="0" smtClean="0"/>
              <a:t>O(</a:t>
            </a:r>
            <a:r>
              <a:rPr lang="en-US" altLang="ja-JP" i="1" dirty="0" smtClean="0"/>
              <a:t>L</a:t>
            </a:r>
            <a:r>
              <a:rPr lang="en-US" altLang="ja-JP" baseline="30000" dirty="0" smtClean="0"/>
              <a:t>2</a:t>
            </a:r>
            <a:r>
              <a:rPr lang="en-US" altLang="ja-JP" dirty="0" smtClean="0"/>
              <a:t>)-time</a:t>
            </a:r>
            <a:r>
              <a:rPr lang="ja-JP" altLang="en-US" dirty="0" smtClean="0"/>
              <a:t> のアルゴリズムでも可</a:t>
            </a:r>
            <a:endParaRPr lang="en-US" altLang="ja-JP" dirty="0" smtClean="0"/>
          </a:p>
          <a:p>
            <a:pPr lvl="1"/>
            <a:r>
              <a:rPr lang="en-US" altLang="ja-JP" dirty="0" smtClean="0"/>
              <a:t>O(</a:t>
            </a:r>
            <a:r>
              <a:rPr lang="en-US" altLang="ja-JP" i="1" dirty="0" smtClean="0"/>
              <a:t>L</a:t>
            </a:r>
            <a:r>
              <a:rPr lang="en-US" altLang="ja-JP" dirty="0" smtClean="0"/>
              <a:t>)-time</a:t>
            </a:r>
            <a:r>
              <a:rPr lang="ja-JP" altLang="en-US" dirty="0" smtClean="0"/>
              <a:t> で解くアルゴリズムも存在する</a:t>
            </a:r>
            <a:endParaRPr lang="en-US" altLang="ja-JP" dirty="0" smtClean="0"/>
          </a:p>
        </p:txBody>
      </p:sp>
      <p:sp>
        <p:nvSpPr>
          <p:cNvPr id="3" name="タイトル 2"/>
          <p:cNvSpPr>
            <a:spLocks noGrp="1"/>
          </p:cNvSpPr>
          <p:nvPr>
            <p:ph type="title"/>
          </p:nvPr>
        </p:nvSpPr>
        <p:spPr/>
        <p:txBody>
          <a:bodyPr/>
          <a:lstStyle/>
          <a:p>
            <a:r>
              <a:rPr kumimoji="1" lang="ja-JP" altLang="en-US" dirty="0" smtClean="0"/>
              <a:t>解法</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fontScale="92500" lnSpcReduction="10000"/>
          </a:bodyPr>
          <a:lstStyle/>
          <a:p>
            <a:r>
              <a:rPr kumimoji="1" lang="ja-JP" altLang="en-US" dirty="0" smtClean="0"/>
              <a:t>変数と演算子をそれぞれ</a:t>
            </a:r>
            <a:r>
              <a:rPr lang="ja-JP" altLang="en-US" dirty="0" smtClean="0"/>
              <a:t>独立したノードとする</a:t>
            </a:r>
            <a:endParaRPr lang="en-US" altLang="ja-JP" dirty="0" smtClean="0"/>
          </a:p>
          <a:p>
            <a:r>
              <a:rPr kumimoji="1" lang="ja-JP" altLang="en-US" dirty="0" smtClean="0"/>
              <a:t>一番</a:t>
            </a:r>
            <a:r>
              <a:rPr kumimoji="1" lang="ja-JP" altLang="en-US" dirty="0" smtClean="0"/>
              <a:t>優先</a:t>
            </a:r>
            <a:r>
              <a:rPr kumimoji="1" lang="ja-JP" altLang="en-US" dirty="0" smtClean="0"/>
              <a:t>順位の高い演算子を選ぶ</a:t>
            </a:r>
            <a:endParaRPr kumimoji="1" lang="en-US" altLang="ja-JP" dirty="0" smtClean="0"/>
          </a:p>
          <a:p>
            <a:pPr lvl="1"/>
            <a:r>
              <a:rPr lang="ja-JP" altLang="en-US" dirty="0" smtClean="0"/>
              <a:t>優先</a:t>
            </a:r>
            <a:r>
              <a:rPr lang="ja-JP" altLang="en-US" dirty="0" smtClean="0"/>
              <a:t>順位が同じ演算子が複数ある場合は、左結合のときは左から、右結合のときは右から優先して選ぶ</a:t>
            </a:r>
            <a:endParaRPr lang="en-US" altLang="ja-JP" dirty="0" smtClean="0"/>
          </a:p>
          <a:p>
            <a:r>
              <a:rPr kumimoji="1" lang="ja-JP" altLang="en-US" dirty="0" smtClean="0"/>
              <a:t>演算子とその両隣のノードをまとめて</a:t>
            </a:r>
            <a:r>
              <a:rPr kumimoji="1" lang="en-US" altLang="ja-JP" dirty="0" smtClean="0"/>
              <a:t>1</a:t>
            </a:r>
            <a:r>
              <a:rPr kumimoji="1" lang="ja-JP" altLang="en-US" dirty="0" err="1" smtClean="0"/>
              <a:t>つの</a:t>
            </a:r>
            <a:r>
              <a:rPr kumimoji="1" lang="ja-JP" altLang="en-US" dirty="0" smtClean="0"/>
              <a:t>ノードにする</a:t>
            </a:r>
            <a:endParaRPr kumimoji="1" lang="en-US" altLang="ja-JP" dirty="0" smtClean="0"/>
          </a:p>
          <a:p>
            <a:r>
              <a:rPr lang="ja-JP" altLang="en-US" dirty="0" smtClean="0"/>
              <a:t>ノード</a:t>
            </a:r>
            <a:r>
              <a:rPr lang="ja-JP" altLang="en-US" dirty="0" smtClean="0"/>
              <a:t>が</a:t>
            </a:r>
            <a:r>
              <a:rPr lang="en-US" altLang="ja-JP" dirty="0" smtClean="0"/>
              <a:t>1</a:t>
            </a:r>
            <a:r>
              <a:rPr lang="ja-JP" altLang="en-US" dirty="0" err="1" smtClean="0"/>
              <a:t>つに</a:t>
            </a:r>
            <a:r>
              <a:rPr lang="ja-JP" altLang="en-US" dirty="0" smtClean="0"/>
              <a:t>なるまで繰り返す</a:t>
            </a:r>
            <a:endParaRPr lang="en-US" altLang="ja-JP" dirty="0" smtClean="0"/>
          </a:p>
          <a:p>
            <a:r>
              <a:rPr kumimoji="1" lang="ja-JP" altLang="en-US" dirty="0" smtClean="0"/>
              <a:t>括弧は前もって処理</a:t>
            </a:r>
            <a:endParaRPr kumimoji="1" lang="en-US" altLang="ja-JP" dirty="0" smtClean="0"/>
          </a:p>
          <a:p>
            <a:r>
              <a:rPr kumimoji="1" lang="ja-JP" altLang="en-US" dirty="0" smtClean="0"/>
              <a:t>例</a:t>
            </a:r>
            <a:r>
              <a:rPr kumimoji="1" lang="en-US" altLang="ja-JP" dirty="0" smtClean="0"/>
              <a:t>:</a:t>
            </a:r>
            <a:r>
              <a:rPr kumimoji="1" lang="ja-JP" altLang="en-US" dirty="0" smtClean="0"/>
              <a:t> </a:t>
            </a:r>
            <a:r>
              <a:rPr lang="en-US" altLang="ja-JP" dirty="0" smtClean="0"/>
              <a:t>a</a:t>
            </a:r>
            <a:r>
              <a:rPr lang="ja-JP" altLang="en-US" dirty="0" smtClean="0"/>
              <a:t> </a:t>
            </a:r>
            <a:r>
              <a:rPr lang="en-US" altLang="ja-JP" dirty="0" smtClean="0"/>
              <a:t>+</a:t>
            </a:r>
            <a:r>
              <a:rPr lang="ja-JP" altLang="en-US" dirty="0" smtClean="0"/>
              <a:t> </a:t>
            </a:r>
            <a:r>
              <a:rPr lang="en-US" altLang="ja-JP" dirty="0" smtClean="0"/>
              <a:t>b</a:t>
            </a:r>
            <a:r>
              <a:rPr lang="ja-JP" altLang="en-US" dirty="0" smtClean="0"/>
              <a:t> * </a:t>
            </a:r>
            <a:r>
              <a:rPr lang="en-US" altLang="ja-JP" dirty="0" smtClean="0"/>
              <a:t>c</a:t>
            </a:r>
            <a:r>
              <a:rPr lang="ja-JP" altLang="en-US" dirty="0" smtClean="0"/>
              <a:t> * </a:t>
            </a:r>
            <a:r>
              <a:rPr lang="en-US" altLang="ja-JP" dirty="0" smtClean="0"/>
              <a:t>d</a:t>
            </a:r>
          </a:p>
          <a:p>
            <a:pPr lvl="1"/>
            <a:r>
              <a:rPr kumimoji="1" lang="en-US" altLang="ja-JP" u="sng" dirty="0" smtClean="0"/>
              <a:t>a</a:t>
            </a:r>
            <a:r>
              <a:rPr kumimoji="1" lang="ja-JP" altLang="en-US" dirty="0" smtClean="0"/>
              <a:t> </a:t>
            </a:r>
            <a:r>
              <a:rPr kumimoji="1" lang="en-US" altLang="ja-JP" u="sng" dirty="0" smtClean="0"/>
              <a:t>+</a:t>
            </a:r>
            <a:r>
              <a:rPr kumimoji="1" lang="ja-JP" altLang="en-US" dirty="0" smtClean="0"/>
              <a:t> </a:t>
            </a:r>
            <a:r>
              <a:rPr kumimoji="1" lang="en-US" altLang="ja-JP" u="sng" dirty="0" smtClean="0"/>
              <a:t>b</a:t>
            </a:r>
            <a:r>
              <a:rPr kumimoji="1" lang="ja-JP" altLang="en-US" dirty="0" smtClean="0"/>
              <a:t> </a:t>
            </a:r>
            <a:r>
              <a:rPr lang="ja-JP" altLang="en-US" u="sng" dirty="0" smtClean="0">
                <a:solidFill>
                  <a:srgbClr val="FF0000"/>
                </a:solidFill>
              </a:rPr>
              <a:t>*</a:t>
            </a:r>
            <a:r>
              <a:rPr lang="ja-JP" altLang="en-US" dirty="0" smtClean="0"/>
              <a:t> </a:t>
            </a:r>
            <a:r>
              <a:rPr lang="en-US" altLang="ja-JP" u="sng" dirty="0" smtClean="0"/>
              <a:t>c</a:t>
            </a:r>
            <a:r>
              <a:rPr lang="ja-JP" altLang="en-US" dirty="0" smtClean="0"/>
              <a:t> </a:t>
            </a:r>
            <a:r>
              <a:rPr lang="ja-JP" altLang="en-US" u="sng" dirty="0" smtClean="0"/>
              <a:t>*</a:t>
            </a:r>
            <a:r>
              <a:rPr lang="ja-JP" altLang="en-US" dirty="0" smtClean="0"/>
              <a:t> </a:t>
            </a:r>
            <a:r>
              <a:rPr lang="en-US" altLang="ja-JP" u="sng" dirty="0" smtClean="0"/>
              <a:t>d</a:t>
            </a:r>
          </a:p>
          <a:p>
            <a:pPr lvl="1"/>
            <a:r>
              <a:rPr lang="en-US" altLang="ja-JP" u="sng" dirty="0" smtClean="0"/>
              <a:t>a</a:t>
            </a:r>
            <a:r>
              <a:rPr lang="ja-JP" altLang="en-US" dirty="0" smtClean="0"/>
              <a:t> </a:t>
            </a:r>
            <a:r>
              <a:rPr lang="en-US" altLang="ja-JP" u="sng" dirty="0" smtClean="0"/>
              <a:t>+</a:t>
            </a:r>
            <a:r>
              <a:rPr lang="ja-JP" altLang="en-US" dirty="0" smtClean="0"/>
              <a:t> </a:t>
            </a:r>
            <a:r>
              <a:rPr lang="en-US" altLang="ja-JP" u="sng" dirty="0" smtClean="0"/>
              <a:t>(b</a:t>
            </a:r>
            <a:r>
              <a:rPr lang="ja-JP" altLang="en-US" u="sng" dirty="0" smtClean="0"/>
              <a:t>*</a:t>
            </a:r>
            <a:r>
              <a:rPr lang="en-US" altLang="ja-JP" u="sng" dirty="0" smtClean="0"/>
              <a:t>c)</a:t>
            </a:r>
            <a:r>
              <a:rPr lang="ja-JP" altLang="en-US" dirty="0" smtClean="0"/>
              <a:t> </a:t>
            </a:r>
            <a:r>
              <a:rPr lang="ja-JP" altLang="en-US" u="sng" dirty="0" smtClean="0">
                <a:solidFill>
                  <a:srgbClr val="FF0000"/>
                </a:solidFill>
              </a:rPr>
              <a:t>*</a:t>
            </a:r>
            <a:r>
              <a:rPr lang="ja-JP" altLang="en-US" dirty="0" smtClean="0"/>
              <a:t> </a:t>
            </a:r>
            <a:r>
              <a:rPr lang="en-US" altLang="ja-JP" u="sng" dirty="0" smtClean="0"/>
              <a:t>d</a:t>
            </a:r>
          </a:p>
          <a:p>
            <a:pPr lvl="1"/>
            <a:r>
              <a:rPr kumimoji="1" lang="en-US" altLang="ja-JP" u="sng" dirty="0" smtClean="0"/>
              <a:t>a</a:t>
            </a:r>
            <a:r>
              <a:rPr kumimoji="1" lang="ja-JP" altLang="en-US" dirty="0" smtClean="0"/>
              <a:t> </a:t>
            </a:r>
            <a:r>
              <a:rPr kumimoji="1" lang="en-US" altLang="ja-JP" u="sng" dirty="0" smtClean="0">
                <a:solidFill>
                  <a:srgbClr val="FF0000"/>
                </a:solidFill>
              </a:rPr>
              <a:t>+</a:t>
            </a:r>
            <a:r>
              <a:rPr kumimoji="1" lang="ja-JP" altLang="en-US" dirty="0" smtClean="0"/>
              <a:t> </a:t>
            </a:r>
            <a:r>
              <a:rPr kumimoji="1" lang="en-US" altLang="ja-JP" u="sng" dirty="0" smtClean="0"/>
              <a:t>((b</a:t>
            </a:r>
            <a:r>
              <a:rPr lang="ja-JP" altLang="en-US" u="sng" dirty="0" smtClean="0"/>
              <a:t>*</a:t>
            </a:r>
            <a:r>
              <a:rPr lang="en-US" altLang="ja-JP" u="sng" dirty="0" smtClean="0"/>
              <a:t>c)</a:t>
            </a:r>
            <a:r>
              <a:rPr lang="ja-JP" altLang="en-US" u="sng" dirty="0" smtClean="0"/>
              <a:t>*</a:t>
            </a:r>
            <a:r>
              <a:rPr lang="en-US" altLang="ja-JP" u="sng" dirty="0" smtClean="0"/>
              <a:t>d)</a:t>
            </a:r>
          </a:p>
          <a:p>
            <a:pPr lvl="1"/>
            <a:r>
              <a:rPr kumimoji="1" lang="en-US" altLang="ja-JP" u="sng" dirty="0" smtClean="0"/>
              <a:t>(a</a:t>
            </a:r>
            <a:r>
              <a:rPr kumimoji="1" lang="ja-JP" altLang="en-US" u="sng" dirty="0" smtClean="0"/>
              <a:t> </a:t>
            </a:r>
            <a:r>
              <a:rPr kumimoji="1" lang="en-US" altLang="ja-JP" u="sng" dirty="0" smtClean="0"/>
              <a:t>+</a:t>
            </a:r>
            <a:r>
              <a:rPr kumimoji="1" lang="ja-JP" altLang="en-US" u="sng" dirty="0" smtClean="0"/>
              <a:t> </a:t>
            </a:r>
            <a:r>
              <a:rPr kumimoji="1" lang="en-US" altLang="ja-JP" u="sng" dirty="0" smtClean="0"/>
              <a:t>((b</a:t>
            </a:r>
            <a:r>
              <a:rPr kumimoji="1" lang="ja-JP" altLang="en-US" u="sng" dirty="0" smtClean="0"/>
              <a:t>*</a:t>
            </a:r>
            <a:r>
              <a:rPr kumimoji="1" lang="en-US" altLang="ja-JP" u="sng" dirty="0" smtClean="0"/>
              <a:t>c)</a:t>
            </a:r>
            <a:r>
              <a:rPr kumimoji="1" lang="ja-JP" altLang="en-US" u="sng" dirty="0" smtClean="0"/>
              <a:t>*</a:t>
            </a:r>
            <a:r>
              <a:rPr kumimoji="1" lang="en-US" altLang="ja-JP" u="sng" dirty="0" smtClean="0"/>
              <a:t>d))</a:t>
            </a:r>
            <a:endParaRPr kumimoji="1" lang="ja-JP" altLang="en-US" u="sng" dirty="0"/>
          </a:p>
        </p:txBody>
      </p:sp>
      <p:sp>
        <p:nvSpPr>
          <p:cNvPr id="3" name="タイトル 2"/>
          <p:cNvSpPr>
            <a:spLocks noGrp="1"/>
          </p:cNvSpPr>
          <p:nvPr>
            <p:ph type="title"/>
          </p:nvPr>
        </p:nvSpPr>
        <p:spPr/>
        <p:txBody>
          <a:bodyPr/>
          <a:lstStyle/>
          <a:p>
            <a:r>
              <a:rPr kumimoji="1" lang="ja-JP" altLang="en-US" dirty="0" smtClean="0"/>
              <a:t>素朴な方法 </a:t>
            </a:r>
            <a:r>
              <a:rPr lang="en-US" altLang="ja-JP" dirty="0" smtClean="0"/>
              <a:t>O(L</a:t>
            </a:r>
            <a:r>
              <a:rPr lang="en-US" altLang="ja-JP" baseline="30000" dirty="0" smtClean="0"/>
              <a:t>2</a:t>
            </a:r>
            <a:r>
              <a:rPr lang="en-US" altLang="ja-JP" dirty="0" smtClean="0"/>
              <a:t>)-time</a:t>
            </a:r>
            <a:endParaRPr kumimoji="1" lang="ja-JP" altLang="en-US" dirty="0"/>
          </a:p>
        </p:txBody>
      </p:sp>
      <p:sp>
        <p:nvSpPr>
          <p:cNvPr id="4" name="角丸四角形 3"/>
          <p:cNvSpPr/>
          <p:nvPr/>
        </p:nvSpPr>
        <p:spPr>
          <a:xfrm>
            <a:off x="3929058" y="5072074"/>
            <a:ext cx="4929222"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他にも、優先順位の低い演算子から</a:t>
            </a:r>
            <a:r>
              <a:rPr kumimoji="1" lang="en-US" altLang="ja-JP" dirty="0" smtClean="0"/>
              <a:t/>
            </a:r>
            <a:br>
              <a:rPr kumimoji="1" lang="en-US" altLang="ja-JP" dirty="0" smtClean="0"/>
            </a:br>
            <a:r>
              <a:rPr kumimoji="1" lang="ja-JP" altLang="en-US" dirty="0" smtClean="0"/>
              <a:t>処理していくなど、</a:t>
            </a:r>
            <a:r>
              <a:rPr kumimoji="1" lang="en-US" altLang="ja-JP" dirty="0" smtClean="0"/>
              <a:t/>
            </a:r>
            <a:br>
              <a:rPr kumimoji="1" lang="en-US" altLang="ja-JP" dirty="0" smtClean="0"/>
            </a:br>
            <a:r>
              <a:rPr kumimoji="1" lang="ja-JP" altLang="en-US" dirty="0" smtClean="0"/>
              <a:t>いろいろなバリエーションはありうる</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457200" y="1481328"/>
            <a:ext cx="8229600" cy="2019109"/>
          </a:xfrm>
        </p:spPr>
        <p:txBody>
          <a:bodyPr>
            <a:normAutofit/>
          </a:bodyPr>
          <a:lstStyle/>
          <a:p>
            <a:r>
              <a:rPr kumimoji="1" lang="ja-JP" altLang="en-US" dirty="0" smtClean="0"/>
              <a:t>演算子を節点、変数やリテラル項などを葉ノードとした</a:t>
            </a:r>
            <a:r>
              <a:rPr kumimoji="1" lang="ja-JP" altLang="en-US" dirty="0" smtClean="0"/>
              <a:t>ツリー</a:t>
            </a:r>
            <a:endParaRPr kumimoji="1" lang="en-US" altLang="ja-JP" dirty="0" smtClean="0"/>
          </a:p>
          <a:p>
            <a:r>
              <a:rPr lang="ja-JP" altLang="en-US" dirty="0" smtClean="0"/>
              <a:t>処理</a:t>
            </a:r>
            <a:r>
              <a:rPr lang="ja-JP" altLang="en-US" dirty="0" smtClean="0"/>
              <a:t>を</a:t>
            </a:r>
            <a:r>
              <a:rPr lang="ja-JP" altLang="en-US" dirty="0" smtClean="0"/>
              <a:t>再帰的</a:t>
            </a:r>
            <a:r>
              <a:rPr lang="ja-JP" altLang="en-US" dirty="0" smtClean="0"/>
              <a:t>に書くことができる</a:t>
            </a:r>
            <a:endParaRPr kumimoji="1" lang="en-US" altLang="ja-JP" dirty="0" smtClean="0"/>
          </a:p>
          <a:p>
            <a:r>
              <a:rPr lang="ja-JP" altLang="en-US" dirty="0" smtClean="0"/>
              <a:t>例</a:t>
            </a:r>
            <a:r>
              <a:rPr lang="en-US" altLang="ja-JP" dirty="0" smtClean="0"/>
              <a:t>:</a:t>
            </a:r>
            <a:r>
              <a:rPr lang="ja-JP" altLang="en-US" dirty="0" smtClean="0"/>
              <a:t> </a:t>
            </a:r>
            <a:r>
              <a:rPr lang="en-US" altLang="ja-JP" dirty="0" smtClean="0"/>
              <a:t>a</a:t>
            </a:r>
            <a:r>
              <a:rPr lang="ja-JP" altLang="en-US" dirty="0" smtClean="0"/>
              <a:t> </a:t>
            </a:r>
            <a:r>
              <a:rPr lang="en-US" altLang="ja-JP" dirty="0" smtClean="0"/>
              <a:t>+</a:t>
            </a:r>
            <a:r>
              <a:rPr lang="ja-JP" altLang="en-US" dirty="0" smtClean="0"/>
              <a:t> </a:t>
            </a:r>
            <a:r>
              <a:rPr lang="en-US" altLang="ja-JP" dirty="0" smtClean="0"/>
              <a:t>b</a:t>
            </a:r>
            <a:r>
              <a:rPr lang="ja-JP" altLang="en-US" dirty="0" smtClean="0"/>
              <a:t> * </a:t>
            </a:r>
            <a:r>
              <a:rPr lang="en-US" altLang="ja-JP" dirty="0" smtClean="0"/>
              <a:t>c</a:t>
            </a:r>
            <a:r>
              <a:rPr lang="ja-JP" altLang="en-US" dirty="0" smtClean="0"/>
              <a:t> * </a:t>
            </a:r>
            <a:r>
              <a:rPr lang="en-US" altLang="ja-JP" dirty="0" smtClean="0"/>
              <a:t>d</a:t>
            </a:r>
            <a:endParaRPr kumimoji="1" lang="ja-JP" altLang="en-US" dirty="0"/>
          </a:p>
        </p:txBody>
      </p:sp>
      <p:sp>
        <p:nvSpPr>
          <p:cNvPr id="3" name="タイトル 2"/>
          <p:cNvSpPr>
            <a:spLocks noGrp="1"/>
          </p:cNvSpPr>
          <p:nvPr>
            <p:ph type="title"/>
          </p:nvPr>
        </p:nvSpPr>
        <p:spPr/>
        <p:txBody>
          <a:bodyPr/>
          <a:lstStyle/>
          <a:p>
            <a:r>
              <a:rPr kumimoji="1" lang="ja-JP" altLang="en-US" dirty="0" smtClean="0"/>
              <a:t>構文木</a:t>
            </a:r>
            <a:endParaRPr kumimoji="1" lang="ja-JP" altLang="en-US" dirty="0"/>
          </a:p>
        </p:txBody>
      </p:sp>
      <p:sp>
        <p:nvSpPr>
          <p:cNvPr id="4" name="円/楕円 3"/>
          <p:cNvSpPr/>
          <p:nvPr/>
        </p:nvSpPr>
        <p:spPr>
          <a:xfrm>
            <a:off x="5072066" y="3857628"/>
            <a:ext cx="71438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a:t>
            </a:r>
            <a:endParaRPr kumimoji="1" lang="ja-JP" altLang="en-US" sz="3200" dirty="0"/>
          </a:p>
        </p:txBody>
      </p:sp>
      <p:sp>
        <p:nvSpPr>
          <p:cNvPr id="5" name="円/楕円 4"/>
          <p:cNvSpPr/>
          <p:nvPr/>
        </p:nvSpPr>
        <p:spPr>
          <a:xfrm>
            <a:off x="3714744" y="3071810"/>
            <a:ext cx="71438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t>+</a:t>
            </a:r>
            <a:endParaRPr kumimoji="1" lang="ja-JP" altLang="en-US" sz="3200" dirty="0"/>
          </a:p>
        </p:txBody>
      </p:sp>
      <p:sp>
        <p:nvSpPr>
          <p:cNvPr id="6" name="円/楕円 5"/>
          <p:cNvSpPr/>
          <p:nvPr/>
        </p:nvSpPr>
        <p:spPr>
          <a:xfrm>
            <a:off x="4357686" y="4714884"/>
            <a:ext cx="71438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a:t>
            </a:r>
            <a:endParaRPr kumimoji="1" lang="ja-JP" altLang="en-US" sz="3200" dirty="0"/>
          </a:p>
        </p:txBody>
      </p:sp>
      <p:cxnSp>
        <p:nvCxnSpPr>
          <p:cNvPr id="8" name="直線コネクタ 7"/>
          <p:cNvCxnSpPr>
            <a:stCxn id="5" idx="3"/>
          </p:cNvCxnSpPr>
          <p:nvPr/>
        </p:nvCxnSpPr>
        <p:spPr>
          <a:xfrm rot="5400000">
            <a:off x="2393142" y="4003043"/>
            <a:ext cx="1747692" cy="110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5" idx="5"/>
            <a:endCxn id="4" idx="1"/>
          </p:cNvCxnSpPr>
          <p:nvPr/>
        </p:nvCxnSpPr>
        <p:spPr>
          <a:xfrm rot="16200000" flipH="1">
            <a:off x="4610258" y="3395819"/>
            <a:ext cx="280674" cy="85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3"/>
            <a:endCxn id="6" idx="7"/>
          </p:cNvCxnSpPr>
          <p:nvPr/>
        </p:nvCxnSpPr>
        <p:spPr>
          <a:xfrm rot="5400000">
            <a:off x="4896010" y="4538827"/>
            <a:ext cx="352112" cy="209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4" idx="5"/>
          </p:cNvCxnSpPr>
          <p:nvPr/>
        </p:nvCxnSpPr>
        <p:spPr>
          <a:xfrm rot="16200000" flipH="1">
            <a:off x="5324637" y="4824579"/>
            <a:ext cx="1247626" cy="533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p:cNvCxnSpPr>
          <p:nvPr/>
        </p:nvCxnSpPr>
        <p:spPr>
          <a:xfrm rot="5400000">
            <a:off x="4107654" y="5431803"/>
            <a:ext cx="461808" cy="247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5"/>
          </p:cNvCxnSpPr>
          <p:nvPr/>
        </p:nvCxnSpPr>
        <p:spPr>
          <a:xfrm rot="16200000" flipH="1">
            <a:off x="4824571" y="5467521"/>
            <a:ext cx="533246" cy="247495"/>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571736" y="5572140"/>
            <a:ext cx="410690" cy="584775"/>
          </a:xfrm>
          <a:prstGeom prst="rect">
            <a:avLst/>
          </a:prstGeom>
          <a:noFill/>
        </p:spPr>
        <p:txBody>
          <a:bodyPr wrap="none" rtlCol="0">
            <a:spAutoFit/>
          </a:bodyPr>
          <a:lstStyle/>
          <a:p>
            <a:r>
              <a:rPr kumimoji="1" lang="en-US" altLang="ja-JP" sz="3200" dirty="0" smtClean="0"/>
              <a:t>a</a:t>
            </a:r>
            <a:endParaRPr kumimoji="1" lang="ja-JP" altLang="en-US" sz="3200" dirty="0"/>
          </a:p>
        </p:txBody>
      </p:sp>
      <p:sp>
        <p:nvSpPr>
          <p:cNvPr id="17" name="テキスト ボックス 16"/>
          <p:cNvSpPr txBox="1"/>
          <p:nvPr/>
        </p:nvSpPr>
        <p:spPr>
          <a:xfrm>
            <a:off x="4000496" y="5929330"/>
            <a:ext cx="442750" cy="584775"/>
          </a:xfrm>
          <a:prstGeom prst="rect">
            <a:avLst/>
          </a:prstGeom>
          <a:noFill/>
        </p:spPr>
        <p:txBody>
          <a:bodyPr wrap="none" rtlCol="0">
            <a:spAutoFit/>
          </a:bodyPr>
          <a:lstStyle/>
          <a:p>
            <a:r>
              <a:rPr kumimoji="1" lang="en-US" altLang="ja-JP" sz="3200" dirty="0" smtClean="0"/>
              <a:t>b</a:t>
            </a:r>
            <a:endParaRPr kumimoji="1" lang="ja-JP" altLang="en-US" sz="3200" dirty="0"/>
          </a:p>
        </p:txBody>
      </p:sp>
      <p:sp>
        <p:nvSpPr>
          <p:cNvPr id="23" name="テキスト ボックス 22"/>
          <p:cNvSpPr txBox="1"/>
          <p:nvPr/>
        </p:nvSpPr>
        <p:spPr>
          <a:xfrm>
            <a:off x="4929190" y="5929330"/>
            <a:ext cx="394660" cy="584775"/>
          </a:xfrm>
          <a:prstGeom prst="rect">
            <a:avLst/>
          </a:prstGeom>
          <a:noFill/>
        </p:spPr>
        <p:txBody>
          <a:bodyPr wrap="none" rtlCol="0">
            <a:spAutoFit/>
          </a:bodyPr>
          <a:lstStyle/>
          <a:p>
            <a:r>
              <a:rPr kumimoji="1" lang="en-US" altLang="ja-JP" sz="3200" dirty="0" smtClean="0"/>
              <a:t>c</a:t>
            </a:r>
            <a:endParaRPr kumimoji="1" lang="ja-JP" altLang="en-US" sz="3200" dirty="0"/>
          </a:p>
        </p:txBody>
      </p:sp>
      <p:sp>
        <p:nvSpPr>
          <p:cNvPr id="24" name="テキスト ボックス 23"/>
          <p:cNvSpPr txBox="1"/>
          <p:nvPr/>
        </p:nvSpPr>
        <p:spPr>
          <a:xfrm>
            <a:off x="6000760" y="5857892"/>
            <a:ext cx="442750" cy="584775"/>
          </a:xfrm>
          <a:prstGeom prst="rect">
            <a:avLst/>
          </a:prstGeom>
          <a:noFill/>
        </p:spPr>
        <p:txBody>
          <a:bodyPr wrap="none" rtlCol="0">
            <a:spAutoFit/>
          </a:bodyPr>
          <a:lstStyle/>
          <a:p>
            <a:r>
              <a:rPr kumimoji="1" lang="en-US" altLang="ja-JP" sz="3200" dirty="0" smtClean="0"/>
              <a:t>d</a:t>
            </a:r>
            <a:endParaRPr kumimoji="1" lang="ja-JP" alt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fontScale="92500" lnSpcReduction="20000"/>
          </a:bodyPr>
          <a:lstStyle/>
          <a:p>
            <a:r>
              <a:rPr lang="ja-JP" altLang="en-US" dirty="0" smtClean="0"/>
              <a:t>文字列を効率よくパーズする</a:t>
            </a:r>
            <a:r>
              <a:rPr lang="ja-JP" altLang="en-US" dirty="0" smtClean="0"/>
              <a:t>手法 </a:t>
            </a:r>
            <a:r>
              <a:rPr lang="en-US" altLang="ja-JP" dirty="0" smtClean="0"/>
              <a:t>O(L)-time</a:t>
            </a:r>
            <a:endParaRPr lang="en-US" altLang="ja-JP" dirty="0" smtClean="0"/>
          </a:p>
          <a:p>
            <a:r>
              <a:rPr kumimoji="1" lang="ja-JP" altLang="en-US" dirty="0" smtClean="0"/>
              <a:t>やり方</a:t>
            </a:r>
            <a:endParaRPr kumimoji="1" lang="en-US" altLang="ja-JP" dirty="0" smtClean="0"/>
          </a:p>
          <a:p>
            <a:pPr lvl="1"/>
            <a:r>
              <a:rPr lang="ja-JP" altLang="en-US" dirty="0" smtClean="0"/>
              <a:t>左再帰のない文脈自由文法を作る。例：</a:t>
            </a:r>
            <a:endParaRPr lang="en-US" altLang="ja-JP" dirty="0" smtClean="0"/>
          </a:p>
          <a:p>
            <a:pPr lvl="2"/>
            <a:r>
              <a:rPr kumimoji="1" lang="en-US" altLang="ja-JP" dirty="0" err="1" smtClean="0"/>
              <a:t>Expr</a:t>
            </a:r>
            <a:r>
              <a:rPr kumimoji="1" lang="ja-JP" altLang="en-US" dirty="0" smtClean="0"/>
              <a:t> </a:t>
            </a:r>
            <a:r>
              <a:rPr lang="en-US" altLang="ja-JP" dirty="0" smtClean="0"/>
              <a:t>::=</a:t>
            </a:r>
            <a:r>
              <a:rPr lang="ja-JP" altLang="en-US" dirty="0" smtClean="0"/>
              <a:t> </a:t>
            </a:r>
            <a:r>
              <a:rPr lang="en-US" altLang="ja-JP" dirty="0" smtClean="0"/>
              <a:t>Term</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Term</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Term</a:t>
            </a:r>
            <a:r>
              <a:rPr lang="ja-JP" altLang="en-US" dirty="0" smtClean="0"/>
              <a:t> </a:t>
            </a:r>
            <a:r>
              <a:rPr lang="en-US" altLang="ja-JP" dirty="0" smtClean="0"/>
              <a:t>)</a:t>
            </a:r>
            <a:r>
              <a:rPr lang="ja-JP" altLang="en-US" dirty="0" smtClean="0"/>
              <a:t>*</a:t>
            </a:r>
            <a:endParaRPr lang="en-US" altLang="ja-JP" dirty="0" smtClean="0"/>
          </a:p>
          <a:p>
            <a:pPr lvl="2"/>
            <a:r>
              <a:rPr kumimoji="1" lang="en-US" altLang="ja-JP" dirty="0" smtClean="0"/>
              <a:t>Term</a:t>
            </a:r>
            <a:r>
              <a:rPr kumimoji="1" lang="ja-JP" altLang="en-US" dirty="0" smtClean="0"/>
              <a:t> </a:t>
            </a:r>
            <a:r>
              <a:rPr kumimoji="1" lang="en-US" altLang="ja-JP" dirty="0" smtClean="0"/>
              <a:t>::=</a:t>
            </a:r>
            <a:r>
              <a:rPr kumimoji="1" lang="ja-JP" altLang="en-US" dirty="0" smtClean="0"/>
              <a:t> </a:t>
            </a:r>
            <a:r>
              <a:rPr kumimoji="1" lang="en-US" altLang="ja-JP" dirty="0" smtClean="0"/>
              <a:t>Factor</a:t>
            </a:r>
            <a:r>
              <a:rPr kumimoji="1" lang="ja-JP" altLang="en-US" dirty="0" smtClean="0"/>
              <a:t> </a:t>
            </a:r>
            <a:r>
              <a:rPr lang="en-US" altLang="ja-JP" dirty="0" smtClean="0"/>
              <a:t>(</a:t>
            </a:r>
            <a:r>
              <a:rPr lang="ja-JP" altLang="en-US" dirty="0" smtClean="0"/>
              <a:t> </a:t>
            </a:r>
            <a:r>
              <a:rPr lang="en-US" altLang="ja-JP" dirty="0" smtClean="0"/>
              <a:t>‘</a:t>
            </a:r>
            <a:r>
              <a:rPr lang="ja-JP" altLang="en-US" dirty="0" smtClean="0"/>
              <a:t>*</a:t>
            </a:r>
            <a:r>
              <a:rPr lang="en-US" altLang="ja-JP" dirty="0" smtClean="0"/>
              <a:t>’</a:t>
            </a:r>
            <a:r>
              <a:rPr lang="ja-JP" altLang="en-US" dirty="0" smtClean="0"/>
              <a:t> </a:t>
            </a:r>
            <a:r>
              <a:rPr lang="en-US" altLang="ja-JP" dirty="0" smtClean="0"/>
              <a:t>Factor</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Factor</a:t>
            </a:r>
            <a:r>
              <a:rPr lang="ja-JP" altLang="en-US" dirty="0" smtClean="0"/>
              <a:t> </a:t>
            </a:r>
            <a:r>
              <a:rPr lang="en-US" altLang="ja-JP" dirty="0" smtClean="0"/>
              <a:t>)</a:t>
            </a:r>
            <a:r>
              <a:rPr lang="ja-JP" altLang="en-US" dirty="0" smtClean="0"/>
              <a:t>*</a:t>
            </a:r>
            <a:endParaRPr lang="en-US" altLang="ja-JP" dirty="0" smtClean="0"/>
          </a:p>
          <a:p>
            <a:pPr lvl="2"/>
            <a:r>
              <a:rPr kumimoji="1" lang="en-US" altLang="ja-JP" dirty="0" smtClean="0"/>
              <a:t>Factor</a:t>
            </a:r>
            <a:r>
              <a:rPr kumimoji="1" lang="ja-JP" altLang="en-US" dirty="0" smtClean="0"/>
              <a:t> </a:t>
            </a:r>
            <a:r>
              <a:rPr kumimoji="1" lang="en-US" altLang="ja-JP" dirty="0" smtClean="0"/>
              <a:t>::=</a:t>
            </a:r>
            <a:r>
              <a:rPr kumimoji="1" lang="ja-JP" altLang="en-US" dirty="0" smtClean="0"/>
              <a:t> </a:t>
            </a:r>
            <a:r>
              <a:rPr kumimoji="1" lang="en-US" altLang="ja-JP" dirty="0" err="1" smtClean="0"/>
              <a:t>Var</a:t>
            </a:r>
            <a:r>
              <a:rPr kumimoji="1" lang="ja-JP" altLang="en-US" dirty="0" smtClean="0"/>
              <a:t> </a:t>
            </a:r>
            <a:r>
              <a:rPr kumimoji="1" lang="en-US" altLang="ja-JP" dirty="0" smtClean="0"/>
              <a:t>|</a:t>
            </a:r>
            <a:r>
              <a:rPr kumimoji="1" lang="ja-JP" altLang="en-US" dirty="0" smtClean="0"/>
              <a:t> </a:t>
            </a:r>
            <a:r>
              <a:rPr kumimoji="1" lang="en-US" altLang="ja-JP" dirty="0" smtClean="0"/>
              <a:t>‘(‘</a:t>
            </a:r>
            <a:r>
              <a:rPr kumimoji="1" lang="ja-JP" altLang="en-US" dirty="0" smtClean="0"/>
              <a:t> </a:t>
            </a:r>
            <a:r>
              <a:rPr kumimoji="1" lang="en-US" altLang="ja-JP" dirty="0" err="1" smtClean="0"/>
              <a:t>Expr</a:t>
            </a:r>
            <a:r>
              <a:rPr kumimoji="1" lang="ja-JP" altLang="en-US" dirty="0" smtClean="0"/>
              <a:t> </a:t>
            </a:r>
            <a:r>
              <a:rPr kumimoji="1" lang="en-US" altLang="ja-JP" dirty="0" smtClean="0"/>
              <a:t>‘)’</a:t>
            </a:r>
          </a:p>
          <a:p>
            <a:pPr lvl="1"/>
            <a:r>
              <a:rPr lang="ja-JP" altLang="en-US" dirty="0" smtClean="0"/>
              <a:t>非終端記号それぞれについてパーザ関数を</a:t>
            </a:r>
            <a:r>
              <a:rPr lang="ja-JP" altLang="en-US" dirty="0" smtClean="0"/>
              <a:t>作る</a:t>
            </a:r>
            <a:endParaRPr lang="en-US" altLang="ja-JP" dirty="0" smtClean="0"/>
          </a:p>
          <a:p>
            <a:pPr lvl="1"/>
            <a:r>
              <a:rPr lang="ja-JP" altLang="en-US" dirty="0" smtClean="0"/>
              <a:t>必要なら先読みをして入力文字列の読み取りが逆戻りしないようにする</a:t>
            </a:r>
            <a:endParaRPr lang="en-US" altLang="ja-JP" dirty="0" smtClean="0"/>
          </a:p>
          <a:p>
            <a:pPr lvl="2"/>
            <a:r>
              <a:rPr kumimoji="1" lang="en-US" altLang="ja-JP" dirty="0" smtClean="0"/>
              <a:t>Expression</a:t>
            </a:r>
            <a:r>
              <a:rPr kumimoji="1" lang="ja-JP" altLang="en-US" dirty="0" smtClean="0"/>
              <a:t>* </a:t>
            </a:r>
            <a:r>
              <a:rPr kumimoji="1" lang="en-US" altLang="ja-JP" dirty="0" err="1" smtClean="0"/>
              <a:t>expr</a:t>
            </a:r>
            <a:r>
              <a:rPr kumimoji="1" lang="en-US" altLang="ja-JP" dirty="0" smtClean="0"/>
              <a:t>()</a:t>
            </a:r>
            <a:r>
              <a:rPr kumimoji="1" lang="ja-JP" altLang="en-US" dirty="0" smtClean="0"/>
              <a:t> </a:t>
            </a:r>
            <a:r>
              <a:rPr lang="en-US" altLang="ja-JP" dirty="0" smtClean="0"/>
              <a:t>{</a:t>
            </a:r>
          </a:p>
          <a:p>
            <a:pPr lvl="3"/>
            <a:r>
              <a:rPr lang="en-US" altLang="ja-JP" dirty="0" smtClean="0"/>
              <a:t>t1</a:t>
            </a:r>
            <a:r>
              <a:rPr lang="ja-JP" altLang="en-US" dirty="0" smtClean="0"/>
              <a:t> </a:t>
            </a:r>
            <a:r>
              <a:rPr lang="en-US" altLang="ja-JP" dirty="0" smtClean="0"/>
              <a:t>=</a:t>
            </a:r>
            <a:r>
              <a:rPr lang="ja-JP" altLang="en-US" dirty="0" smtClean="0"/>
              <a:t> </a:t>
            </a:r>
            <a:r>
              <a:rPr lang="en-US" altLang="ja-JP" dirty="0" smtClean="0"/>
              <a:t>term();</a:t>
            </a:r>
          </a:p>
          <a:p>
            <a:pPr lvl="3"/>
            <a:r>
              <a:rPr kumimoji="1" lang="en-US" altLang="ja-JP" dirty="0" smtClean="0"/>
              <a:t>if</a:t>
            </a:r>
            <a:r>
              <a:rPr kumimoji="1" lang="ja-JP" altLang="en-US" dirty="0" smtClean="0"/>
              <a:t> </a:t>
            </a:r>
            <a:r>
              <a:rPr kumimoji="1" lang="en-US" altLang="ja-JP" dirty="0" smtClean="0"/>
              <a:t>(</a:t>
            </a:r>
            <a:r>
              <a:rPr kumimoji="1" lang="en-US" altLang="ja-JP" dirty="0" err="1" smtClean="0"/>
              <a:t>nextchar</a:t>
            </a:r>
            <a:r>
              <a:rPr kumimoji="1" lang="en-US" altLang="ja-JP" dirty="0" smtClean="0"/>
              <a:t>()</a:t>
            </a:r>
            <a:r>
              <a:rPr kumimoji="1" lang="ja-JP" altLang="en-US" dirty="0" smtClean="0"/>
              <a:t> </a:t>
            </a:r>
            <a:r>
              <a:rPr kumimoji="1" lang="en-US" altLang="ja-JP" dirty="0" smtClean="0"/>
              <a:t>==</a:t>
            </a:r>
            <a:r>
              <a:rPr kumimoji="1" lang="ja-JP" altLang="en-US" dirty="0" smtClean="0"/>
              <a:t> </a:t>
            </a:r>
            <a:r>
              <a:rPr kumimoji="1" lang="en-US" altLang="ja-JP" dirty="0" smtClean="0"/>
              <a:t>‘+’)</a:t>
            </a:r>
            <a:r>
              <a:rPr kumimoji="1" lang="ja-JP" altLang="en-US" dirty="0" smtClean="0"/>
              <a:t> </a:t>
            </a:r>
            <a:r>
              <a:rPr kumimoji="1" lang="en-US" altLang="ja-JP" dirty="0" smtClean="0"/>
              <a:t>then</a:t>
            </a:r>
            <a:r>
              <a:rPr kumimoji="1" lang="ja-JP" altLang="en-US" dirty="0" smtClean="0"/>
              <a:t> </a:t>
            </a:r>
            <a:r>
              <a:rPr kumimoji="1" lang="en-US" altLang="ja-JP" dirty="0" smtClean="0"/>
              <a:t>...</a:t>
            </a:r>
          </a:p>
          <a:p>
            <a:pPr lvl="3"/>
            <a:r>
              <a:rPr lang="en-US" altLang="ja-JP" dirty="0" smtClean="0"/>
              <a:t>...</a:t>
            </a:r>
            <a:r>
              <a:rPr lang="ja-JP" altLang="en-US" dirty="0" smtClean="0"/>
              <a:t> </a:t>
            </a:r>
            <a:r>
              <a:rPr lang="en-US" altLang="ja-JP" dirty="0" smtClean="0"/>
              <a:t>return</a:t>
            </a:r>
            <a:r>
              <a:rPr lang="ja-JP" altLang="en-US" dirty="0" smtClean="0"/>
              <a:t> </a:t>
            </a:r>
            <a:r>
              <a:rPr lang="en-US" altLang="ja-JP" dirty="0" smtClean="0"/>
              <a:t>new</a:t>
            </a:r>
            <a:r>
              <a:rPr lang="ja-JP" altLang="en-US" dirty="0" smtClean="0"/>
              <a:t> </a:t>
            </a:r>
            <a:r>
              <a:rPr lang="en-US" altLang="ja-JP" dirty="0" smtClean="0"/>
              <a:t>Expression(...);</a:t>
            </a:r>
          </a:p>
          <a:p>
            <a:pPr lvl="2"/>
            <a:r>
              <a:rPr lang="en-US" altLang="ja-JP" dirty="0" smtClean="0"/>
              <a:t>}</a:t>
            </a:r>
          </a:p>
          <a:p>
            <a:r>
              <a:rPr kumimoji="1" lang="ja-JP" altLang="en-US" dirty="0" smtClean="0"/>
              <a:t>詳しく</a:t>
            </a:r>
            <a:r>
              <a:rPr kumimoji="1" lang="ja-JP" altLang="en-US" dirty="0" smtClean="0"/>
              <a:t>はコンパイラ</a:t>
            </a:r>
            <a:r>
              <a:rPr kumimoji="1" lang="ja-JP" altLang="en-US" dirty="0" smtClean="0"/>
              <a:t>の教科書を参考のこと</a:t>
            </a:r>
            <a:endParaRPr kumimoji="1" lang="en-US" altLang="ja-JP" dirty="0" smtClean="0"/>
          </a:p>
        </p:txBody>
      </p:sp>
      <p:sp>
        <p:nvSpPr>
          <p:cNvPr id="3" name="タイトル 2"/>
          <p:cNvSpPr>
            <a:spLocks noGrp="1"/>
          </p:cNvSpPr>
          <p:nvPr>
            <p:ph type="title"/>
          </p:nvPr>
        </p:nvSpPr>
        <p:spPr/>
        <p:txBody>
          <a:bodyPr/>
          <a:lstStyle/>
          <a:p>
            <a:r>
              <a:rPr lang="ja-JP" altLang="en-US" dirty="0" smtClean="0"/>
              <a:t>再帰降下法</a:t>
            </a:r>
            <a:endParaRPr kumimoji="1"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使えます</a:t>
            </a:r>
            <a:endParaRPr kumimoji="1" lang="en-US" altLang="ja-JP" dirty="0" smtClean="0"/>
          </a:p>
          <a:p>
            <a:r>
              <a:rPr lang="ja-JP" altLang="en-US" dirty="0" smtClean="0"/>
              <a:t>それぞれの結合の強さをレベルとして、以下のように文法を定義</a:t>
            </a:r>
            <a:r>
              <a:rPr lang="ja-JP" altLang="en-US" dirty="0" smtClean="0"/>
              <a:t>する</a:t>
            </a:r>
            <a:endParaRPr lang="en-US" altLang="ja-JP" dirty="0" smtClean="0"/>
          </a:p>
          <a:p>
            <a:pPr lvl="1"/>
            <a:r>
              <a:rPr lang="en-US" altLang="ja-JP" dirty="0" err="1" smtClean="0"/>
              <a:t>Expr</a:t>
            </a:r>
            <a:r>
              <a:rPr lang="ja-JP" altLang="en-US" dirty="0" smtClean="0"/>
              <a:t> </a:t>
            </a:r>
            <a:r>
              <a:rPr lang="en-US" altLang="ja-JP" dirty="0" smtClean="0"/>
              <a:t>::=</a:t>
            </a:r>
            <a:r>
              <a:rPr lang="ja-JP" altLang="en-US" dirty="0" smtClean="0"/>
              <a:t> </a:t>
            </a:r>
            <a:r>
              <a:rPr lang="en-US" altLang="ja-JP" dirty="0" smtClean="0"/>
              <a:t>Expr</a:t>
            </a:r>
            <a:r>
              <a:rPr lang="en-US" altLang="ja-JP" baseline="-25000" dirty="0" smtClean="0"/>
              <a:t>0</a:t>
            </a:r>
          </a:p>
          <a:p>
            <a:pPr lvl="1"/>
            <a:r>
              <a:rPr lang="en-US" altLang="ja-JP" dirty="0" err="1" smtClean="0"/>
              <a:t>Expr</a:t>
            </a:r>
            <a:r>
              <a:rPr lang="en-US" altLang="ja-JP" i="1" baseline="-25000" dirty="0" err="1" smtClean="0"/>
              <a:t>i</a:t>
            </a:r>
            <a:r>
              <a:rPr lang="ja-JP" altLang="en-US" dirty="0" smtClean="0"/>
              <a:t> </a:t>
            </a:r>
            <a:r>
              <a:rPr lang="en-US" altLang="ja-JP" dirty="0" smtClean="0"/>
              <a:t>::=</a:t>
            </a:r>
            <a:r>
              <a:rPr lang="ja-JP" altLang="en-US" dirty="0" smtClean="0"/>
              <a:t> </a:t>
            </a:r>
            <a:r>
              <a:rPr lang="en-US" altLang="ja-JP" dirty="0" smtClean="0"/>
              <a:t>Expr</a:t>
            </a:r>
            <a:r>
              <a:rPr lang="en-US" altLang="ja-JP" i="1" baseline="-25000" dirty="0" smtClean="0"/>
              <a:t>i</a:t>
            </a:r>
            <a:r>
              <a:rPr lang="en-US" altLang="ja-JP" baseline="-25000" dirty="0" smtClean="0"/>
              <a:t>+1</a:t>
            </a:r>
            <a:r>
              <a:rPr lang="ja-JP" altLang="en-US" dirty="0" smtClean="0"/>
              <a:t> </a:t>
            </a:r>
            <a:r>
              <a:rPr lang="en-US" altLang="ja-JP" dirty="0" smtClean="0"/>
              <a:t>(</a:t>
            </a:r>
            <a:r>
              <a:rPr lang="ja-JP" altLang="en-US" dirty="0" smtClean="0"/>
              <a:t> </a:t>
            </a:r>
            <a:r>
              <a:rPr lang="en-US" altLang="ja-JP" i="1" dirty="0" err="1" smtClean="0"/>
              <a:t>op</a:t>
            </a:r>
            <a:r>
              <a:rPr lang="en-US" altLang="ja-JP" i="1" baseline="-25000" dirty="0" err="1" smtClean="0"/>
              <a:t>i</a:t>
            </a:r>
            <a:r>
              <a:rPr lang="ja-JP" altLang="en-US" dirty="0" smtClean="0"/>
              <a:t> </a:t>
            </a:r>
            <a:r>
              <a:rPr lang="en-US" altLang="ja-JP" dirty="0" smtClean="0"/>
              <a:t>Expr</a:t>
            </a:r>
            <a:r>
              <a:rPr lang="en-US" altLang="ja-JP" i="1" baseline="-25000" dirty="0" smtClean="0"/>
              <a:t>i</a:t>
            </a:r>
            <a:r>
              <a:rPr lang="en-US" altLang="ja-JP" baseline="-25000" dirty="0" smtClean="0"/>
              <a:t>+1</a:t>
            </a:r>
            <a:r>
              <a:rPr lang="ja-JP" altLang="en-US" dirty="0" smtClean="0"/>
              <a:t> </a:t>
            </a:r>
            <a:r>
              <a:rPr lang="en-US" altLang="ja-JP" dirty="0" smtClean="0"/>
              <a:t>)</a:t>
            </a:r>
            <a:r>
              <a:rPr lang="ja-JP" altLang="en-US" dirty="0" smtClean="0"/>
              <a:t>*</a:t>
            </a:r>
            <a:endParaRPr lang="en-US" altLang="ja-JP" dirty="0" smtClean="0"/>
          </a:p>
          <a:p>
            <a:pPr lvl="1"/>
            <a:r>
              <a:rPr lang="en-US" altLang="ja-JP" dirty="0" err="1" smtClean="0"/>
              <a:t>Expr</a:t>
            </a:r>
            <a:r>
              <a:rPr lang="en-US" altLang="ja-JP" i="1" baseline="-25000" dirty="0" err="1" smtClean="0"/>
              <a:t>L</a:t>
            </a:r>
            <a:r>
              <a:rPr lang="ja-JP" altLang="en-US" dirty="0" smtClean="0"/>
              <a:t> </a:t>
            </a:r>
            <a:r>
              <a:rPr lang="en-US" altLang="ja-JP" dirty="0" smtClean="0"/>
              <a:t>::=</a:t>
            </a:r>
            <a:r>
              <a:rPr lang="ja-JP" altLang="en-US" dirty="0" smtClean="0"/>
              <a:t> </a:t>
            </a:r>
            <a:r>
              <a:rPr lang="en-US" altLang="ja-JP" dirty="0" err="1" smtClean="0"/>
              <a:t>Var</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err="1" smtClean="0"/>
              <a:t>Expr</a:t>
            </a:r>
            <a:r>
              <a:rPr lang="ja-JP" altLang="en-US" dirty="0" smtClean="0"/>
              <a:t> </a:t>
            </a:r>
            <a:r>
              <a:rPr lang="en-US" altLang="ja-JP" dirty="0" smtClean="0"/>
              <a:t>‘)’</a:t>
            </a:r>
          </a:p>
          <a:p>
            <a:pPr lvl="1"/>
            <a:r>
              <a:rPr lang="ja-JP" altLang="en-US" dirty="0" smtClean="0"/>
              <a:t>なん</a:t>
            </a:r>
            <a:r>
              <a:rPr lang="ja-JP" altLang="en-US" dirty="0" smtClean="0"/>
              <a:t>と関数</a:t>
            </a:r>
            <a:r>
              <a:rPr lang="en-US" altLang="ja-JP" dirty="0" smtClean="0"/>
              <a:t>1</a:t>
            </a:r>
            <a:r>
              <a:rPr lang="ja-JP" altLang="en-US" dirty="0" smtClean="0"/>
              <a:t>個でパーズできる</a:t>
            </a:r>
            <a:endParaRPr lang="en-US" altLang="ja-JP" dirty="0" smtClean="0"/>
          </a:p>
          <a:p>
            <a:r>
              <a:rPr lang="ja-JP" altLang="en-US" dirty="0" smtClean="0"/>
              <a:t>同一レベル内の項が揃ってから結合方向に従って構文木を作ればよい</a:t>
            </a:r>
            <a:endParaRPr lang="en-US" altLang="ja-JP" dirty="0" smtClean="0"/>
          </a:p>
        </p:txBody>
      </p:sp>
      <p:sp>
        <p:nvSpPr>
          <p:cNvPr id="3" name="タイトル 2"/>
          <p:cNvSpPr>
            <a:spLocks noGrp="1"/>
          </p:cNvSpPr>
          <p:nvPr>
            <p:ph type="title"/>
          </p:nvPr>
        </p:nvSpPr>
        <p:spPr/>
        <p:txBody>
          <a:bodyPr>
            <a:normAutofit fontScale="90000"/>
          </a:bodyPr>
          <a:lstStyle/>
          <a:p>
            <a:r>
              <a:rPr kumimoji="1" lang="ja-JP" altLang="en-US" dirty="0" smtClean="0"/>
              <a:t>この問題でも再帰降下法が使えるか？</a:t>
            </a:r>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en-US" altLang="ja-JP" dirty="0" smtClean="0"/>
              <a:t>14</a:t>
            </a:r>
            <a:r>
              <a:rPr lang="ja-JP" altLang="en-US" dirty="0" smtClean="0"/>
              <a:t> </a:t>
            </a:r>
            <a:r>
              <a:rPr lang="en-US" altLang="ja-JP" dirty="0" smtClean="0"/>
              <a:t>accepts</a:t>
            </a:r>
            <a:r>
              <a:rPr lang="ja-JP" altLang="en-US" dirty="0" smtClean="0"/>
              <a:t> </a:t>
            </a:r>
            <a:r>
              <a:rPr lang="en-US" altLang="ja-JP" dirty="0" smtClean="0"/>
              <a:t>/</a:t>
            </a:r>
            <a:r>
              <a:rPr lang="ja-JP" altLang="en-US" dirty="0" smtClean="0"/>
              <a:t> </a:t>
            </a:r>
            <a:r>
              <a:rPr lang="en-US" altLang="ja-JP" dirty="0" smtClean="0"/>
              <a:t>24</a:t>
            </a:r>
            <a:r>
              <a:rPr lang="ja-JP" altLang="en-US" dirty="0" smtClean="0"/>
              <a:t> </a:t>
            </a:r>
            <a:r>
              <a:rPr lang="en-US" altLang="ja-JP" dirty="0" smtClean="0"/>
              <a:t>submissions</a:t>
            </a:r>
          </a:p>
          <a:p>
            <a:r>
              <a:rPr kumimoji="1" lang="en-US" altLang="ja-JP" dirty="0" smtClean="0"/>
              <a:t>14</a:t>
            </a:r>
            <a:r>
              <a:rPr kumimoji="1" lang="ja-JP" altLang="en-US" dirty="0" smtClean="0"/>
              <a:t> </a:t>
            </a:r>
            <a:r>
              <a:rPr kumimoji="1" lang="en-US" altLang="ja-JP" dirty="0" smtClean="0"/>
              <a:t>users</a:t>
            </a:r>
            <a:r>
              <a:rPr kumimoji="1" lang="ja-JP" altLang="en-US" dirty="0" smtClean="0"/>
              <a:t> </a:t>
            </a:r>
            <a:r>
              <a:rPr kumimoji="1" lang="en-US" altLang="ja-JP" dirty="0" smtClean="0"/>
              <a:t>tried</a:t>
            </a:r>
          </a:p>
          <a:p>
            <a:pPr lvl="1"/>
            <a:r>
              <a:rPr lang="ja-JP" altLang="en-US" dirty="0" smtClean="0"/>
              <a:t>挑戦</a:t>
            </a:r>
            <a:r>
              <a:rPr lang="ja-JP" altLang="en-US" dirty="0" smtClean="0"/>
              <a:t>した方は皆さん解けたようです</a:t>
            </a:r>
            <a:endParaRPr kumimoji="1" lang="en-US" altLang="ja-JP" dirty="0" smtClean="0"/>
          </a:p>
          <a:p>
            <a:r>
              <a:rPr kumimoji="1" lang="ja-JP" altLang="en-US" dirty="0" smtClean="0"/>
              <a:t>最初</a:t>
            </a:r>
            <a:r>
              <a:rPr kumimoji="1" lang="ja-JP" altLang="en-US" dirty="0" smtClean="0"/>
              <a:t>の正答は</a:t>
            </a:r>
            <a:r>
              <a:rPr lang="ja-JP" altLang="en-US" dirty="0" smtClean="0"/>
              <a:t>高橋周平さん（</a:t>
            </a:r>
            <a:r>
              <a:rPr lang="en-US" altLang="ja-JP" dirty="0" smtClean="0"/>
              <a:t>171</a:t>
            </a:r>
            <a:r>
              <a:rPr lang="ja-JP" altLang="en-US" dirty="0" smtClean="0"/>
              <a:t>分）</a:t>
            </a:r>
            <a:endParaRPr kumimoji="1" lang="ja-JP" altLang="en-US" dirty="0"/>
          </a:p>
        </p:txBody>
      </p:sp>
      <p:sp>
        <p:nvSpPr>
          <p:cNvPr id="3" name="タイトル 2"/>
          <p:cNvSpPr>
            <a:spLocks noGrp="1"/>
          </p:cNvSpPr>
          <p:nvPr>
            <p:ph type="title"/>
          </p:nvPr>
        </p:nvSpPr>
        <p:spPr/>
        <p:txBody>
          <a:bodyPr/>
          <a:lstStyle/>
          <a:p>
            <a:r>
              <a:rPr kumimoji="1" lang="ja-JP" altLang="en-US" dirty="0" smtClean="0"/>
              <a:t>解答状況</a:t>
            </a:r>
            <a:endParaRPr kumimoji="1" lang="ja-JP"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141</TotalTime>
  <Words>521</Words>
  <Application>Microsoft Office PowerPoint</Application>
  <PresentationFormat>画面に合わせる (4:3)</PresentationFormat>
  <Paragraphs>68</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ビジネス</vt:lpstr>
      <vt:lpstr>Problem J: いにしえの数式</vt:lpstr>
      <vt:lpstr>問題</vt:lpstr>
      <vt:lpstr>解法</vt:lpstr>
      <vt:lpstr>素朴な方法 O(L2)-time</vt:lpstr>
      <vt:lpstr>構文木</vt:lpstr>
      <vt:lpstr>再帰降下法</vt:lpstr>
      <vt:lpstr>この問題でも再帰降下法が使えるか？</vt:lpstr>
      <vt:lpstr>解答状況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2008-05-31T05:23:12Z</dcterms:created>
  <dcterms:modified xsi:type="dcterms:W3CDTF">2008-06-03T04:05:44Z</dcterms:modified>
</cp:coreProperties>
</file>