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95" r:id="rId5"/>
    <p:sldId id="288" r:id="rId6"/>
    <p:sldId id="298" r:id="rId7"/>
    <p:sldId id="297" r:id="rId8"/>
    <p:sldId id="29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660"/>
  </p:normalViewPr>
  <p:slideViewPr>
    <p:cSldViewPr>
      <p:cViewPr varScale="1">
        <p:scale>
          <a:sx n="68" d="100"/>
          <a:sy n="68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EE7DF-6AAE-44B2-BF3B-81CCF8255340}" type="datetimeFigureOut">
              <a:rPr kumimoji="1" lang="ja-JP" altLang="en-US" smtClean="0"/>
              <a:t>2009/11/1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47996-F270-467E-BA6A-4D9F356DCF5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7996-F270-467E-BA6A-4D9F356DCF5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7996-F270-467E-BA6A-4D9F356DCF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7996-F270-467E-BA6A-4D9F356DCF5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7996-F270-467E-BA6A-4D9F356DCF5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7996-F270-467E-BA6A-4D9F356DCF5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7996-F270-467E-BA6A-4D9F356DCF5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7996-F270-467E-BA6A-4D9F356DCF5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7996-F270-467E-BA6A-4D9F356DCF5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lang="en-US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7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2C85AA8-2181-4CC9-9A73-E20923DF2DF6}" type="datetimeFigureOut">
              <a:rPr lang="en-US"/>
              <a:pPr>
                <a:defRPr/>
              </a:pPr>
              <a:t>11/1/2009</a:t>
            </a:fld>
            <a:endParaRPr lang="en-US" sz="1600" dirty="0"/>
          </a:p>
        </p:txBody>
      </p:sp>
      <p:sp>
        <p:nvSpPr>
          <p:cNvPr id="10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98AE6A-1EF8-42E9-BD68-B8E37CB0FFC7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D29F0-FEC1-4E3D-978F-76F74D660BF1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CEB2BB8-B9B5-4A1F-9ADA-FC755B0D8AF8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AA41B-511E-4717-B6F0-D90FE8287A37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DAC1193-0ABE-4E18-A36F-D20F5A7B68B5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17E1C-9B37-44A4-A5CE-20790FCF7F66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A54965-5FBE-43AD-A592-D9B6A5A4E7AD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7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7661F-315D-40DC-B1A5-57873E077FD1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8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0973DB-A387-45D5-8492-E7E85E5F80BB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  <p:sp>
        <p:nvSpPr>
          <p:cNvPr id="9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E215A6A-9195-4232-9418-D1D5BE6611D6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6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>
              <a:defRPr/>
            </a:pPr>
            <a:fld id="{1FEC5E05-FC9E-4C95-9355-96755627B3A9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7" name="フッター プレースホル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7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D599E9-3C14-411E-81B3-CC457D8D0FB4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8" name="スライド番号プレースホルダ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>
              <a:defRPr/>
            </a:pPr>
            <a:fld id="{CBB53995-F34F-4B20-A921-378BEA08CC6C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9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BF25B-5B4A-4DB1-AD61-EB7010B29FE2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5F8B86-E8B2-4D58-92ED-266E95D8F238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027AC-E337-4361-B8C2-B57C4BB631A2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EA708-54D1-49A0-BCD6-81DE01C44275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FDC2A-E50C-4EEF-A11C-27093133C760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5D2DDD-5888-45D8-AABD-022CB7F0B1C9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正方形/長方形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9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BE6D4F-FCE2-43CB-8842-D1364D5B4EEA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10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 algn="ctr">
              <a:defRPr sz="2800"/>
            </a:lvl1pPr>
          </a:lstStyle>
          <a:p>
            <a:pPr>
              <a:defRPr/>
            </a:pPr>
            <a:fld id="{A61F3FA7-3889-4827-86B2-803A50C33A69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11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6C00CB-4045-4A79-9BD4-478A307DAFFF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99F0F0-8953-432D-ABB1-F7097BDCD3D7}" type="slidenum">
              <a:rPr lang="en-US"/>
              <a:pPr>
                <a:defRPr/>
              </a:pPr>
              <a:t>&lt;#&gt;</a:t>
            </a:fld>
            <a:endParaRPr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ctrTitle"/>
          </p:nvPr>
        </p:nvSpPr>
        <p:spPr>
          <a:xfrm>
            <a:off x="2357438" y="1928813"/>
            <a:ext cx="6477000" cy="1828800"/>
          </a:xfrm>
        </p:spPr>
        <p:txBody>
          <a:bodyPr/>
          <a:lstStyle/>
          <a:p>
            <a:pPr eaLnBrk="1" hangingPunct="1"/>
            <a:r>
              <a:rPr altLang="ja-JP" smtClean="0">
                <a:latin typeface="HGPｺﾞｼｯｸM" pitchFamily="50" charset="-128"/>
                <a:ea typeface="HGPｺﾞｼｯｸM" pitchFamily="50" charset="-128"/>
              </a:rPr>
              <a:t>Problem H:</a:t>
            </a:r>
            <a:br>
              <a:rPr altLang="ja-JP" smtClean="0">
                <a:latin typeface="HGPｺﾞｼｯｸM" pitchFamily="50" charset="-128"/>
                <a:ea typeface="HGPｺﾞｼｯｸM" pitchFamily="50" charset="-128"/>
              </a:rPr>
            </a:br>
            <a:r>
              <a:rPr lang="ja-JP" altLang="en-US" smtClean="0">
                <a:latin typeface="HGPｺﾞｼｯｸM" pitchFamily="50" charset="-128"/>
                <a:ea typeface="HGPｺﾞｼｯｸM" pitchFamily="50" charset="-128"/>
              </a:rPr>
              <a:t>あみだくじ</a:t>
            </a:r>
          </a:p>
        </p:txBody>
      </p:sp>
      <p:sp>
        <p:nvSpPr>
          <p:cNvPr id="13315" name="サブタイトル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3316" name="タイトル 1"/>
          <p:cNvSpPr txBox="1">
            <a:spLocks/>
          </p:cNvSpPr>
          <p:nvPr/>
        </p:nvSpPr>
        <p:spPr bwMode="auto">
          <a:xfrm>
            <a:off x="2357438" y="3929063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ja-JP" altLang="en-US" sz="2400">
                <a:solidFill>
                  <a:schemeClr val="tx2"/>
                </a:solidFill>
                <a:latin typeface="HGPｺﾞｼｯｸM" pitchFamily="50" charset="-128"/>
                <a:ea typeface="HGPｺﾞｼｯｸM" pitchFamily="50" charset="-128"/>
              </a:rPr>
              <a:t>問題作成： 高橋</a:t>
            </a:r>
            <a:endParaRPr lang="en-US" altLang="ja-JP" sz="2400">
              <a:solidFill>
                <a:schemeClr val="tx2"/>
              </a:solidFill>
              <a:latin typeface="HGPｺﾞｼｯｸM" pitchFamily="50" charset="-128"/>
              <a:ea typeface="HGPｺﾞｼｯｸM" pitchFamily="50" charset="-128"/>
            </a:endParaRPr>
          </a:p>
          <a:p>
            <a:pPr algn="r"/>
            <a:r>
              <a:rPr lang="ja-JP" altLang="en-US" sz="2400">
                <a:solidFill>
                  <a:schemeClr val="tx2"/>
                </a:solidFill>
                <a:latin typeface="HGPｺﾞｼｯｸM" pitchFamily="50" charset="-128"/>
                <a:ea typeface="HGPｺﾞｼｯｸM" pitchFamily="50" charset="-128"/>
              </a:rPr>
              <a:t>解法作成： 高橋・安達</a:t>
            </a:r>
            <a:endParaRPr lang="en-US" altLang="ja-JP" sz="2400">
              <a:solidFill>
                <a:schemeClr val="tx2"/>
              </a:solidFill>
              <a:latin typeface="HGPｺﾞｼｯｸM" pitchFamily="50" charset="-128"/>
              <a:ea typeface="HGPｺﾞｼｯｸM" pitchFamily="50" charset="-128"/>
            </a:endParaRPr>
          </a:p>
          <a:p>
            <a:pPr algn="r"/>
            <a:r>
              <a:rPr lang="ja-JP" altLang="en-US" sz="2400">
                <a:solidFill>
                  <a:schemeClr val="tx2"/>
                </a:solidFill>
                <a:latin typeface="HGPｺﾞｼｯｸM" pitchFamily="50" charset="-128"/>
                <a:ea typeface="HGPｺﾞｼｯｸM" pitchFamily="50" charset="-128"/>
              </a:rPr>
              <a:t>解説： 前原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結果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総提出数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: 54</a:t>
            </a:r>
          </a:p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提出者数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: 13</a:t>
            </a:r>
          </a:p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正解者数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: 2</a:t>
            </a:r>
          </a:p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最初の正解者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: Kazuhiro Hosaka</a:t>
            </a:r>
            <a:r>
              <a:rPr lang="en-US" altLang="ja-JP" sz="2800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 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(259</a:t>
            </a: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分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)</a:t>
            </a:r>
            <a:endParaRPr lang="ja-JP" altLang="en-US" smtClean="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問題概要</a:t>
            </a:r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400050" indent="-400050" eaLnBrk="1" hangingPunct="1">
              <a:buFont typeface="Wingdings" pitchFamily="2" charset="2"/>
              <a:buAutoNum type="arabicPeriod"/>
            </a:pP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各始点からはじめたとき、</a:t>
            </a:r>
            <a:b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最小何回のチートをすれば</a:t>
            </a:r>
            <a:b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目的に達することが可能？</a:t>
            </a:r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5903913" y="2276475"/>
            <a:ext cx="0" cy="270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6624638" y="2276475"/>
            <a:ext cx="0" cy="270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66" name="Line 10"/>
          <p:cNvSpPr>
            <a:spLocks noChangeShapeType="1"/>
          </p:cNvSpPr>
          <p:nvPr/>
        </p:nvSpPr>
        <p:spPr bwMode="auto">
          <a:xfrm>
            <a:off x="7343775" y="2276475"/>
            <a:ext cx="0" cy="270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8064500" y="2276475"/>
            <a:ext cx="0" cy="270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>
            <a:off x="5903913" y="26368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69" name="Line 15"/>
          <p:cNvSpPr>
            <a:spLocks noChangeShapeType="1"/>
          </p:cNvSpPr>
          <p:nvPr/>
        </p:nvSpPr>
        <p:spPr bwMode="auto">
          <a:xfrm>
            <a:off x="6623050" y="314007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70" name="Line 17"/>
          <p:cNvSpPr>
            <a:spLocks noChangeShapeType="1"/>
          </p:cNvSpPr>
          <p:nvPr/>
        </p:nvSpPr>
        <p:spPr bwMode="auto">
          <a:xfrm>
            <a:off x="7343775" y="364490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71" name="Line 19"/>
          <p:cNvSpPr>
            <a:spLocks noChangeShapeType="1"/>
          </p:cNvSpPr>
          <p:nvPr/>
        </p:nvSpPr>
        <p:spPr bwMode="auto">
          <a:xfrm>
            <a:off x="6623050" y="414972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72" name="Line 21"/>
          <p:cNvSpPr>
            <a:spLocks noChangeShapeType="1"/>
          </p:cNvSpPr>
          <p:nvPr/>
        </p:nvSpPr>
        <p:spPr bwMode="auto">
          <a:xfrm>
            <a:off x="5903913" y="46529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73" name="AutoShape 23"/>
          <p:cNvSpPr>
            <a:spLocks noChangeArrowheads="1"/>
          </p:cNvSpPr>
          <p:nvPr/>
        </p:nvSpPr>
        <p:spPr bwMode="auto">
          <a:xfrm>
            <a:off x="5651500" y="5121275"/>
            <a:ext cx="431800" cy="431800"/>
          </a:xfrm>
          <a:custGeom>
            <a:avLst/>
            <a:gdLst>
              <a:gd name="T0" fmla="*/ 215900 w 21600"/>
              <a:gd name="T1" fmla="*/ 0 h 21600"/>
              <a:gd name="T2" fmla="*/ 63231 w 21600"/>
              <a:gd name="T3" fmla="*/ 63231 h 21600"/>
              <a:gd name="T4" fmla="*/ 0 w 21600"/>
              <a:gd name="T5" fmla="*/ 215900 h 21600"/>
              <a:gd name="T6" fmla="*/ 63231 w 21600"/>
              <a:gd name="T7" fmla="*/ 368569 h 21600"/>
              <a:gd name="T8" fmla="*/ 215900 w 21600"/>
              <a:gd name="T9" fmla="*/ 431800 h 21600"/>
              <a:gd name="T10" fmla="*/ 368569 w 21600"/>
              <a:gd name="T11" fmla="*/ 368569 h 21600"/>
              <a:gd name="T12" fmla="*/ 431800 w 21600"/>
              <a:gd name="T13" fmla="*/ 215900 h 21600"/>
              <a:gd name="T14" fmla="*/ 368569 w 21600"/>
              <a:gd name="T15" fmla="*/ 6323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解法：動的計画法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5903913" y="2276475"/>
            <a:ext cx="0" cy="270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6624638" y="2276475"/>
            <a:ext cx="0" cy="270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7343775" y="2276475"/>
            <a:ext cx="0" cy="270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064500" y="2276475"/>
            <a:ext cx="0" cy="2700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903913" y="26368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6623050" y="314007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7343775" y="364490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624638" y="4149725"/>
            <a:ext cx="71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5903913" y="46529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5651500" y="5121275"/>
            <a:ext cx="431800" cy="431800"/>
          </a:xfrm>
          <a:custGeom>
            <a:avLst/>
            <a:gdLst>
              <a:gd name="T0" fmla="*/ 215900 w 21600"/>
              <a:gd name="T1" fmla="*/ 0 h 21600"/>
              <a:gd name="T2" fmla="*/ 63231 w 21600"/>
              <a:gd name="T3" fmla="*/ 63231 h 21600"/>
              <a:gd name="T4" fmla="*/ 0 w 21600"/>
              <a:gd name="T5" fmla="*/ 215900 h 21600"/>
              <a:gd name="T6" fmla="*/ 63231 w 21600"/>
              <a:gd name="T7" fmla="*/ 368569 h 21600"/>
              <a:gd name="T8" fmla="*/ 215900 w 21600"/>
              <a:gd name="T9" fmla="*/ 431800 h 21600"/>
              <a:gd name="T10" fmla="*/ 368569 w 21600"/>
              <a:gd name="T11" fmla="*/ 368569 h 21600"/>
              <a:gd name="T12" fmla="*/ 431800 w 21600"/>
              <a:gd name="T13" fmla="*/ 215900 h 21600"/>
              <a:gd name="T14" fmla="*/ 368569 w 21600"/>
              <a:gd name="T15" fmla="*/ 6323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7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OPT[h] :=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高さ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h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における</a:t>
            </a:r>
            <a:b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各位置から始めたときの最適値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endParaRPr lang="ja-JP" altLang="en-US" sz="29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OPT[h+1] = </a:t>
            </a:r>
            <a:b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update(OPT[h], e)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580063" y="4221163"/>
            <a:ext cx="2808287" cy="0"/>
          </a:xfrm>
          <a:prstGeom prst="line">
            <a:avLst/>
          </a:prstGeom>
          <a:noFill/>
          <a:ln w="28575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300788" y="4159250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0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7019925" y="4159250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80063" y="4159250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740650" y="4159250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2</a:t>
            </a:r>
          </a:p>
        </p:txBody>
      </p:sp>
      <p:sp>
        <p:nvSpPr>
          <p:cNvPr id="16403" name="Line 22"/>
          <p:cNvSpPr>
            <a:spLocks noChangeShapeType="1"/>
          </p:cNvSpPr>
          <p:nvPr/>
        </p:nvSpPr>
        <p:spPr bwMode="auto">
          <a:xfrm>
            <a:off x="5580063" y="3717925"/>
            <a:ext cx="2808287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6404" name="Text Box 23"/>
          <p:cNvSpPr txBox="1">
            <a:spLocks noChangeArrowheads="1"/>
          </p:cNvSpPr>
          <p:nvPr/>
        </p:nvSpPr>
        <p:spPr bwMode="auto">
          <a:xfrm>
            <a:off x="6300788" y="368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7019925" y="36814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0</a:t>
            </a:r>
          </a:p>
        </p:txBody>
      </p:sp>
      <p:sp>
        <p:nvSpPr>
          <p:cNvPr id="16406" name="Text Box 25"/>
          <p:cNvSpPr txBox="1">
            <a:spLocks noChangeArrowheads="1"/>
          </p:cNvSpPr>
          <p:nvPr/>
        </p:nvSpPr>
        <p:spPr bwMode="auto">
          <a:xfrm>
            <a:off x="5580063" y="36814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7740650" y="36814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6408" name="Text Box 29"/>
          <p:cNvSpPr txBox="1">
            <a:spLocks noChangeArrowheads="1"/>
          </p:cNvSpPr>
          <p:nvPr/>
        </p:nvSpPr>
        <p:spPr bwMode="auto">
          <a:xfrm>
            <a:off x="2825750" y="4227513"/>
            <a:ext cx="25050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同じ高さの枝があっても</a:t>
            </a:r>
          </a:p>
          <a:p>
            <a:r>
              <a:rPr lang="ja-JP" altLang="en-US"/>
              <a:t>考え方は一緒</a:t>
            </a:r>
          </a:p>
          <a:p>
            <a:r>
              <a:rPr lang="ja-JP" altLang="en-US"/>
              <a:t>（実装は１ランク面倒</a:t>
            </a:r>
            <a:r>
              <a:rPr lang="en-US" altLang="ja-JP"/>
              <a:t>…</a:t>
            </a:r>
            <a:r>
              <a:rPr lang="ja-JP" altLang="en-US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update(OPT[h], e)</a:t>
            </a:r>
          </a:p>
        </p:txBody>
      </p:sp>
      <p:sp>
        <p:nvSpPr>
          <p:cNvPr id="17411" name="コンテンツ プレースホルダ 2"/>
          <p:cNvSpPr>
            <a:spLocks/>
          </p:cNvSpPr>
          <p:nvPr/>
        </p:nvSpPr>
        <p:spPr bwMode="auto">
          <a:xfrm>
            <a:off x="792163" y="1779588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e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の両端の値を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swap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各区間に枝を挿入して</a:t>
            </a:r>
            <a:b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最小値を更新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値が小さくなった箇所を</a:t>
            </a:r>
            <a:b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中心として左右も更新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endParaRPr kumimoji="0" lang="en-US" altLang="ja-JP" sz="28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ナイーブに実装すると 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O(m n</a:t>
            </a:r>
            <a:r>
              <a:rPr kumimoji="0" lang="en-US" altLang="ja-JP" sz="2900" baseline="300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2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)</a:t>
            </a:r>
          </a:p>
        </p:txBody>
      </p:sp>
      <p:sp>
        <p:nvSpPr>
          <p:cNvPr id="17412" name="Line 11"/>
          <p:cNvSpPr>
            <a:spLocks noChangeShapeType="1"/>
          </p:cNvSpPr>
          <p:nvPr/>
        </p:nvSpPr>
        <p:spPr bwMode="auto">
          <a:xfrm>
            <a:off x="5940425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413" name="Line 12"/>
          <p:cNvSpPr>
            <a:spLocks noChangeShapeType="1"/>
          </p:cNvSpPr>
          <p:nvPr/>
        </p:nvSpPr>
        <p:spPr bwMode="auto">
          <a:xfrm>
            <a:off x="6661150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414" name="Line 13"/>
          <p:cNvSpPr>
            <a:spLocks noChangeShapeType="1"/>
          </p:cNvSpPr>
          <p:nvPr/>
        </p:nvSpPr>
        <p:spPr bwMode="auto">
          <a:xfrm>
            <a:off x="7380288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415" name="Line 14"/>
          <p:cNvSpPr>
            <a:spLocks noChangeShapeType="1"/>
          </p:cNvSpPr>
          <p:nvPr/>
        </p:nvSpPr>
        <p:spPr bwMode="auto">
          <a:xfrm>
            <a:off x="8101013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416" name="Line 18"/>
          <p:cNvSpPr>
            <a:spLocks noChangeShapeType="1"/>
          </p:cNvSpPr>
          <p:nvPr/>
        </p:nvSpPr>
        <p:spPr bwMode="auto">
          <a:xfrm>
            <a:off x="5940425" y="4365625"/>
            <a:ext cx="71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417" name="Line 21"/>
          <p:cNvSpPr>
            <a:spLocks noChangeShapeType="1"/>
          </p:cNvSpPr>
          <p:nvPr/>
        </p:nvSpPr>
        <p:spPr bwMode="auto">
          <a:xfrm>
            <a:off x="5616575" y="4473575"/>
            <a:ext cx="2808288" cy="0"/>
          </a:xfrm>
          <a:prstGeom prst="line">
            <a:avLst/>
          </a:prstGeom>
          <a:noFill/>
          <a:ln w="28575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418" name="Text Box 22"/>
          <p:cNvSpPr txBox="1">
            <a:spLocks noChangeArrowheads="1"/>
          </p:cNvSpPr>
          <p:nvPr/>
        </p:nvSpPr>
        <p:spPr bwMode="auto">
          <a:xfrm>
            <a:off x="6337300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7419" name="Text Box 23"/>
          <p:cNvSpPr txBox="1">
            <a:spLocks noChangeArrowheads="1"/>
          </p:cNvSpPr>
          <p:nvPr/>
        </p:nvSpPr>
        <p:spPr bwMode="auto">
          <a:xfrm>
            <a:off x="7056438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2</a:t>
            </a:r>
          </a:p>
        </p:txBody>
      </p:sp>
      <p:sp>
        <p:nvSpPr>
          <p:cNvPr id="17420" name="Text Box 24"/>
          <p:cNvSpPr txBox="1">
            <a:spLocks noChangeArrowheads="1"/>
          </p:cNvSpPr>
          <p:nvPr/>
        </p:nvSpPr>
        <p:spPr bwMode="auto">
          <a:xfrm>
            <a:off x="5616575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0</a:t>
            </a:r>
          </a:p>
        </p:txBody>
      </p:sp>
      <p:sp>
        <p:nvSpPr>
          <p:cNvPr id="17421" name="Text Box 25"/>
          <p:cNvSpPr txBox="1">
            <a:spLocks noChangeArrowheads="1"/>
          </p:cNvSpPr>
          <p:nvPr/>
        </p:nvSpPr>
        <p:spPr bwMode="auto">
          <a:xfrm>
            <a:off x="7777163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3</a:t>
            </a:r>
          </a:p>
        </p:txBody>
      </p:sp>
      <p:sp>
        <p:nvSpPr>
          <p:cNvPr id="17422" name="Line 26"/>
          <p:cNvSpPr>
            <a:spLocks noChangeShapeType="1"/>
          </p:cNvSpPr>
          <p:nvPr/>
        </p:nvSpPr>
        <p:spPr bwMode="auto">
          <a:xfrm>
            <a:off x="5543550" y="2854325"/>
            <a:ext cx="2808288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423" name="Text Box 27"/>
          <p:cNvSpPr txBox="1">
            <a:spLocks noChangeArrowheads="1"/>
          </p:cNvSpPr>
          <p:nvPr/>
        </p:nvSpPr>
        <p:spPr bwMode="auto">
          <a:xfrm>
            <a:off x="6337300" y="2819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0</a:t>
            </a:r>
          </a:p>
        </p:txBody>
      </p:sp>
      <p:sp>
        <p:nvSpPr>
          <p:cNvPr id="17424" name="Text Box 28"/>
          <p:cNvSpPr txBox="1">
            <a:spLocks noChangeArrowheads="1"/>
          </p:cNvSpPr>
          <p:nvPr/>
        </p:nvSpPr>
        <p:spPr bwMode="auto">
          <a:xfrm>
            <a:off x="7056438" y="28178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7425" name="Text Box 29"/>
          <p:cNvSpPr txBox="1">
            <a:spLocks noChangeArrowheads="1"/>
          </p:cNvSpPr>
          <p:nvPr/>
        </p:nvSpPr>
        <p:spPr bwMode="auto">
          <a:xfrm>
            <a:off x="5616575" y="28178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7426" name="Text Box 30"/>
          <p:cNvSpPr txBox="1">
            <a:spLocks noChangeArrowheads="1"/>
          </p:cNvSpPr>
          <p:nvPr/>
        </p:nvSpPr>
        <p:spPr bwMode="auto">
          <a:xfrm>
            <a:off x="7777163" y="28178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update(OPT[h], e)</a:t>
            </a:r>
          </a:p>
        </p:txBody>
      </p:sp>
      <p:sp>
        <p:nvSpPr>
          <p:cNvPr id="18435" name="コンテンツ プレースホルダ 2"/>
          <p:cNvSpPr>
            <a:spLocks/>
          </p:cNvSpPr>
          <p:nvPr/>
        </p:nvSpPr>
        <p:spPr bwMode="auto">
          <a:xfrm>
            <a:off x="792163" y="1779588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e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の両端の値を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swap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各区間に枝を挿入して</a:t>
            </a:r>
            <a:b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最小値を更新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値が小さくなった箇所を</a:t>
            </a:r>
            <a:b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中心として左右も更新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endParaRPr kumimoji="0" lang="en-US" altLang="ja-JP" sz="28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ナイーブに実装すると 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O(m n</a:t>
            </a:r>
            <a:r>
              <a:rPr kumimoji="0" lang="en-US" altLang="ja-JP" sz="2900" baseline="300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2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)</a:t>
            </a:r>
          </a:p>
        </p:txBody>
      </p:sp>
      <p:sp>
        <p:nvSpPr>
          <p:cNvPr id="18436" name="Line 17"/>
          <p:cNvSpPr>
            <a:spLocks noChangeShapeType="1"/>
          </p:cNvSpPr>
          <p:nvPr/>
        </p:nvSpPr>
        <p:spPr bwMode="auto">
          <a:xfrm>
            <a:off x="0" y="1520825"/>
            <a:ext cx="9144000" cy="533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37" name="Line 18"/>
          <p:cNvSpPr>
            <a:spLocks noChangeShapeType="1"/>
          </p:cNvSpPr>
          <p:nvPr/>
        </p:nvSpPr>
        <p:spPr bwMode="auto">
          <a:xfrm flipV="1">
            <a:off x="0" y="1520825"/>
            <a:ext cx="9144000" cy="533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087563" y="4976813"/>
            <a:ext cx="5148262" cy="7905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44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Time Limit Exceeded</a:t>
            </a:r>
            <a:endParaRPr lang="ja-JP" altLang="en-US" sz="44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18439" name="Line 22"/>
          <p:cNvSpPr>
            <a:spLocks noChangeShapeType="1"/>
          </p:cNvSpPr>
          <p:nvPr/>
        </p:nvSpPr>
        <p:spPr bwMode="auto">
          <a:xfrm>
            <a:off x="5940425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40" name="Line 23"/>
          <p:cNvSpPr>
            <a:spLocks noChangeShapeType="1"/>
          </p:cNvSpPr>
          <p:nvPr/>
        </p:nvSpPr>
        <p:spPr bwMode="auto">
          <a:xfrm>
            <a:off x="6661150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41" name="Line 24"/>
          <p:cNvSpPr>
            <a:spLocks noChangeShapeType="1"/>
          </p:cNvSpPr>
          <p:nvPr/>
        </p:nvSpPr>
        <p:spPr bwMode="auto">
          <a:xfrm>
            <a:off x="7380288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42" name="Line 25"/>
          <p:cNvSpPr>
            <a:spLocks noChangeShapeType="1"/>
          </p:cNvSpPr>
          <p:nvPr/>
        </p:nvSpPr>
        <p:spPr bwMode="auto">
          <a:xfrm>
            <a:off x="8101013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43" name="Line 26"/>
          <p:cNvSpPr>
            <a:spLocks noChangeShapeType="1"/>
          </p:cNvSpPr>
          <p:nvPr/>
        </p:nvSpPr>
        <p:spPr bwMode="auto">
          <a:xfrm>
            <a:off x="5940425" y="4365625"/>
            <a:ext cx="71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44" name="Line 27"/>
          <p:cNvSpPr>
            <a:spLocks noChangeShapeType="1"/>
          </p:cNvSpPr>
          <p:nvPr/>
        </p:nvSpPr>
        <p:spPr bwMode="auto">
          <a:xfrm>
            <a:off x="5616575" y="4473575"/>
            <a:ext cx="2808288" cy="0"/>
          </a:xfrm>
          <a:prstGeom prst="line">
            <a:avLst/>
          </a:prstGeom>
          <a:noFill/>
          <a:ln w="28575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45" name="Text Box 28"/>
          <p:cNvSpPr txBox="1">
            <a:spLocks noChangeArrowheads="1"/>
          </p:cNvSpPr>
          <p:nvPr/>
        </p:nvSpPr>
        <p:spPr bwMode="auto">
          <a:xfrm>
            <a:off x="6337300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8446" name="Text Box 29"/>
          <p:cNvSpPr txBox="1">
            <a:spLocks noChangeArrowheads="1"/>
          </p:cNvSpPr>
          <p:nvPr/>
        </p:nvSpPr>
        <p:spPr bwMode="auto">
          <a:xfrm>
            <a:off x="7056438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2</a:t>
            </a:r>
          </a:p>
        </p:txBody>
      </p:sp>
      <p:sp>
        <p:nvSpPr>
          <p:cNvPr id="18447" name="Text Box 30"/>
          <p:cNvSpPr txBox="1">
            <a:spLocks noChangeArrowheads="1"/>
          </p:cNvSpPr>
          <p:nvPr/>
        </p:nvSpPr>
        <p:spPr bwMode="auto">
          <a:xfrm>
            <a:off x="5616575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0</a:t>
            </a:r>
          </a:p>
        </p:txBody>
      </p:sp>
      <p:sp>
        <p:nvSpPr>
          <p:cNvPr id="18448" name="Text Box 31"/>
          <p:cNvSpPr txBox="1">
            <a:spLocks noChangeArrowheads="1"/>
          </p:cNvSpPr>
          <p:nvPr/>
        </p:nvSpPr>
        <p:spPr bwMode="auto">
          <a:xfrm>
            <a:off x="7777163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3</a:t>
            </a:r>
          </a:p>
        </p:txBody>
      </p:sp>
      <p:sp>
        <p:nvSpPr>
          <p:cNvPr id="18449" name="Line 32"/>
          <p:cNvSpPr>
            <a:spLocks noChangeShapeType="1"/>
          </p:cNvSpPr>
          <p:nvPr/>
        </p:nvSpPr>
        <p:spPr bwMode="auto">
          <a:xfrm>
            <a:off x="5543550" y="2854325"/>
            <a:ext cx="2808288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50" name="Text Box 33"/>
          <p:cNvSpPr txBox="1">
            <a:spLocks noChangeArrowheads="1"/>
          </p:cNvSpPr>
          <p:nvPr/>
        </p:nvSpPr>
        <p:spPr bwMode="auto">
          <a:xfrm>
            <a:off x="6337300" y="2819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0</a:t>
            </a:r>
          </a:p>
        </p:txBody>
      </p:sp>
      <p:sp>
        <p:nvSpPr>
          <p:cNvPr id="18451" name="Text Box 34"/>
          <p:cNvSpPr txBox="1">
            <a:spLocks noChangeArrowheads="1"/>
          </p:cNvSpPr>
          <p:nvPr/>
        </p:nvSpPr>
        <p:spPr bwMode="auto">
          <a:xfrm>
            <a:off x="7056438" y="28178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8452" name="Text Box 35"/>
          <p:cNvSpPr txBox="1">
            <a:spLocks noChangeArrowheads="1"/>
          </p:cNvSpPr>
          <p:nvPr/>
        </p:nvSpPr>
        <p:spPr bwMode="auto">
          <a:xfrm>
            <a:off x="5616575" y="28178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8453" name="Text Box 36"/>
          <p:cNvSpPr txBox="1">
            <a:spLocks noChangeArrowheads="1"/>
          </p:cNvSpPr>
          <p:nvPr/>
        </p:nvSpPr>
        <p:spPr bwMode="auto">
          <a:xfrm>
            <a:off x="7777163" y="28178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update(OPT[h], e)</a:t>
            </a:r>
          </a:p>
        </p:txBody>
      </p:sp>
      <p:sp>
        <p:nvSpPr>
          <p:cNvPr id="19459" name="コンテンツ プレースホルダ 2"/>
          <p:cNvSpPr>
            <a:spLocks/>
          </p:cNvSpPr>
          <p:nvPr/>
        </p:nvSpPr>
        <p:spPr bwMode="auto">
          <a:xfrm>
            <a:off x="792163" y="1779588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e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の両端の値を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swap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各区間に枝を挿入して</a:t>
            </a:r>
            <a:b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e </a:t>
            </a: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前後の枝のみ考える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「そこを中心として</a:t>
            </a:r>
            <a:b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kumimoji="0" lang="en-US" altLang="ja-JP" sz="2900">
                <a:latin typeface="ＭＳ Ｐゴシック" pitchFamily="50" charset="-128"/>
                <a:ea typeface="HGPｺﾞｼｯｸM" pitchFamily="50" charset="-128"/>
                <a:cs typeface="うずらフォント"/>
              </a:rPr>
              <a:t>“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...3210123...</a:t>
            </a:r>
            <a:r>
              <a:rPr kumimoji="0" lang="en-US" altLang="ja-JP" sz="2900">
                <a:latin typeface="ＭＳ Ｐゴシック" pitchFamily="50" charset="-128"/>
                <a:ea typeface="HGPｺﾞｼｯｸM" pitchFamily="50" charset="-128"/>
                <a:cs typeface="うずらフォント"/>
              </a:rPr>
              <a:t>”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 </a:t>
            </a: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と 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min</a:t>
            </a: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」</a:t>
            </a:r>
            <a:b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が効率的に実行できる</a:t>
            </a:r>
            <a:b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データ構造が必要！</a:t>
            </a:r>
            <a:endParaRPr kumimoji="0" lang="en-US" altLang="ja-JP" sz="29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19460" name="Line 25"/>
          <p:cNvSpPr>
            <a:spLocks noChangeShapeType="1"/>
          </p:cNvSpPr>
          <p:nvPr/>
        </p:nvSpPr>
        <p:spPr bwMode="auto">
          <a:xfrm>
            <a:off x="1223963" y="2565400"/>
            <a:ext cx="35290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1" name="Line 26"/>
          <p:cNvSpPr>
            <a:spLocks noChangeShapeType="1"/>
          </p:cNvSpPr>
          <p:nvPr/>
        </p:nvSpPr>
        <p:spPr bwMode="auto">
          <a:xfrm>
            <a:off x="1223963" y="2673350"/>
            <a:ext cx="35290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2" name="Line 28"/>
          <p:cNvSpPr>
            <a:spLocks noChangeShapeType="1"/>
          </p:cNvSpPr>
          <p:nvPr/>
        </p:nvSpPr>
        <p:spPr bwMode="auto">
          <a:xfrm>
            <a:off x="5940425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3" name="Line 29"/>
          <p:cNvSpPr>
            <a:spLocks noChangeShapeType="1"/>
          </p:cNvSpPr>
          <p:nvPr/>
        </p:nvSpPr>
        <p:spPr bwMode="auto">
          <a:xfrm>
            <a:off x="6661150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4" name="Line 30"/>
          <p:cNvSpPr>
            <a:spLocks noChangeShapeType="1"/>
          </p:cNvSpPr>
          <p:nvPr/>
        </p:nvSpPr>
        <p:spPr bwMode="auto">
          <a:xfrm>
            <a:off x="7380288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5" name="Line 31"/>
          <p:cNvSpPr>
            <a:spLocks noChangeShapeType="1"/>
          </p:cNvSpPr>
          <p:nvPr/>
        </p:nvSpPr>
        <p:spPr bwMode="auto">
          <a:xfrm>
            <a:off x="8101013" y="2528888"/>
            <a:ext cx="0" cy="270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6" name="Line 32"/>
          <p:cNvSpPr>
            <a:spLocks noChangeShapeType="1"/>
          </p:cNvSpPr>
          <p:nvPr/>
        </p:nvSpPr>
        <p:spPr bwMode="auto">
          <a:xfrm>
            <a:off x="5940425" y="4365625"/>
            <a:ext cx="71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7" name="Line 33"/>
          <p:cNvSpPr>
            <a:spLocks noChangeShapeType="1"/>
          </p:cNvSpPr>
          <p:nvPr/>
        </p:nvSpPr>
        <p:spPr bwMode="auto">
          <a:xfrm>
            <a:off x="5616575" y="4473575"/>
            <a:ext cx="2808288" cy="0"/>
          </a:xfrm>
          <a:prstGeom prst="line">
            <a:avLst/>
          </a:prstGeom>
          <a:noFill/>
          <a:ln w="28575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8" name="Text Box 34"/>
          <p:cNvSpPr txBox="1">
            <a:spLocks noChangeArrowheads="1"/>
          </p:cNvSpPr>
          <p:nvPr/>
        </p:nvSpPr>
        <p:spPr bwMode="auto">
          <a:xfrm>
            <a:off x="6337300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9469" name="Text Box 35"/>
          <p:cNvSpPr txBox="1">
            <a:spLocks noChangeArrowheads="1"/>
          </p:cNvSpPr>
          <p:nvPr/>
        </p:nvSpPr>
        <p:spPr bwMode="auto">
          <a:xfrm>
            <a:off x="7056438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2</a:t>
            </a:r>
          </a:p>
        </p:txBody>
      </p:sp>
      <p:sp>
        <p:nvSpPr>
          <p:cNvPr id="19470" name="Text Box 36"/>
          <p:cNvSpPr txBox="1">
            <a:spLocks noChangeArrowheads="1"/>
          </p:cNvSpPr>
          <p:nvPr/>
        </p:nvSpPr>
        <p:spPr bwMode="auto">
          <a:xfrm>
            <a:off x="5616575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0</a:t>
            </a:r>
          </a:p>
        </p:txBody>
      </p:sp>
      <p:sp>
        <p:nvSpPr>
          <p:cNvPr id="19471" name="Text Box 37"/>
          <p:cNvSpPr txBox="1">
            <a:spLocks noChangeArrowheads="1"/>
          </p:cNvSpPr>
          <p:nvPr/>
        </p:nvSpPr>
        <p:spPr bwMode="auto">
          <a:xfrm>
            <a:off x="7777163" y="4411663"/>
            <a:ext cx="3619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chemeClr val="accent1"/>
                </a:solidFill>
                <a:latin typeface="HGPｺﾞｼｯｸM" pitchFamily="50" charset="-128"/>
                <a:ea typeface="HGPｺﾞｼｯｸM" pitchFamily="50" charset="-128"/>
              </a:rPr>
              <a:t>3</a:t>
            </a:r>
          </a:p>
        </p:txBody>
      </p:sp>
      <p:sp>
        <p:nvSpPr>
          <p:cNvPr id="19472" name="Line 38"/>
          <p:cNvSpPr>
            <a:spLocks noChangeShapeType="1"/>
          </p:cNvSpPr>
          <p:nvPr/>
        </p:nvSpPr>
        <p:spPr bwMode="auto">
          <a:xfrm>
            <a:off x="5543550" y="2854325"/>
            <a:ext cx="2808288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3" name="Text Box 39"/>
          <p:cNvSpPr txBox="1">
            <a:spLocks noChangeArrowheads="1"/>
          </p:cNvSpPr>
          <p:nvPr/>
        </p:nvSpPr>
        <p:spPr bwMode="auto">
          <a:xfrm>
            <a:off x="6337300" y="2819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0</a:t>
            </a:r>
          </a:p>
        </p:txBody>
      </p:sp>
      <p:sp>
        <p:nvSpPr>
          <p:cNvPr id="19474" name="Text Box 40"/>
          <p:cNvSpPr txBox="1">
            <a:spLocks noChangeArrowheads="1"/>
          </p:cNvSpPr>
          <p:nvPr/>
        </p:nvSpPr>
        <p:spPr bwMode="auto">
          <a:xfrm>
            <a:off x="7056438" y="28178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9475" name="Text Box 41"/>
          <p:cNvSpPr txBox="1">
            <a:spLocks noChangeArrowheads="1"/>
          </p:cNvSpPr>
          <p:nvPr/>
        </p:nvSpPr>
        <p:spPr bwMode="auto">
          <a:xfrm>
            <a:off x="5616575" y="28178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1</a:t>
            </a:r>
          </a:p>
        </p:txBody>
      </p:sp>
      <p:sp>
        <p:nvSpPr>
          <p:cNvPr id="19476" name="Text Box 42"/>
          <p:cNvSpPr txBox="1">
            <a:spLocks noChangeArrowheads="1"/>
          </p:cNvSpPr>
          <p:nvPr/>
        </p:nvSpPr>
        <p:spPr bwMode="auto">
          <a:xfrm>
            <a:off x="7777163" y="28178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solidFill>
                  <a:srgbClr val="000099"/>
                </a:solidFill>
                <a:latin typeface="HGPｺﾞｼｯｸM" pitchFamily="50" charset="-128"/>
                <a:ea typeface="HGPｺﾞｼｯｸM" pitchFamily="50" charset="-128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データ構造</a:t>
            </a:r>
            <a:endParaRPr lang="en-US" altLang="ja-JP" smtClean="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20483" name="コンテンツ プレースホルダ 2"/>
          <p:cNvSpPr>
            <a:spLocks/>
          </p:cNvSpPr>
          <p:nvPr/>
        </p:nvSpPr>
        <p:spPr bwMode="auto">
          <a:xfrm>
            <a:off x="792163" y="1779588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必要な操作</a:t>
            </a:r>
            <a:b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(1)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値の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swap </a:t>
            </a:r>
            <a:b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(2) </a:t>
            </a:r>
            <a:r>
              <a:rPr lang="en-US" altLang="ja-JP" sz="2900">
                <a:latin typeface="ＭＳ Ｐゴシック" pitchFamily="50" charset="-128"/>
                <a:ea typeface="HGPｺﾞｼｯｸM" pitchFamily="50" charset="-128"/>
                <a:cs typeface="うずらフォント"/>
              </a:rPr>
              <a:t>“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...3210123...</a:t>
            </a:r>
            <a:r>
              <a:rPr lang="en-US" altLang="ja-JP" sz="2900">
                <a:latin typeface="ＭＳ Ｐゴシック" pitchFamily="50" charset="-128"/>
                <a:ea typeface="HGPｺﾞｼｯｸM" pitchFamily="50" charset="-128"/>
                <a:cs typeface="うずらフォント"/>
              </a:rPr>
              <a:t>”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と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min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二分探索木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で実装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くさび形の集合を管理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頂点：くさび形の頂点</a:t>
            </a:r>
          </a:p>
          <a:p>
            <a:pPr marL="838200" lvl="1" indent="-38100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順序：頂点の</a:t>
            </a:r>
            <a:r>
              <a:rPr kumimoji="0" lang="en-US" altLang="ja-JP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x</a:t>
            </a:r>
            <a:r>
              <a:rPr kumimoji="0"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座標</a:t>
            </a: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endParaRPr kumimoji="0" lang="ja-JP" altLang="en-US" sz="29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基本操作： 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O(log n) </a:t>
            </a: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　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∴</a:t>
            </a:r>
            <a:r>
              <a:rPr kumimoji="0"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トータル </a:t>
            </a:r>
            <a:r>
              <a:rPr kumimoji="0"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O(m log n)</a:t>
            </a:r>
          </a:p>
        </p:txBody>
      </p:sp>
      <p:sp>
        <p:nvSpPr>
          <p:cNvPr id="20484" name="AutoShape 30"/>
          <p:cNvSpPr>
            <a:spLocks noChangeArrowheads="1"/>
          </p:cNvSpPr>
          <p:nvPr/>
        </p:nvSpPr>
        <p:spPr bwMode="auto">
          <a:xfrm rot="10800000">
            <a:off x="5221288" y="2528888"/>
            <a:ext cx="2519362" cy="2179637"/>
          </a:xfrm>
          <a:prstGeom prst="triangle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485" name="AutoShape 33"/>
          <p:cNvSpPr>
            <a:spLocks noChangeArrowheads="1"/>
          </p:cNvSpPr>
          <p:nvPr/>
        </p:nvSpPr>
        <p:spPr bwMode="auto">
          <a:xfrm rot="10800000">
            <a:off x="7165975" y="2528888"/>
            <a:ext cx="2519363" cy="2179637"/>
          </a:xfrm>
          <a:prstGeom prst="triangle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486" name="AutoShape 34"/>
          <p:cNvSpPr>
            <a:spLocks noChangeArrowheads="1"/>
          </p:cNvSpPr>
          <p:nvPr/>
        </p:nvSpPr>
        <p:spPr bwMode="auto">
          <a:xfrm rot="10800000">
            <a:off x="6481763" y="2528888"/>
            <a:ext cx="1655762" cy="1431925"/>
          </a:xfrm>
          <a:prstGeom prst="triangle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デザート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171</Words>
  <Application>Microsoft Office PowerPoint</Application>
  <PresentationFormat>画面に合わせる (4:3)</PresentationFormat>
  <Paragraphs>83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8" baseType="lpstr">
      <vt:lpstr>Arial</vt:lpstr>
      <vt:lpstr>ＭＳ Ｐゴシック</vt:lpstr>
      <vt:lpstr>Tw Cen MT</vt:lpstr>
      <vt:lpstr>Wingdings</vt:lpstr>
      <vt:lpstr>Wingdings 2</vt:lpstr>
      <vt:lpstr>Calibri</vt:lpstr>
      <vt:lpstr>HGPｺﾞｼｯｸM</vt:lpstr>
      <vt:lpstr>HGPｺﾞｼｯｸE</vt:lpstr>
      <vt:lpstr>うずらフォント</vt:lpstr>
      <vt:lpstr>デザート</vt:lpstr>
      <vt:lpstr>Problem H: あみだくじ</vt:lpstr>
      <vt:lpstr>結果</vt:lpstr>
      <vt:lpstr>問題概要</vt:lpstr>
      <vt:lpstr>解法：動的計画法</vt:lpstr>
      <vt:lpstr>update(OPT[h], e)</vt:lpstr>
      <vt:lpstr>update(OPT[h], e)</vt:lpstr>
      <vt:lpstr>update(OPT[h], e)</vt:lpstr>
      <vt:lpstr>データ構造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2009-11-01T04:08:27Z</dcterms:created>
  <dcterms:modified xsi:type="dcterms:W3CDTF">2009-11-01T04:08:30Z</dcterms:modified>
</cp:coreProperties>
</file>