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3"/>
  </p:notesMasterIdLst>
  <p:sldIdLst>
    <p:sldId id="256" r:id="rId2"/>
    <p:sldId id="285" r:id="rId3"/>
    <p:sldId id="258" r:id="rId4"/>
    <p:sldId id="259" r:id="rId5"/>
    <p:sldId id="264" r:id="rId6"/>
    <p:sldId id="286" r:id="rId7"/>
    <p:sldId id="287" r:id="rId8"/>
    <p:sldId id="295" r:id="rId9"/>
    <p:sldId id="294" r:id="rId10"/>
    <p:sldId id="290" r:id="rId11"/>
    <p:sldId id="273" r:id="rId12"/>
    <p:sldId id="275" r:id="rId13"/>
    <p:sldId id="276" r:id="rId14"/>
    <p:sldId id="277" r:id="rId15"/>
    <p:sldId id="278" r:id="rId16"/>
    <p:sldId id="293" r:id="rId17"/>
    <p:sldId id="292" r:id="rId18"/>
    <p:sldId id="280" r:id="rId19"/>
    <p:sldId id="281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6B22B0-1703-4DA1-BD9D-5EE089896289}" type="datetimeFigureOut">
              <a:rPr lang="ja-JP" altLang="en-US"/>
              <a:pPr>
                <a:defRPr/>
              </a:pPr>
              <a:t>2009/11/1</a:t>
            </a:fld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14069E-395A-4665-A2B6-11CA26831DCD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7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D82CA-DD3D-4E5F-B3BB-1D6483710E4C}" type="datetimeFigureOut">
              <a:rPr lang="en-US"/>
              <a:pPr>
                <a:defRPr/>
              </a:pPr>
              <a:t>11/1/2009</a:t>
            </a:fld>
            <a:endParaRPr lang="en-US" sz="1600" dirty="0"/>
          </a:p>
        </p:txBody>
      </p:sp>
      <p:sp>
        <p:nvSpPr>
          <p:cNvPr id="10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88097B-B488-4909-BB91-2A6A969B3298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CA3B-A9E1-44EB-97DE-3C6BD043E7CA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23EC088-7E23-4D63-8FC2-8ABD194D8B45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73D6B-D0F6-43D5-8B0F-2D41431ABBC6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DA61E43-232E-426D-BA4B-EA31CB9ECBCB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E5492-EBEA-480B-BB9D-0BAEBCC4D1E1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B8A567-E0EE-48AC-84C2-E3FA90439841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7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05D91-A499-456C-B114-25F8ABF56FE6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8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0526D7-7DA1-475C-B0EF-09C2250F36BC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7A619A7-4632-48AC-AE04-0DF2C65FCD44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F68BDD01-2B49-494A-9732-3305CB2E3AE9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7" name="フッター プレースホル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7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008F4D9-3FD1-4300-875C-409A93478322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7229FFFD-B981-49FF-9DDD-891A0F28774F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EC6F8-37BC-4753-9F78-9BA399E65659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DDEE363-B36D-4432-8551-CDB3D18686B8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E1F87-3A74-4044-B2AE-F75BC8794B51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48AFDCF-FA6F-495C-9438-14DD721AB49A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B946D-874F-4637-A629-7104DA68F12F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A7C5476-0D04-4F1B-8F07-22CCB85B6A0B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正方形/長方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9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EC9B362-AA05-4233-AA9F-B4DB3C4A0147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10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 algn="ctr">
              <a:defRPr sz="2800"/>
            </a:lvl1pPr>
          </a:lstStyle>
          <a:p>
            <a:pPr>
              <a:defRPr/>
            </a:pPr>
            <a:fld id="{2405142F-C825-452F-B03C-52B470CA20B6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11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6779A3-C255-441D-A921-E86ECE666F14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13E2FB-AC88-418A-B37B-07E80E732ED9}" type="slidenum">
              <a:rPr lang="en-US"/>
              <a:pPr>
                <a:defRPr/>
              </a:pPr>
              <a:t>&lt;#&gt;</a:t>
            </a:fld>
            <a:endParaRPr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>
          <a:xfrm>
            <a:off x="2357438" y="1928813"/>
            <a:ext cx="6477000" cy="1828800"/>
          </a:xfrm>
        </p:spPr>
        <p:txBody>
          <a:bodyPr/>
          <a:lstStyle/>
          <a:p>
            <a:pPr eaLnBrk="1" hangingPunct="1"/>
            <a:r>
              <a:rPr altLang="ja-JP" smtClean="0"/>
              <a:t>Problem G:</a:t>
            </a:r>
            <a:br>
              <a:rPr altLang="ja-JP" smtClean="0"/>
            </a:br>
            <a:r>
              <a:rPr lang="ja-JP" altLang="en-US" smtClean="0"/>
              <a:t>挨拶の多い本屋さん</a:t>
            </a:r>
          </a:p>
        </p:txBody>
      </p:sp>
      <p:sp>
        <p:nvSpPr>
          <p:cNvPr id="14338" name="サブタイトル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4339" name="タイトル 1"/>
          <p:cNvSpPr txBox="1">
            <a:spLocks/>
          </p:cNvSpPr>
          <p:nvPr/>
        </p:nvSpPr>
        <p:spPr bwMode="auto">
          <a:xfrm>
            <a:off x="2357438" y="3929063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ja-JP" altLang="en-US" sz="2400">
                <a:solidFill>
                  <a:schemeClr val="tx2"/>
                </a:solidFill>
                <a:latin typeface="Tw Cen MT"/>
                <a:ea typeface="HGPｺﾞｼｯｸE" pitchFamily="50" charset="-128"/>
              </a:rPr>
              <a:t>問題作成： 小西</a:t>
            </a:r>
            <a:endParaRPr lang="en-US" altLang="ja-JP" sz="2400">
              <a:solidFill>
                <a:schemeClr val="tx2"/>
              </a:solidFill>
              <a:latin typeface="Tw Cen MT"/>
              <a:ea typeface="HGPｺﾞｼｯｸE" pitchFamily="50" charset="-128"/>
            </a:endParaRP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Tw Cen MT"/>
                <a:ea typeface="HGPｺﾞｼｯｸE" pitchFamily="50" charset="-128"/>
              </a:rPr>
              <a:t>解法作成： 小西・高橋</a:t>
            </a: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Tw Cen MT"/>
                <a:ea typeface="HGPｺﾞｼｯｸE" pitchFamily="50" charset="-128"/>
              </a:rPr>
              <a:t>解説：小西・前原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>
                <a:ea typeface="ＭＳ Ｐゴシック" charset="-128"/>
              </a:rPr>
              <a:t>店員同士の雰囲気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ja-JP" altLang="en-US" smtClean="0">
              <a:ea typeface="ＭＳ Ｐゴシック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43306" y="35718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***CENSORED***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X&gt;=Y</a:t>
            </a:r>
            <a:r>
              <a:rPr lang="ja-JP" altLang="en-US" smtClean="0">
                <a:ea typeface="ＭＳ Ｐゴシック" charset="-128"/>
              </a:rPr>
              <a:t>の時</a:t>
            </a:r>
          </a:p>
        </p:txBody>
      </p:sp>
      <p:sp>
        <p:nvSpPr>
          <p:cNvPr id="34818" name="コンテンツ プレースホルダ 2"/>
          <p:cNvSpPr>
            <a:spLocks/>
          </p:cNvSpPr>
          <p:nvPr/>
        </p:nvSpPr>
        <p:spPr bwMode="auto">
          <a:xfrm>
            <a:off x="611188" y="1884363"/>
            <a:ext cx="8153400" cy="896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ループ内では</a:t>
            </a:r>
            <a:r>
              <a:rPr lang="en-US" altLang="ja-JP" sz="2900">
                <a:latin typeface="Tw Cen MT"/>
                <a:ea typeface="うずらフォント"/>
                <a:cs typeface="うずらフォント"/>
              </a:rPr>
              <a:t>1</a:t>
            </a: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回しか叫ばない</a:t>
            </a:r>
          </a:p>
        </p:txBody>
      </p:sp>
      <p:sp>
        <p:nvSpPr>
          <p:cNvPr id="34819" name="コンテンツ プレースホルダ 2"/>
          <p:cNvSpPr>
            <a:spLocks/>
          </p:cNvSpPr>
          <p:nvPr/>
        </p:nvSpPr>
        <p:spPr bwMode="auto">
          <a:xfrm>
            <a:off x="827088" y="1668463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命題</a:t>
            </a:r>
          </a:p>
        </p:txBody>
      </p:sp>
      <p:sp>
        <p:nvSpPr>
          <p:cNvPr id="34820" name="Oval 8"/>
          <p:cNvSpPr>
            <a:spLocks noChangeArrowheads="1"/>
          </p:cNvSpPr>
          <p:nvPr/>
        </p:nvSpPr>
        <p:spPr bwMode="auto">
          <a:xfrm>
            <a:off x="2051050" y="44370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1" name="Oval 9"/>
          <p:cNvSpPr>
            <a:spLocks noChangeArrowheads="1"/>
          </p:cNvSpPr>
          <p:nvPr/>
        </p:nvSpPr>
        <p:spPr bwMode="auto">
          <a:xfrm>
            <a:off x="2916238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2" name="Oval 10"/>
          <p:cNvSpPr>
            <a:spLocks noChangeArrowheads="1"/>
          </p:cNvSpPr>
          <p:nvPr/>
        </p:nvSpPr>
        <p:spPr bwMode="auto">
          <a:xfrm>
            <a:off x="6661150" y="44370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3" name="Oval 11"/>
          <p:cNvSpPr>
            <a:spLocks noChangeArrowheads="1"/>
          </p:cNvSpPr>
          <p:nvPr/>
        </p:nvSpPr>
        <p:spPr bwMode="auto">
          <a:xfrm>
            <a:off x="4356100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4" name="Oval 12"/>
          <p:cNvSpPr>
            <a:spLocks noChangeArrowheads="1"/>
          </p:cNvSpPr>
          <p:nvPr/>
        </p:nvSpPr>
        <p:spPr bwMode="auto">
          <a:xfrm>
            <a:off x="5724525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5" name="Oval 13"/>
          <p:cNvSpPr>
            <a:spLocks noChangeArrowheads="1"/>
          </p:cNvSpPr>
          <p:nvPr/>
        </p:nvSpPr>
        <p:spPr bwMode="auto">
          <a:xfrm>
            <a:off x="2916238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6" name="Oval 14"/>
          <p:cNvSpPr>
            <a:spLocks noChangeArrowheads="1"/>
          </p:cNvSpPr>
          <p:nvPr/>
        </p:nvSpPr>
        <p:spPr bwMode="auto">
          <a:xfrm>
            <a:off x="4356100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27" name="Oval 15"/>
          <p:cNvSpPr>
            <a:spLocks noChangeArrowheads="1"/>
          </p:cNvSpPr>
          <p:nvPr/>
        </p:nvSpPr>
        <p:spPr bwMode="auto">
          <a:xfrm>
            <a:off x="5724525" y="55181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X&gt;=Y</a:t>
            </a:r>
            <a:r>
              <a:rPr lang="ja-JP" altLang="en-US" smtClean="0">
                <a:ea typeface="ＭＳ Ｐゴシック" charset="-128"/>
              </a:rPr>
              <a:t>の時</a:t>
            </a:r>
          </a:p>
        </p:txBody>
      </p:sp>
      <p:sp>
        <p:nvSpPr>
          <p:cNvPr id="36866" name="Oval 5"/>
          <p:cNvSpPr>
            <a:spLocks noChangeArrowheads="1"/>
          </p:cNvSpPr>
          <p:nvPr/>
        </p:nvSpPr>
        <p:spPr bwMode="auto">
          <a:xfrm>
            <a:off x="2051050" y="44370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6"/>
          <p:cNvSpPr>
            <a:spLocks noChangeArrowheads="1"/>
          </p:cNvSpPr>
          <p:nvPr/>
        </p:nvSpPr>
        <p:spPr bwMode="auto">
          <a:xfrm>
            <a:off x="2916238" y="3500438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8" name="Oval 7"/>
          <p:cNvSpPr>
            <a:spLocks noChangeArrowheads="1"/>
          </p:cNvSpPr>
          <p:nvPr/>
        </p:nvSpPr>
        <p:spPr bwMode="auto">
          <a:xfrm>
            <a:off x="6661150" y="44370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9" name="Oval 8"/>
          <p:cNvSpPr>
            <a:spLocks noChangeArrowheads="1"/>
          </p:cNvSpPr>
          <p:nvPr/>
        </p:nvSpPr>
        <p:spPr bwMode="auto">
          <a:xfrm>
            <a:off x="4356100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70" name="Oval 9"/>
          <p:cNvSpPr>
            <a:spLocks noChangeArrowheads="1"/>
          </p:cNvSpPr>
          <p:nvPr/>
        </p:nvSpPr>
        <p:spPr bwMode="auto">
          <a:xfrm>
            <a:off x="5724525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71" name="Oval 10"/>
          <p:cNvSpPr>
            <a:spLocks noChangeArrowheads="1"/>
          </p:cNvSpPr>
          <p:nvPr/>
        </p:nvSpPr>
        <p:spPr bwMode="auto">
          <a:xfrm>
            <a:off x="2916238" y="55165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72" name="Oval 11"/>
          <p:cNvSpPr>
            <a:spLocks noChangeArrowheads="1"/>
          </p:cNvSpPr>
          <p:nvPr/>
        </p:nvSpPr>
        <p:spPr bwMode="auto">
          <a:xfrm>
            <a:off x="4356100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73" name="Oval 12"/>
          <p:cNvSpPr>
            <a:spLocks noChangeArrowheads="1"/>
          </p:cNvSpPr>
          <p:nvPr/>
        </p:nvSpPr>
        <p:spPr bwMode="auto">
          <a:xfrm>
            <a:off x="5724525" y="55181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74" name="コンテンツ プレースホルダ 2"/>
          <p:cNvSpPr>
            <a:spLocks/>
          </p:cNvSpPr>
          <p:nvPr/>
        </p:nvSpPr>
        <p:spPr bwMode="auto">
          <a:xfrm>
            <a:off x="611188" y="1884363"/>
            <a:ext cx="8153400" cy="896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ループ内では</a:t>
            </a:r>
            <a:r>
              <a:rPr lang="en-US" altLang="ja-JP" sz="2900">
                <a:latin typeface="Tw Cen MT"/>
                <a:ea typeface="うずらフォント"/>
                <a:cs typeface="うずらフォント"/>
              </a:rPr>
              <a:t>1</a:t>
            </a: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回しか叫ばない</a:t>
            </a:r>
          </a:p>
        </p:txBody>
      </p:sp>
      <p:sp>
        <p:nvSpPr>
          <p:cNvPr id="36875" name="コンテンツ プレースホルダ 2"/>
          <p:cNvSpPr>
            <a:spLocks/>
          </p:cNvSpPr>
          <p:nvPr/>
        </p:nvSpPr>
        <p:spPr bwMode="auto">
          <a:xfrm>
            <a:off x="827088" y="1668463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命題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X&gt;=Y</a:t>
            </a:r>
            <a:r>
              <a:rPr lang="ja-JP" altLang="en-US" smtClean="0">
                <a:ea typeface="ＭＳ Ｐゴシック" charset="-128"/>
              </a:rPr>
              <a:t>の時</a:t>
            </a:r>
          </a:p>
        </p:txBody>
      </p:sp>
      <p:sp>
        <p:nvSpPr>
          <p:cNvPr id="38914" name="Oval 5"/>
          <p:cNvSpPr>
            <a:spLocks noChangeArrowheads="1"/>
          </p:cNvSpPr>
          <p:nvPr/>
        </p:nvSpPr>
        <p:spPr bwMode="auto">
          <a:xfrm>
            <a:off x="2051050" y="44370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15" name="Oval 6"/>
          <p:cNvSpPr>
            <a:spLocks noChangeArrowheads="1"/>
          </p:cNvSpPr>
          <p:nvPr/>
        </p:nvSpPr>
        <p:spPr bwMode="auto">
          <a:xfrm>
            <a:off x="2916238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16" name="Oval 7"/>
          <p:cNvSpPr>
            <a:spLocks noChangeArrowheads="1"/>
          </p:cNvSpPr>
          <p:nvPr/>
        </p:nvSpPr>
        <p:spPr bwMode="auto">
          <a:xfrm>
            <a:off x="6661150" y="44370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17" name="Oval 8"/>
          <p:cNvSpPr>
            <a:spLocks noChangeArrowheads="1"/>
          </p:cNvSpPr>
          <p:nvPr/>
        </p:nvSpPr>
        <p:spPr bwMode="auto">
          <a:xfrm>
            <a:off x="4356100" y="3500438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18" name="Oval 9"/>
          <p:cNvSpPr>
            <a:spLocks noChangeArrowheads="1"/>
          </p:cNvSpPr>
          <p:nvPr/>
        </p:nvSpPr>
        <p:spPr bwMode="auto">
          <a:xfrm>
            <a:off x="5724525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19" name="Oval 10"/>
          <p:cNvSpPr>
            <a:spLocks noChangeArrowheads="1"/>
          </p:cNvSpPr>
          <p:nvPr/>
        </p:nvSpPr>
        <p:spPr bwMode="auto">
          <a:xfrm>
            <a:off x="2916238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20" name="Oval 11"/>
          <p:cNvSpPr>
            <a:spLocks noChangeArrowheads="1"/>
          </p:cNvSpPr>
          <p:nvPr/>
        </p:nvSpPr>
        <p:spPr bwMode="auto">
          <a:xfrm>
            <a:off x="4356100" y="55165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21" name="Oval 12"/>
          <p:cNvSpPr>
            <a:spLocks noChangeArrowheads="1"/>
          </p:cNvSpPr>
          <p:nvPr/>
        </p:nvSpPr>
        <p:spPr bwMode="auto">
          <a:xfrm>
            <a:off x="5724525" y="55181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922" name="コンテンツ プレースホルダ 2"/>
          <p:cNvSpPr>
            <a:spLocks/>
          </p:cNvSpPr>
          <p:nvPr/>
        </p:nvSpPr>
        <p:spPr bwMode="auto">
          <a:xfrm>
            <a:off x="611188" y="1884363"/>
            <a:ext cx="8153400" cy="896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ループ内では</a:t>
            </a:r>
            <a:r>
              <a:rPr lang="en-US" altLang="ja-JP" sz="2900">
                <a:latin typeface="Tw Cen MT"/>
                <a:ea typeface="うずらフォント"/>
                <a:cs typeface="うずらフォント"/>
              </a:rPr>
              <a:t>1</a:t>
            </a: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回しか叫ばない</a:t>
            </a:r>
          </a:p>
        </p:txBody>
      </p:sp>
      <p:sp>
        <p:nvSpPr>
          <p:cNvPr id="38923" name="コンテンツ プレースホルダ 2"/>
          <p:cNvSpPr>
            <a:spLocks/>
          </p:cNvSpPr>
          <p:nvPr/>
        </p:nvSpPr>
        <p:spPr bwMode="auto">
          <a:xfrm>
            <a:off x="827088" y="1668463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命題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X&gt;=Y</a:t>
            </a:r>
            <a:r>
              <a:rPr lang="ja-JP" altLang="en-US" smtClean="0">
                <a:ea typeface="ＭＳ Ｐゴシック" charset="-128"/>
              </a:rPr>
              <a:t>の時</a:t>
            </a:r>
          </a:p>
        </p:txBody>
      </p:sp>
      <p:sp>
        <p:nvSpPr>
          <p:cNvPr id="40962" name="Oval 5"/>
          <p:cNvSpPr>
            <a:spLocks noChangeArrowheads="1"/>
          </p:cNvSpPr>
          <p:nvPr/>
        </p:nvSpPr>
        <p:spPr bwMode="auto">
          <a:xfrm>
            <a:off x="2051050" y="44370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3" name="Oval 6"/>
          <p:cNvSpPr>
            <a:spLocks noChangeArrowheads="1"/>
          </p:cNvSpPr>
          <p:nvPr/>
        </p:nvSpPr>
        <p:spPr bwMode="auto">
          <a:xfrm>
            <a:off x="2916238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4" name="Oval 7"/>
          <p:cNvSpPr>
            <a:spLocks noChangeArrowheads="1"/>
          </p:cNvSpPr>
          <p:nvPr/>
        </p:nvSpPr>
        <p:spPr bwMode="auto">
          <a:xfrm>
            <a:off x="6661150" y="44370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5" name="Oval 8"/>
          <p:cNvSpPr>
            <a:spLocks noChangeArrowheads="1"/>
          </p:cNvSpPr>
          <p:nvPr/>
        </p:nvSpPr>
        <p:spPr bwMode="auto">
          <a:xfrm>
            <a:off x="4356100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6" name="Oval 9"/>
          <p:cNvSpPr>
            <a:spLocks noChangeArrowheads="1"/>
          </p:cNvSpPr>
          <p:nvPr/>
        </p:nvSpPr>
        <p:spPr bwMode="auto">
          <a:xfrm>
            <a:off x="5724525" y="3502025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7" name="Oval 10"/>
          <p:cNvSpPr>
            <a:spLocks noChangeArrowheads="1"/>
          </p:cNvSpPr>
          <p:nvPr/>
        </p:nvSpPr>
        <p:spPr bwMode="auto">
          <a:xfrm>
            <a:off x="2916238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8" name="Oval 11"/>
          <p:cNvSpPr>
            <a:spLocks noChangeArrowheads="1"/>
          </p:cNvSpPr>
          <p:nvPr/>
        </p:nvSpPr>
        <p:spPr bwMode="auto">
          <a:xfrm>
            <a:off x="4356100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9" name="Oval 12"/>
          <p:cNvSpPr>
            <a:spLocks noChangeArrowheads="1"/>
          </p:cNvSpPr>
          <p:nvPr/>
        </p:nvSpPr>
        <p:spPr bwMode="auto">
          <a:xfrm>
            <a:off x="5724525" y="5518150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70" name="コンテンツ プレースホルダ 2"/>
          <p:cNvSpPr>
            <a:spLocks/>
          </p:cNvSpPr>
          <p:nvPr/>
        </p:nvSpPr>
        <p:spPr bwMode="auto">
          <a:xfrm>
            <a:off x="611188" y="1884363"/>
            <a:ext cx="8153400" cy="896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ループ内では</a:t>
            </a:r>
            <a:r>
              <a:rPr lang="en-US" altLang="ja-JP" sz="2900">
                <a:latin typeface="Tw Cen MT"/>
                <a:ea typeface="うずらフォント"/>
                <a:cs typeface="うずらフォント"/>
              </a:rPr>
              <a:t>1</a:t>
            </a: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回しか叫ばない</a:t>
            </a:r>
          </a:p>
        </p:txBody>
      </p:sp>
      <p:sp>
        <p:nvSpPr>
          <p:cNvPr id="40971" name="コンテンツ プレースホルダ 2"/>
          <p:cNvSpPr>
            <a:spLocks/>
          </p:cNvSpPr>
          <p:nvPr/>
        </p:nvSpPr>
        <p:spPr bwMode="auto">
          <a:xfrm>
            <a:off x="827088" y="1668463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命題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X&gt;=Y</a:t>
            </a:r>
            <a:r>
              <a:rPr lang="ja-JP" altLang="en-US" smtClean="0">
                <a:ea typeface="ＭＳ Ｐゴシック" charset="-128"/>
              </a:rPr>
              <a:t>の時</a:t>
            </a:r>
          </a:p>
        </p:txBody>
      </p:sp>
      <p:sp>
        <p:nvSpPr>
          <p:cNvPr id="43010" name="Oval 5"/>
          <p:cNvSpPr>
            <a:spLocks noChangeArrowheads="1"/>
          </p:cNvSpPr>
          <p:nvPr/>
        </p:nvSpPr>
        <p:spPr bwMode="auto">
          <a:xfrm>
            <a:off x="2051050" y="44370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1" name="Oval 6"/>
          <p:cNvSpPr>
            <a:spLocks noChangeArrowheads="1"/>
          </p:cNvSpPr>
          <p:nvPr/>
        </p:nvSpPr>
        <p:spPr bwMode="auto">
          <a:xfrm>
            <a:off x="2916238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2" name="Oval 7"/>
          <p:cNvSpPr>
            <a:spLocks noChangeArrowheads="1"/>
          </p:cNvSpPr>
          <p:nvPr/>
        </p:nvSpPr>
        <p:spPr bwMode="auto">
          <a:xfrm>
            <a:off x="6661150" y="44370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3" name="Oval 8"/>
          <p:cNvSpPr>
            <a:spLocks noChangeArrowheads="1"/>
          </p:cNvSpPr>
          <p:nvPr/>
        </p:nvSpPr>
        <p:spPr bwMode="auto">
          <a:xfrm>
            <a:off x="4356100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4" name="Oval 9"/>
          <p:cNvSpPr>
            <a:spLocks noChangeArrowheads="1"/>
          </p:cNvSpPr>
          <p:nvPr/>
        </p:nvSpPr>
        <p:spPr bwMode="auto">
          <a:xfrm>
            <a:off x="5724525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5" name="Oval 10"/>
          <p:cNvSpPr>
            <a:spLocks noChangeArrowheads="1"/>
          </p:cNvSpPr>
          <p:nvPr/>
        </p:nvSpPr>
        <p:spPr bwMode="auto">
          <a:xfrm>
            <a:off x="2916238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6" name="Oval 11"/>
          <p:cNvSpPr>
            <a:spLocks noChangeArrowheads="1"/>
          </p:cNvSpPr>
          <p:nvPr/>
        </p:nvSpPr>
        <p:spPr bwMode="auto">
          <a:xfrm>
            <a:off x="4356100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5724525" y="55181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018" name="コンテンツ プレースホルダ 2"/>
          <p:cNvSpPr>
            <a:spLocks/>
          </p:cNvSpPr>
          <p:nvPr/>
        </p:nvSpPr>
        <p:spPr bwMode="auto">
          <a:xfrm>
            <a:off x="611188" y="1884363"/>
            <a:ext cx="8153400" cy="896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ループ内では</a:t>
            </a:r>
            <a:r>
              <a:rPr lang="en-US" altLang="ja-JP" sz="2900">
                <a:latin typeface="Tw Cen MT"/>
                <a:ea typeface="うずらフォント"/>
                <a:cs typeface="うずらフォント"/>
              </a:rPr>
              <a:t>1</a:t>
            </a: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回しか叫ばない</a:t>
            </a:r>
          </a:p>
        </p:txBody>
      </p:sp>
      <p:sp>
        <p:nvSpPr>
          <p:cNvPr id="43019" name="コンテンツ プレースホルダ 2"/>
          <p:cNvSpPr>
            <a:spLocks/>
          </p:cNvSpPr>
          <p:nvPr/>
        </p:nvSpPr>
        <p:spPr bwMode="auto">
          <a:xfrm>
            <a:off x="827088" y="1668463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命題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X&gt;=Y</a:t>
            </a:r>
            <a:r>
              <a:rPr lang="ja-JP" altLang="en-US" smtClean="0">
                <a:ea typeface="ＭＳ Ｐゴシック" charset="-128"/>
              </a:rPr>
              <a:t>の時</a:t>
            </a:r>
          </a:p>
        </p:txBody>
      </p:sp>
      <p:sp>
        <p:nvSpPr>
          <p:cNvPr id="45058" name="Oval 5"/>
          <p:cNvSpPr>
            <a:spLocks noChangeArrowheads="1"/>
          </p:cNvSpPr>
          <p:nvPr/>
        </p:nvSpPr>
        <p:spPr bwMode="auto">
          <a:xfrm>
            <a:off x="2051050" y="44370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59" name="Oval 6"/>
          <p:cNvSpPr>
            <a:spLocks noChangeArrowheads="1"/>
          </p:cNvSpPr>
          <p:nvPr/>
        </p:nvSpPr>
        <p:spPr bwMode="auto">
          <a:xfrm>
            <a:off x="2916238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0" name="Oval 7"/>
          <p:cNvSpPr>
            <a:spLocks noChangeArrowheads="1"/>
          </p:cNvSpPr>
          <p:nvPr/>
        </p:nvSpPr>
        <p:spPr bwMode="auto">
          <a:xfrm>
            <a:off x="6661150" y="44370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1" name="Oval 8"/>
          <p:cNvSpPr>
            <a:spLocks noChangeArrowheads="1"/>
          </p:cNvSpPr>
          <p:nvPr/>
        </p:nvSpPr>
        <p:spPr bwMode="auto">
          <a:xfrm>
            <a:off x="4356100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2" name="Oval 9"/>
          <p:cNvSpPr>
            <a:spLocks noChangeArrowheads="1"/>
          </p:cNvSpPr>
          <p:nvPr/>
        </p:nvSpPr>
        <p:spPr bwMode="auto">
          <a:xfrm>
            <a:off x="5724525" y="35020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3" name="Oval 10"/>
          <p:cNvSpPr>
            <a:spLocks noChangeArrowheads="1"/>
          </p:cNvSpPr>
          <p:nvPr/>
        </p:nvSpPr>
        <p:spPr bwMode="auto">
          <a:xfrm>
            <a:off x="2916238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4" name="Oval 11"/>
          <p:cNvSpPr>
            <a:spLocks noChangeArrowheads="1"/>
          </p:cNvSpPr>
          <p:nvPr/>
        </p:nvSpPr>
        <p:spPr bwMode="auto">
          <a:xfrm>
            <a:off x="4356100" y="55165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5" name="Oval 12"/>
          <p:cNvSpPr>
            <a:spLocks noChangeArrowheads="1"/>
          </p:cNvSpPr>
          <p:nvPr/>
        </p:nvSpPr>
        <p:spPr bwMode="auto">
          <a:xfrm>
            <a:off x="5724525" y="55181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6659563" y="44370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67" name="コンテンツ プレースホルダ 2"/>
          <p:cNvSpPr>
            <a:spLocks/>
          </p:cNvSpPr>
          <p:nvPr/>
        </p:nvSpPr>
        <p:spPr bwMode="auto">
          <a:xfrm>
            <a:off x="611188" y="1884363"/>
            <a:ext cx="8153400" cy="896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ループ内では</a:t>
            </a:r>
            <a:r>
              <a:rPr lang="en-US" altLang="ja-JP" sz="2900">
                <a:latin typeface="Tw Cen MT"/>
                <a:ea typeface="うずらフォント"/>
                <a:cs typeface="うずらフォント"/>
              </a:rPr>
              <a:t>1</a:t>
            </a: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回しか叫ばない</a:t>
            </a:r>
          </a:p>
        </p:txBody>
      </p:sp>
      <p:sp>
        <p:nvSpPr>
          <p:cNvPr id="45068" name="コンテンツ プレースホルダ 2"/>
          <p:cNvSpPr>
            <a:spLocks/>
          </p:cNvSpPr>
          <p:nvPr/>
        </p:nvSpPr>
        <p:spPr bwMode="auto">
          <a:xfrm>
            <a:off x="827088" y="1668463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うずらフォント"/>
                <a:cs typeface="うずらフォント"/>
              </a:rPr>
              <a:t>命題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X&gt;=Y</a:t>
            </a:r>
            <a:r>
              <a:rPr lang="ja-JP" altLang="en-US" smtClean="0">
                <a:ea typeface="ＭＳ Ｐゴシック" charset="-128"/>
              </a:rPr>
              <a:t>の時</a:t>
            </a:r>
            <a:endParaRPr lang="en-US" altLang="ja-JP" smtClean="0">
              <a:ea typeface="ＭＳ Ｐゴシック" charset="-128"/>
            </a:endParaRPr>
          </a:p>
        </p:txBody>
      </p:sp>
      <p:sp>
        <p:nvSpPr>
          <p:cNvPr id="47106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同じ人が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2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回叫ぶと仮定する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その人に対する叫びの連鎖の道が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2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通り以上</a:t>
            </a:r>
          </a:p>
          <a:p>
            <a:pPr marL="838200" lvl="1" indent="-3810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その道を繋ぐとループが出来る</a:t>
            </a:r>
          </a:p>
          <a:p>
            <a:pPr marL="838200" lvl="1" indent="-3810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あれ、ループは途中で沈静化するはず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…?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endParaRPr lang="ja-JP" altLang="en-US" sz="2800">
              <a:latin typeface="うずらフォント"/>
              <a:ea typeface="うずらフォント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同じ人は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2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回は叫ばない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アルゴリズム</a:t>
            </a:r>
          </a:p>
        </p:txBody>
      </p:sp>
      <p:sp>
        <p:nvSpPr>
          <p:cNvPr id="49154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X&lt;Y</a:t>
            </a:r>
          </a:p>
          <a:p>
            <a:pPr marL="838200" lvl="1" indent="-3810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時刻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X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に叫んだ店員がいる</a:t>
            </a:r>
            <a:endParaRPr lang="en-US" altLang="ja-JP" sz="2800">
              <a:latin typeface="うずらフォント"/>
              <a:ea typeface="うずらフォント"/>
              <a:cs typeface="うずらフォント"/>
            </a:endParaRPr>
          </a:p>
          <a:p>
            <a:pPr marL="1143000" lvl="2" indent="-2286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無限ループ</a:t>
            </a:r>
          </a:p>
          <a:p>
            <a:pPr marL="838200" lvl="1" indent="-3810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いない</a:t>
            </a:r>
          </a:p>
          <a:p>
            <a:pPr marL="1143000" lvl="2" indent="-2286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答えは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0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か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X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X&gt;=Y</a:t>
            </a:r>
          </a:p>
          <a:p>
            <a:pPr marL="838200" lvl="1" indent="-3810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無限ループは無いので一番遅く叫ぶ人を探す</a:t>
            </a:r>
          </a:p>
          <a:p>
            <a:pPr marL="838200" lvl="1" indent="-3810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幅優先探索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latin typeface="うずらフォント"/>
                <a:ea typeface="うずらフォント"/>
                <a:cs typeface="うずらフォント"/>
              </a:rPr>
              <a:t>アルゴリズム</a:t>
            </a:r>
            <a:r>
              <a:rPr lang="en-US" altLang="ja-JP" sz="4000" smtClean="0">
                <a:latin typeface="うずらフォント"/>
                <a:ea typeface="うずらフォント"/>
                <a:cs typeface="うずらフォント"/>
              </a:rPr>
              <a:t>(</a:t>
            </a:r>
            <a:r>
              <a:rPr lang="ja-JP" altLang="en-US" sz="4000" smtClean="0">
                <a:latin typeface="うずらフォント"/>
                <a:ea typeface="うずらフォント"/>
                <a:cs typeface="うずらフォント"/>
              </a:rPr>
              <a:t>多始点幅優先探索</a:t>
            </a:r>
            <a:r>
              <a:rPr lang="en-US" altLang="ja-JP" sz="4000" smtClean="0">
                <a:latin typeface="うずらフォント"/>
                <a:ea typeface="うずらフォント"/>
                <a:cs typeface="うずらフォント"/>
              </a:rPr>
              <a:t>)</a:t>
            </a:r>
          </a:p>
        </p:txBody>
      </p:sp>
      <p:sp>
        <p:nvSpPr>
          <p:cNvPr id="51202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入力から無向グラフ</a:t>
            </a:r>
            <a:r>
              <a:rPr lang="ja-JP" altLang="en-US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G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=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(V,E)</a:t>
            </a: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を作る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"/>
            </a:pP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V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=</a:t>
            </a:r>
            <a:r>
              <a:rPr lang="en-US" altLang="ja-JP" sz="1400" b="1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店員の集合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"/>
            </a:pP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E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=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{(u,v):u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と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v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が近い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}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客に近い店員たちを始点として幅優先探索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到達可能な店員のうち，最も遠かった店員</a:t>
            </a:r>
            <a:br>
              <a:rPr lang="ja-JP" altLang="en-US" sz="2900">
                <a:latin typeface="うずらフォント"/>
                <a:ea typeface="うずらフォント"/>
                <a:cs typeface="うずらフォント"/>
              </a:rPr>
            </a:b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までの距離を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k</a:t>
            </a: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として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(k+1)X</a:t>
            </a: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を出力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沈静化しない場合は別途処理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２店員間で沈静化しない条件：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X 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＜ 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Y</a:t>
            </a:r>
            <a:endParaRPr lang="ja-JP" altLang="en-US" sz="2800">
              <a:latin typeface="うずらフォント"/>
              <a:ea typeface="うずらフォント"/>
              <a:cs typeface="うずらフォント"/>
            </a:endParaRP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沈静化しない２店員の存在：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k 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≧ 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/>
              <a:t>***K OFF?</a:t>
            </a:r>
            <a:endParaRPr lang="ja-JP" altLang="en-US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43306" y="35718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***CENSORED***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計算量評価</a:t>
            </a:r>
          </a:p>
        </p:txBody>
      </p:sp>
      <p:sp>
        <p:nvSpPr>
          <p:cNvPr id="53250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グラフの構成：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O(n</a:t>
            </a:r>
            <a:r>
              <a:rPr lang="en-US" altLang="ja-JP" sz="2900" baseline="30000">
                <a:latin typeface="うずらフォント"/>
                <a:ea typeface="うずらフォント"/>
                <a:cs typeface="うずらフォント"/>
              </a:rPr>
              <a:t>2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)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幅優先探索：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O(n+m)  where m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=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|E|</a:t>
            </a:r>
            <a:endParaRPr lang="ja-JP" altLang="en-US" sz="2900">
              <a:latin typeface="うずらフォント"/>
              <a:ea typeface="うずらフォント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終わらない判定：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O(1)</a:t>
            </a:r>
            <a:endParaRPr lang="ja-JP" altLang="en-US" sz="2900">
              <a:latin typeface="うずらフォント"/>
              <a:ea typeface="うずらフォント"/>
              <a:cs typeface="うずらフォント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参考までに</a:t>
            </a:r>
            <a:endParaRPr lang="en-US" altLang="ja-JP" smtClean="0">
              <a:latin typeface="うずらフォント"/>
              <a:ea typeface="うずらフォント"/>
              <a:cs typeface="うずらフォント"/>
            </a:endParaRPr>
          </a:p>
        </p:txBody>
      </p:sp>
      <p:sp>
        <p:nvSpPr>
          <p:cNvPr id="55298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グラフの構成は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O(nlogn)</a:t>
            </a: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で可能</a:t>
            </a:r>
          </a:p>
          <a:p>
            <a:pPr marL="838200" lvl="1" indent="-3810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平面操作を使う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ja-JP" altLang="en-US" sz="2900">
                <a:latin typeface="うずらフォント"/>
                <a:ea typeface="うずらフォント"/>
                <a:cs typeface="うずらフォント"/>
              </a:rPr>
              <a:t>実は</a:t>
            </a:r>
            <a:r>
              <a:rPr lang="ja-JP" altLang="en-US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m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=</a:t>
            </a:r>
            <a:r>
              <a:rPr lang="en-US" altLang="ja-JP" sz="140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en-US" altLang="ja-JP" sz="2900">
                <a:latin typeface="うずらフォント"/>
                <a:ea typeface="うずらフォント"/>
                <a:cs typeface="うずらフォント"/>
              </a:rPr>
              <a:t>O(n)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店員の座標が整数なので，自分と近い相手は高々定数人：次数 ≦ 定数</a:t>
            </a:r>
            <a:endParaRPr lang="en-US" altLang="ja-JP" sz="2800">
              <a:latin typeface="うずらフォント"/>
              <a:ea typeface="うずらフォント"/>
              <a:cs typeface="うずらフォント"/>
            </a:endParaRP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∴ 枝数 ≦ 定数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×</a:t>
            </a:r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頂点数</a:t>
            </a:r>
            <a:endParaRPr lang="en-US" altLang="ja-JP" sz="2800">
              <a:latin typeface="うずらフォント"/>
              <a:ea typeface="うずらフォント"/>
              <a:cs typeface="うずらフォント"/>
            </a:endParaRP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endParaRPr lang="en-US" altLang="ja-JP" sz="2800">
              <a:latin typeface="うずらフォント"/>
              <a:ea typeface="うずらフォント"/>
              <a:cs typeface="うずらフォント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結果</a:t>
            </a:r>
          </a:p>
        </p:txBody>
      </p:sp>
      <p:sp>
        <p:nvSpPr>
          <p:cNvPr id="18434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総提出数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: 63</a:t>
            </a:r>
          </a:p>
          <a:p>
            <a:pPr eaLnBrk="1" hangingPunct="1"/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提出者数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: 41</a:t>
            </a:r>
          </a:p>
          <a:p>
            <a:pPr eaLnBrk="1" hangingPunct="1"/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正解者数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: 36</a:t>
            </a:r>
          </a:p>
          <a:p>
            <a:pPr eaLnBrk="1" hangingPunct="1"/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最初の正解者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: </a:t>
            </a: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關戸啓人さん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(25</a:t>
            </a: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分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)</a:t>
            </a:r>
            <a:endParaRPr lang="ja-JP" altLang="en-US" smtClean="0">
              <a:latin typeface="うずらフォント"/>
              <a:ea typeface="うずらフォント"/>
              <a:cs typeface="うずらフォント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問題概要</a:t>
            </a:r>
          </a:p>
        </p:txBody>
      </p:sp>
      <p:sp>
        <p:nvSpPr>
          <p:cNvPr id="20482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400050" indent="-400050" eaLnBrk="1" hangingPunct="1">
              <a:buFont typeface="Wingdings" pitchFamily="2" charset="2"/>
              <a:buAutoNum type="arabicPeriod"/>
            </a:pP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客を発見した店員は時刻 </a:t>
            </a:r>
            <a:r>
              <a:rPr lang="en-US" altLang="ja-JP" b="1" smtClean="0">
                <a:latin typeface="うずらフォント"/>
                <a:ea typeface="うずらフォント"/>
                <a:cs typeface="うずらフォント"/>
              </a:rPr>
              <a:t>0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 </a:t>
            </a: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に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X</a:t>
            </a: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秒叫ぶ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endParaRPr lang="ja-JP" altLang="en-US" sz="2800" smtClean="0">
              <a:latin typeface="うずらフォント"/>
              <a:ea typeface="うずらフォント"/>
              <a:cs typeface="うずらフォント"/>
            </a:endParaRPr>
          </a:p>
          <a:p>
            <a:pPr marL="400050" indent="-400050" eaLnBrk="1" hangingPunct="1">
              <a:buFont typeface="Wingdings" pitchFamily="2" charset="2"/>
              <a:buAutoNum type="arabicPeriod"/>
            </a:pP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叫び終えた店員を発見した店員は</a:t>
            </a:r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X</a:t>
            </a: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秒叫ぶ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r>
              <a:rPr lang="ja-JP" altLang="en-US" sz="2800" smtClean="0">
                <a:latin typeface="うずらフォント"/>
                <a:ea typeface="うずらフォント"/>
                <a:cs typeface="うずらフォント"/>
              </a:rPr>
              <a:t>ただし </a:t>
            </a:r>
            <a:r>
              <a:rPr lang="en-US" altLang="ja-JP" sz="2800" smtClean="0">
                <a:latin typeface="うずらフォント"/>
                <a:ea typeface="うずらフォント"/>
                <a:cs typeface="うずらフォント"/>
              </a:rPr>
              <a:t>Y </a:t>
            </a:r>
            <a:r>
              <a:rPr lang="ja-JP" altLang="en-US" sz="2800" smtClean="0">
                <a:latin typeface="うずらフォント"/>
                <a:ea typeface="うずらフォント"/>
                <a:cs typeface="うずらフォント"/>
              </a:rPr>
              <a:t>秒以内に叫んでいたら叫ばない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endParaRPr lang="ja-JP" altLang="en-US" sz="2800" smtClean="0">
              <a:latin typeface="うずらフォント"/>
              <a:ea typeface="うずらフォント"/>
              <a:cs typeface="うずらフォント"/>
            </a:endParaRPr>
          </a:p>
          <a:p>
            <a:pPr marL="400050" indent="-400050" eaLnBrk="1" hangingPunct="1">
              <a:buFont typeface="Wingdings" pitchFamily="2" charset="2"/>
              <a:buAutoNum type="arabicPeriod"/>
            </a:pP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全店員が沈静化するまでの時間を求めよ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問題概要</a:t>
            </a:r>
            <a:endParaRPr lang="en-US" altLang="ja-JP" smtClean="0">
              <a:ea typeface="うずらフォント"/>
              <a:cs typeface="うずらフォント"/>
            </a:endParaRPr>
          </a:p>
        </p:txBody>
      </p:sp>
      <p:sp>
        <p:nvSpPr>
          <p:cNvPr id="22530" name="Oval 3"/>
          <p:cNvSpPr>
            <a:spLocks noChangeArrowheads="1"/>
          </p:cNvSpPr>
          <p:nvPr/>
        </p:nvSpPr>
        <p:spPr bwMode="auto">
          <a:xfrm>
            <a:off x="2195513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1763713" y="38608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292725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377983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1979613" y="48688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3563938" y="57340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問題概要</a:t>
            </a:r>
            <a:endParaRPr lang="en-US" altLang="ja-JP" smtClean="0">
              <a:ea typeface="うずらフォント"/>
              <a:cs typeface="うずらフォント"/>
            </a:endParaRPr>
          </a:p>
        </p:txBody>
      </p:sp>
      <p:sp>
        <p:nvSpPr>
          <p:cNvPr id="24578" name="Oval 3"/>
          <p:cNvSpPr>
            <a:spLocks noChangeArrowheads="1"/>
          </p:cNvSpPr>
          <p:nvPr/>
        </p:nvSpPr>
        <p:spPr bwMode="auto">
          <a:xfrm>
            <a:off x="2195513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1763713" y="38608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5292725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377983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1979613" y="48688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3563938" y="57340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2195513" y="3500438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6" name="AutoShape 16"/>
          <p:cNvSpPr>
            <a:spLocks noChangeArrowheads="1"/>
          </p:cNvSpPr>
          <p:nvPr/>
        </p:nvSpPr>
        <p:spPr bwMode="auto">
          <a:xfrm>
            <a:off x="2339975" y="2205038"/>
            <a:ext cx="2376488" cy="719137"/>
          </a:xfrm>
          <a:prstGeom prst="wedgeRoundRectCallout">
            <a:avLst>
              <a:gd name="adj1" fmla="val -45125"/>
              <a:gd name="adj2" fmla="val 1241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ja-JP" altLang="en-US">
                <a:ea typeface="うずらフォント"/>
                <a:cs typeface="うずらフォント"/>
              </a:rPr>
              <a:t>いらっしゃいませこんにちは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1979613" y="48688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89" name="AutoShape 16"/>
          <p:cNvSpPr>
            <a:spLocks noChangeArrowheads="1"/>
          </p:cNvSpPr>
          <p:nvPr/>
        </p:nvSpPr>
        <p:spPr bwMode="auto">
          <a:xfrm>
            <a:off x="2987675" y="3141663"/>
            <a:ext cx="2376488" cy="719137"/>
          </a:xfrm>
          <a:prstGeom prst="wedgeRoundRectCallout">
            <a:avLst>
              <a:gd name="adj1" fmla="val -68773"/>
              <a:gd name="adj2" fmla="val 923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ja-JP" altLang="en-US">
                <a:ea typeface="うずらフォント"/>
                <a:cs typeface="うずらフォント"/>
              </a:rPr>
              <a:t>いらっしゃいませこんにちは</a:t>
            </a:r>
          </a:p>
        </p:txBody>
      </p:sp>
      <p:sp>
        <p:nvSpPr>
          <p:cNvPr id="24590" name="AutoShape 16"/>
          <p:cNvSpPr>
            <a:spLocks noChangeArrowheads="1"/>
          </p:cNvSpPr>
          <p:nvPr/>
        </p:nvSpPr>
        <p:spPr bwMode="auto">
          <a:xfrm>
            <a:off x="827088" y="5661025"/>
            <a:ext cx="2376487" cy="719138"/>
          </a:xfrm>
          <a:prstGeom prst="wedgeRoundRectCallout">
            <a:avLst>
              <a:gd name="adj1" fmla="val 4912"/>
              <a:gd name="adj2" fmla="val -932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ja-JP" altLang="en-US">
                <a:ea typeface="うずらフォント"/>
                <a:cs typeface="うずらフォント"/>
              </a:rPr>
              <a:t>いらっしゃいませこんにちは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7164388" y="1963738"/>
            <a:ext cx="1279525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問題概要</a:t>
            </a:r>
            <a:endParaRPr lang="en-US" altLang="ja-JP" smtClean="0">
              <a:ea typeface="うずらフォント"/>
              <a:cs typeface="うずらフォント"/>
            </a:endParaRPr>
          </a:p>
        </p:txBody>
      </p:sp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2195513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1763713" y="38608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5292725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377983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1979613" y="48688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3563938" y="57340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779838" y="40052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3563938" y="5734050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5" name="AutoShape 16"/>
          <p:cNvSpPr>
            <a:spLocks noChangeArrowheads="1"/>
          </p:cNvSpPr>
          <p:nvPr/>
        </p:nvSpPr>
        <p:spPr bwMode="auto">
          <a:xfrm>
            <a:off x="4716463" y="3141663"/>
            <a:ext cx="2376487" cy="719137"/>
          </a:xfrm>
          <a:prstGeom prst="wedgeRoundRectCallout">
            <a:avLst>
              <a:gd name="adj1" fmla="val -68773"/>
              <a:gd name="adj2" fmla="val 923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ja-JP" altLang="en-US">
                <a:ea typeface="うずらフォント"/>
                <a:cs typeface="うずらフォント"/>
              </a:rPr>
              <a:t>いらっしゃいませこんにちは</a:t>
            </a:r>
          </a:p>
        </p:txBody>
      </p:sp>
      <p:sp>
        <p:nvSpPr>
          <p:cNvPr id="26636" name="AutoShape 16"/>
          <p:cNvSpPr>
            <a:spLocks noChangeArrowheads="1"/>
          </p:cNvSpPr>
          <p:nvPr/>
        </p:nvSpPr>
        <p:spPr bwMode="auto">
          <a:xfrm>
            <a:off x="4427538" y="5229225"/>
            <a:ext cx="2376487" cy="719138"/>
          </a:xfrm>
          <a:prstGeom prst="wedgeRoundRectCallout">
            <a:avLst>
              <a:gd name="adj1" fmla="val -68102"/>
              <a:gd name="adj2" fmla="val 290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ja-JP" altLang="en-US">
                <a:ea typeface="うずらフォント"/>
                <a:cs typeface="うずらフォント"/>
              </a:rPr>
              <a:t>いらっしゃいませこんにちは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164388" y="1963738"/>
            <a:ext cx="1063625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問題概要</a:t>
            </a:r>
            <a:endParaRPr lang="en-US" altLang="ja-JP" smtClean="0">
              <a:ea typeface="うずらフォント"/>
              <a:cs typeface="うずらフォント"/>
            </a:endParaRPr>
          </a:p>
        </p:txBody>
      </p:sp>
      <p:sp>
        <p:nvSpPr>
          <p:cNvPr id="28674" name="Oval 3"/>
          <p:cNvSpPr>
            <a:spLocks noChangeArrowheads="1"/>
          </p:cNvSpPr>
          <p:nvPr/>
        </p:nvSpPr>
        <p:spPr bwMode="auto">
          <a:xfrm>
            <a:off x="2195513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1763713" y="38608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5292725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377983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1979613" y="48688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3563938" y="573405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2195513" y="42211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681" name="Text Box 13"/>
          <p:cNvSpPr txBox="1">
            <a:spLocks noChangeArrowheads="1"/>
          </p:cNvSpPr>
          <p:nvPr/>
        </p:nvSpPr>
        <p:spPr bwMode="auto">
          <a:xfrm>
            <a:off x="7164388" y="1963738"/>
            <a:ext cx="1243012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2X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charset="-128"/>
              </a:rPr>
              <a:t>X&lt;Y</a:t>
            </a:r>
            <a:r>
              <a:rPr lang="ja-JP" altLang="en-US" smtClean="0">
                <a:ea typeface="ＭＳ Ｐゴシック" charset="-128"/>
              </a:rPr>
              <a:t>の時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ja-JP" altLang="en-US" smtClean="0">
                <a:ea typeface="ＭＳ Ｐゴシック" charset="-128"/>
              </a:rPr>
              <a:t>店員がお互いに「いらっしゃいませ」を言い合う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2051050" y="25654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116013" y="25654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3419475" y="25654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5867400" y="2492375"/>
            <a:ext cx="917575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0</a:t>
            </a:r>
          </a:p>
        </p:txBody>
      </p:sp>
      <p:sp>
        <p:nvSpPr>
          <p:cNvPr id="30729" name="Text Box 13"/>
          <p:cNvSpPr txBox="1">
            <a:spLocks noChangeArrowheads="1"/>
          </p:cNvSpPr>
          <p:nvPr/>
        </p:nvSpPr>
        <p:spPr bwMode="auto">
          <a:xfrm>
            <a:off x="5867400" y="3054350"/>
            <a:ext cx="954088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X</a:t>
            </a:r>
          </a:p>
        </p:txBody>
      </p:sp>
      <p:sp>
        <p:nvSpPr>
          <p:cNvPr id="30730" name="Oval 4"/>
          <p:cNvSpPr>
            <a:spLocks noChangeArrowheads="1"/>
          </p:cNvSpPr>
          <p:nvPr/>
        </p:nvSpPr>
        <p:spPr bwMode="auto">
          <a:xfrm>
            <a:off x="1116013" y="31416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1" name="Oval 3"/>
          <p:cNvSpPr>
            <a:spLocks noChangeArrowheads="1"/>
          </p:cNvSpPr>
          <p:nvPr/>
        </p:nvSpPr>
        <p:spPr bwMode="auto">
          <a:xfrm>
            <a:off x="3419475" y="31416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5867400" y="3602038"/>
            <a:ext cx="1133475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2X</a:t>
            </a:r>
          </a:p>
        </p:txBody>
      </p:sp>
      <p:sp>
        <p:nvSpPr>
          <p:cNvPr id="30736" name="Text Box 13"/>
          <p:cNvSpPr txBox="1">
            <a:spLocks noChangeArrowheads="1"/>
          </p:cNvSpPr>
          <p:nvPr/>
        </p:nvSpPr>
        <p:spPr bwMode="auto">
          <a:xfrm>
            <a:off x="5867400" y="4149725"/>
            <a:ext cx="1133475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3X</a:t>
            </a:r>
          </a:p>
        </p:txBody>
      </p:sp>
      <p:sp>
        <p:nvSpPr>
          <p:cNvPr id="30739" name="Text Box 13"/>
          <p:cNvSpPr txBox="1">
            <a:spLocks noChangeArrowheads="1"/>
          </p:cNvSpPr>
          <p:nvPr/>
        </p:nvSpPr>
        <p:spPr bwMode="auto">
          <a:xfrm>
            <a:off x="5867400" y="4681538"/>
            <a:ext cx="1133475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うずらフォント"/>
                <a:ea typeface="うずらフォント"/>
                <a:cs typeface="うずらフォント"/>
              </a:rPr>
              <a:t>t = 4X</a:t>
            </a:r>
          </a:p>
        </p:txBody>
      </p:sp>
      <p:sp>
        <p:nvSpPr>
          <p:cNvPr id="30743" name="Oval 9"/>
          <p:cNvSpPr>
            <a:spLocks noChangeArrowheads="1"/>
          </p:cNvSpPr>
          <p:nvPr/>
        </p:nvSpPr>
        <p:spPr bwMode="auto">
          <a:xfrm>
            <a:off x="2051050" y="314166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5" name="Oval 3"/>
          <p:cNvSpPr>
            <a:spLocks noChangeArrowheads="1"/>
          </p:cNvSpPr>
          <p:nvPr/>
        </p:nvSpPr>
        <p:spPr bwMode="auto">
          <a:xfrm>
            <a:off x="2051050" y="36449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6" name="Oval 4"/>
          <p:cNvSpPr>
            <a:spLocks noChangeArrowheads="1"/>
          </p:cNvSpPr>
          <p:nvPr/>
        </p:nvSpPr>
        <p:spPr bwMode="auto">
          <a:xfrm>
            <a:off x="1116013" y="36449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7" name="Oval 9"/>
          <p:cNvSpPr>
            <a:spLocks noChangeArrowheads="1"/>
          </p:cNvSpPr>
          <p:nvPr/>
        </p:nvSpPr>
        <p:spPr bwMode="auto">
          <a:xfrm>
            <a:off x="3419475" y="3644900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8" name="Oval 4"/>
          <p:cNvSpPr>
            <a:spLocks noChangeArrowheads="1"/>
          </p:cNvSpPr>
          <p:nvPr/>
        </p:nvSpPr>
        <p:spPr bwMode="auto">
          <a:xfrm>
            <a:off x="1116013" y="4149725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9" name="Oval 3"/>
          <p:cNvSpPr>
            <a:spLocks noChangeArrowheads="1"/>
          </p:cNvSpPr>
          <p:nvPr/>
        </p:nvSpPr>
        <p:spPr bwMode="auto">
          <a:xfrm>
            <a:off x="3419475" y="414972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0" name="Oval 9"/>
          <p:cNvSpPr>
            <a:spLocks noChangeArrowheads="1"/>
          </p:cNvSpPr>
          <p:nvPr/>
        </p:nvSpPr>
        <p:spPr bwMode="auto">
          <a:xfrm>
            <a:off x="2051050" y="4149725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1" name="Oval 3"/>
          <p:cNvSpPr>
            <a:spLocks noChangeArrowheads="1"/>
          </p:cNvSpPr>
          <p:nvPr/>
        </p:nvSpPr>
        <p:spPr bwMode="auto">
          <a:xfrm>
            <a:off x="2051050" y="472598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2" name="Oval 4"/>
          <p:cNvSpPr>
            <a:spLocks noChangeArrowheads="1"/>
          </p:cNvSpPr>
          <p:nvPr/>
        </p:nvSpPr>
        <p:spPr bwMode="auto">
          <a:xfrm>
            <a:off x="1116013" y="4725988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3" name="Oval 9"/>
          <p:cNvSpPr>
            <a:spLocks noChangeArrowheads="1"/>
          </p:cNvSpPr>
          <p:nvPr/>
        </p:nvSpPr>
        <p:spPr bwMode="auto">
          <a:xfrm>
            <a:off x="3419475" y="4725988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デザート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442</Words>
  <Application>Microsoft Office PowerPoint</Application>
  <PresentationFormat>画面に合わせる (4:3)</PresentationFormat>
  <Paragraphs>92</Paragraphs>
  <Slides>21</Slides>
  <Notes>21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デザート</vt:lpstr>
      <vt:lpstr>Problem G: 挨拶の多い本屋さん</vt:lpstr>
      <vt:lpstr>***K OFF?</vt:lpstr>
      <vt:lpstr>結果</vt:lpstr>
      <vt:lpstr>問題概要</vt:lpstr>
      <vt:lpstr>問題概要</vt:lpstr>
      <vt:lpstr>問題概要</vt:lpstr>
      <vt:lpstr>問題概要</vt:lpstr>
      <vt:lpstr>問題概要</vt:lpstr>
      <vt:lpstr>X&lt;Yの時</vt:lpstr>
      <vt:lpstr>店員同士の雰囲気</vt:lpstr>
      <vt:lpstr>X&gt;=Yの時</vt:lpstr>
      <vt:lpstr>X&gt;=Yの時</vt:lpstr>
      <vt:lpstr>X&gt;=Yの時</vt:lpstr>
      <vt:lpstr>X&gt;=Yの時</vt:lpstr>
      <vt:lpstr>X&gt;=Yの時</vt:lpstr>
      <vt:lpstr>X&gt;=Yの時</vt:lpstr>
      <vt:lpstr>X&gt;=Yの時</vt:lpstr>
      <vt:lpstr>アルゴリズム</vt:lpstr>
      <vt:lpstr>アルゴリズム(多始点幅優先探索)</vt:lpstr>
      <vt:lpstr>計算量評価</vt:lpstr>
      <vt:lpstr>参考までに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2009-11-01T03:56:07Z</dcterms:created>
  <dcterms:modified xsi:type="dcterms:W3CDTF">2009-11-01T03:56:15Z</dcterms:modified>
</cp:coreProperties>
</file>