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0"/>
  </p:notesMasterIdLst>
  <p:sldIdLst>
    <p:sldId id="256" r:id="rId2"/>
    <p:sldId id="268" r:id="rId3"/>
    <p:sldId id="277" r:id="rId4"/>
    <p:sldId id="278" r:id="rId5"/>
    <p:sldId id="279" r:id="rId6"/>
    <p:sldId id="271" r:id="rId7"/>
    <p:sldId id="280" r:id="rId8"/>
    <p:sldId id="25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5A861-0091-4737-832B-1BBF27583E94}" type="datetimeFigureOut">
              <a:rPr kumimoji="1" lang="ja-JP" altLang="en-US" smtClean="0"/>
              <a:t>2009/11/1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08C1F-56E7-4308-9D59-3CE027D4256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8C1F-56E7-4308-9D59-3CE027D4256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8C1F-56E7-4308-9D59-3CE027D425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8C1F-56E7-4308-9D59-3CE027D4256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8C1F-56E7-4308-9D59-3CE027D425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8C1F-56E7-4308-9D59-3CE027D4256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8C1F-56E7-4308-9D59-3CE027D4256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8C1F-56E7-4308-9D59-3CE027D4256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8C1F-56E7-4308-9D59-3CE027D4256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lang="en-US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7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DB6C6D-865D-420F-B878-87C26F249333}" type="datetimeFigureOut">
              <a:rPr lang="en-US"/>
              <a:pPr>
                <a:defRPr/>
              </a:pPr>
              <a:t>11/1/2009</a:t>
            </a:fld>
            <a:endParaRPr lang="en-US" sz="1600" dirty="0"/>
          </a:p>
        </p:txBody>
      </p:sp>
      <p:sp>
        <p:nvSpPr>
          <p:cNvPr id="10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E5D2E5-2D6F-42C6-BF7F-CB8D14F016EE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DA8A5-9EF6-47EA-BB0C-9E1CF5CEE9B6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4DF7179-71B1-4549-9FFB-84C25F8187C9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36D33-F610-46F2-9E13-8457A7801B77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4E32CB8-9433-4DF0-A31B-EBACFEB7D825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AA63F-3E66-4333-83E3-5DE1AED53EC1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7BF373-4F6A-4410-A18C-56EFEF7808D5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7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557E-1D58-4FEC-85E6-AE64D9B7A875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8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6D6DEB1-D8DD-470E-9307-4752B62D3EEC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  <p:sp>
        <p:nvSpPr>
          <p:cNvPr id="9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F5DF61D-4522-45ED-BB7C-884CA1375C50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6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>
              <a:defRPr/>
            </a:pPr>
            <a:fld id="{36FEB6E3-428B-4284-8816-B8A553A734F2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7" name="フッター プレースホル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7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1B63202-9CC6-41F4-8F1D-0148BC7188D5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8" name="スライド番号プレースホルダ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>
              <a:defRPr/>
            </a:pPr>
            <a:fld id="{767606F5-3525-415F-A9F9-23C20DBBF2B7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9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4BC83-5B0B-4D64-B0B7-59A6B0D448C0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602A96-C040-4D06-80AD-9E2A975B6A65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DB415-298E-4033-9A76-A87B4F63586E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CDA1D30-0117-47E3-B8FC-4F3E1E4C4A30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CA736-3046-4A95-A5FD-61CC896D3E8E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63D62B4-A684-4ED4-9DB6-59FD158C8C3D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正方形/長方形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正方形/長方形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9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EFDB4E-5BA8-4F56-A6D9-E692A20AB0C2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10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 algn="ctr">
              <a:defRPr sz="2800"/>
            </a:lvl1pPr>
          </a:lstStyle>
          <a:p>
            <a:pPr>
              <a:defRPr/>
            </a:pPr>
            <a:fld id="{56F46179-7710-439F-81BD-EC6F5775713D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11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A9045A-74D6-4F76-AD53-91D4F8B02D90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E0F7B0E-0B33-41A1-88B6-49B51692BAF5}" type="slidenum">
              <a:rPr lang="en-US"/>
              <a:pPr>
                <a:defRPr/>
              </a:pPr>
              <a:t>&lt;#&gt;</a:t>
            </a:fld>
            <a:endParaRPr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タイトル 1"/>
          <p:cNvSpPr>
            <a:spLocks noGrp="1"/>
          </p:cNvSpPr>
          <p:nvPr>
            <p:ph type="ctrTitle"/>
          </p:nvPr>
        </p:nvSpPr>
        <p:spPr>
          <a:xfrm>
            <a:off x="2357438" y="1928813"/>
            <a:ext cx="6477000" cy="1828800"/>
          </a:xfrm>
        </p:spPr>
        <p:txBody>
          <a:bodyPr/>
          <a:lstStyle/>
          <a:p>
            <a:pPr eaLnBrk="1" hangingPunct="1"/>
            <a:r>
              <a:rPr altLang="ja-JP" dirty="0" smtClean="0"/>
              <a:t>Problem K:</a:t>
            </a:r>
            <a:br>
              <a:rPr altLang="ja-JP" dirty="0" smtClean="0"/>
            </a:br>
            <a:r>
              <a:rPr altLang="ja-JP" dirty="0" smtClean="0"/>
              <a:t>Cat Numbers!</a:t>
            </a:r>
          </a:p>
        </p:txBody>
      </p:sp>
      <p:sp>
        <p:nvSpPr>
          <p:cNvPr id="13314" name="サブタイトル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3315" name="タイトル 1"/>
          <p:cNvSpPr txBox="1">
            <a:spLocks/>
          </p:cNvSpPr>
          <p:nvPr/>
        </p:nvSpPr>
        <p:spPr bwMode="auto">
          <a:xfrm>
            <a:off x="2357438" y="3929063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ja-JP" altLang="en-US" sz="2400">
                <a:solidFill>
                  <a:schemeClr val="tx2"/>
                </a:solidFill>
                <a:latin typeface="Tw Cen MT" pitchFamily="34" charset="0"/>
                <a:ea typeface="HGPｺﾞｼｯｸE" pitchFamily="50" charset="-128"/>
              </a:rPr>
              <a:t>問題作成： 安達</a:t>
            </a:r>
            <a:endParaRPr lang="en-US" altLang="ja-JP" sz="2400">
              <a:solidFill>
                <a:schemeClr val="tx2"/>
              </a:solidFill>
              <a:latin typeface="Tw Cen MT" pitchFamily="34" charset="0"/>
              <a:ea typeface="HGPｺﾞｼｯｸE" pitchFamily="50" charset="-128"/>
            </a:endParaRPr>
          </a:p>
          <a:p>
            <a:pPr algn="r"/>
            <a:r>
              <a:rPr lang="ja-JP" altLang="en-US" sz="2400">
                <a:solidFill>
                  <a:schemeClr val="tx2"/>
                </a:solidFill>
                <a:latin typeface="Tw Cen MT" pitchFamily="34" charset="0"/>
                <a:ea typeface="HGPｺﾞｼｯｸE" pitchFamily="50" charset="-128"/>
              </a:rPr>
              <a:t>解法作成： 安達・高橋・前原</a:t>
            </a:r>
          </a:p>
          <a:p>
            <a:pPr algn="r"/>
            <a:r>
              <a:rPr lang="ja-JP" altLang="en-US" sz="2400">
                <a:solidFill>
                  <a:schemeClr val="tx2"/>
                </a:solidFill>
                <a:latin typeface="Tw Cen MT" pitchFamily="34" charset="0"/>
                <a:ea typeface="HGPｺﾞｼｯｸE" pitchFamily="50" charset="-128"/>
              </a:rPr>
              <a:t>解説： 安達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問題概要</a:t>
            </a:r>
          </a:p>
        </p:txBody>
      </p:sp>
      <p:sp>
        <p:nvSpPr>
          <p:cNvPr id="14338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ja-JP" smtClean="0"/>
              <a:t>A,B</a:t>
            </a:r>
            <a:r>
              <a:rPr lang="ja-JP" altLang="en-US" smtClean="0"/>
              <a:t>二つの</a:t>
            </a:r>
            <a:r>
              <a:rPr lang="en-US" altLang="ja-JP" smtClean="0"/>
              <a:t>1</a:t>
            </a:r>
            <a:r>
              <a:rPr lang="ja-JP" altLang="en-US" smtClean="0"/>
              <a:t>以上の自然数</a:t>
            </a:r>
            <a:r>
              <a:rPr lang="ja-JP" altLang="en-US" u="sng" smtClean="0"/>
              <a:t>の桁数</a:t>
            </a:r>
            <a:r>
              <a:rPr lang="ja-JP" altLang="en-US" smtClean="0"/>
              <a:t>が与えられる</a:t>
            </a:r>
            <a:endParaRPr lang="en-US" altLang="ja-JP" smtClean="0"/>
          </a:p>
          <a:p>
            <a:pPr eaLnBrk="1" hangingPunct="1"/>
            <a:r>
              <a:rPr lang="en-US" altLang="ja-JP" smtClean="0"/>
              <a:t>A</a:t>
            </a:r>
            <a:r>
              <a:rPr lang="ja-JP" altLang="en-US" smtClean="0"/>
              <a:t>から</a:t>
            </a:r>
            <a:r>
              <a:rPr lang="en-US" altLang="ja-JP" smtClean="0"/>
              <a:t>B</a:t>
            </a:r>
            <a:r>
              <a:rPr lang="ja-JP" altLang="en-US" smtClean="0"/>
              <a:t>までの数の和が、</a:t>
            </a:r>
            <a:r>
              <a:rPr lang="en-US" altLang="ja-JP" smtClean="0"/>
              <a:t>strcat(A,B)</a:t>
            </a:r>
            <a:r>
              <a:rPr lang="ja-JP" altLang="en-US" smtClean="0"/>
              <a:t>に等しいものをすべて求めよ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一つもない場合は </a:t>
            </a:r>
            <a:r>
              <a:rPr lang="en-US" altLang="ja-JP" smtClean="0"/>
              <a:t>No cats. </a:t>
            </a:r>
            <a:r>
              <a:rPr lang="ja-JP" altLang="en-US" smtClean="0"/>
              <a:t>と出力</a:t>
            </a:r>
            <a:endParaRPr lang="en-US" altLang="ja-JP" smtClean="0"/>
          </a:p>
          <a:p>
            <a:pPr eaLnBrk="1" hangingPunct="1"/>
            <a:r>
              <a:rPr lang="en-US" altLang="ja-JP" smtClean="0"/>
              <a:t>A,B</a:t>
            </a:r>
            <a:r>
              <a:rPr lang="ja-JP" altLang="en-US" smtClean="0"/>
              <a:t>の桁数は</a:t>
            </a:r>
            <a:r>
              <a:rPr lang="en-US" altLang="ja-JP" smtClean="0"/>
              <a:t>16</a:t>
            </a:r>
            <a:r>
              <a:rPr lang="ja-JP" altLang="en-US" smtClean="0"/>
              <a:t>桁以下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例</a:t>
            </a:r>
            <a:endParaRPr lang="en-US" altLang="ja-JP" smtClean="0"/>
          </a:p>
          <a:p>
            <a:pPr lvl="1" eaLnBrk="1" hangingPunct="1"/>
            <a:r>
              <a:rPr lang="en-US" altLang="ja-JP" smtClean="0">
                <a:solidFill>
                  <a:srgbClr val="0000FF"/>
                </a:solidFill>
              </a:rPr>
              <a:t>1</a:t>
            </a:r>
            <a:r>
              <a:rPr lang="en-US" altLang="ja-JP" smtClean="0"/>
              <a:t>+2+3+4+</a:t>
            </a:r>
            <a:r>
              <a:rPr lang="en-US" altLang="ja-JP" smtClean="0">
                <a:solidFill>
                  <a:srgbClr val="FF0000"/>
                </a:solidFill>
              </a:rPr>
              <a:t>5</a:t>
            </a:r>
            <a:r>
              <a:rPr lang="en-US" altLang="ja-JP" smtClean="0"/>
              <a:t> = </a:t>
            </a:r>
            <a:r>
              <a:rPr lang="en-US" altLang="ja-JP" smtClean="0">
                <a:solidFill>
                  <a:srgbClr val="0000FF"/>
                </a:solidFill>
              </a:rPr>
              <a:t>1</a:t>
            </a:r>
            <a:r>
              <a:rPr lang="en-US" altLang="ja-JP" smtClean="0">
                <a:solidFill>
                  <a:srgbClr val="FF0000"/>
                </a:solidFill>
              </a:rPr>
              <a:t>5</a:t>
            </a:r>
          </a:p>
          <a:p>
            <a:pPr lvl="1" eaLnBrk="1" hangingPunct="1"/>
            <a:r>
              <a:rPr lang="en-US" altLang="ja-JP" smtClean="0">
                <a:solidFill>
                  <a:srgbClr val="0000FF"/>
                </a:solidFill>
              </a:rPr>
              <a:t>2</a:t>
            </a:r>
            <a:r>
              <a:rPr lang="en-US" altLang="ja-JP" smtClean="0"/>
              <a:t>+3+4+5+6+</a:t>
            </a:r>
            <a:r>
              <a:rPr lang="en-US" altLang="ja-JP" smtClean="0">
                <a:solidFill>
                  <a:srgbClr val="FF0000"/>
                </a:solidFill>
              </a:rPr>
              <a:t>7</a:t>
            </a:r>
            <a:r>
              <a:rPr lang="en-US" altLang="ja-JP" smtClean="0"/>
              <a:t> = </a:t>
            </a:r>
            <a:r>
              <a:rPr lang="en-US" altLang="ja-JP" smtClean="0">
                <a:solidFill>
                  <a:srgbClr val="0000FF"/>
                </a:solidFill>
              </a:rPr>
              <a:t>2</a:t>
            </a:r>
            <a:r>
              <a:rPr lang="en-US" altLang="ja-JP" smtClean="0">
                <a:solidFill>
                  <a:srgbClr val="FF0000"/>
                </a:solidFill>
              </a:rPr>
              <a:t>7</a:t>
            </a:r>
          </a:p>
          <a:p>
            <a:pPr lvl="1" eaLnBrk="1" hangingPunct="1"/>
            <a:r>
              <a:rPr lang="en-US" altLang="ja-JP" smtClean="0">
                <a:solidFill>
                  <a:srgbClr val="0000FF"/>
                </a:solidFill>
              </a:rPr>
              <a:t>7</a:t>
            </a:r>
            <a:r>
              <a:rPr lang="en-US" altLang="ja-JP" smtClean="0"/>
              <a:t>+8+9+...+117+118+</a:t>
            </a:r>
            <a:r>
              <a:rPr lang="en-US" altLang="ja-JP" smtClean="0">
                <a:solidFill>
                  <a:srgbClr val="FF0000"/>
                </a:solidFill>
              </a:rPr>
              <a:t>119</a:t>
            </a:r>
            <a:r>
              <a:rPr lang="en-US" altLang="ja-JP" smtClean="0"/>
              <a:t> = </a:t>
            </a:r>
            <a:r>
              <a:rPr lang="en-US" altLang="ja-JP" smtClean="0">
                <a:solidFill>
                  <a:srgbClr val="0000FF"/>
                </a:solidFill>
              </a:rPr>
              <a:t>7</a:t>
            </a:r>
            <a:r>
              <a:rPr lang="en-US" altLang="ja-JP" smtClean="0">
                <a:solidFill>
                  <a:srgbClr val="FF0000"/>
                </a:solidFill>
              </a:rPr>
              <a:t>119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まず数式を立ててみる</a:t>
            </a:r>
          </a:p>
        </p:txBody>
      </p:sp>
      <p:sp>
        <p:nvSpPr>
          <p:cNvPr id="15362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ja-JP" smtClean="0"/>
              <a:t>A</a:t>
            </a:r>
            <a:r>
              <a:rPr lang="ja-JP" altLang="en-US" smtClean="0"/>
              <a:t>から</a:t>
            </a:r>
            <a:r>
              <a:rPr lang="en-US" altLang="ja-JP" smtClean="0"/>
              <a:t>B</a:t>
            </a:r>
            <a:r>
              <a:rPr lang="ja-JP" altLang="en-US" smtClean="0"/>
              <a:t>までの和 </a:t>
            </a:r>
            <a:r>
              <a:rPr lang="en-US" altLang="ja-JP" smtClean="0"/>
              <a:t>= (A+B)(B-A+1)/2</a:t>
            </a:r>
          </a:p>
          <a:p>
            <a:pPr eaLnBrk="1" hangingPunct="1"/>
            <a:r>
              <a:rPr lang="en-US" altLang="ja-JP" smtClean="0"/>
              <a:t>A</a:t>
            </a:r>
            <a:r>
              <a:rPr lang="ja-JP" altLang="en-US" smtClean="0"/>
              <a:t>と</a:t>
            </a:r>
            <a:r>
              <a:rPr lang="en-US" altLang="ja-JP" smtClean="0"/>
              <a:t>B</a:t>
            </a:r>
            <a:r>
              <a:rPr lang="ja-JP" altLang="en-US" smtClean="0"/>
              <a:t>をつなげたもの </a:t>
            </a:r>
            <a:r>
              <a:rPr lang="en-US" altLang="ja-JP" smtClean="0"/>
              <a:t>= A*10</a:t>
            </a:r>
            <a:r>
              <a:rPr lang="en-US" altLang="ja-JP" baseline="30000" smtClean="0"/>
              <a:t>b</a:t>
            </a:r>
            <a:r>
              <a:rPr lang="en-US" altLang="ja-JP" smtClean="0"/>
              <a:t> + B</a:t>
            </a:r>
          </a:p>
          <a:p>
            <a:pPr lvl="1" eaLnBrk="1" hangingPunct="1"/>
            <a:r>
              <a:rPr lang="en-US" altLang="ja-JP" smtClean="0"/>
              <a:t>b</a:t>
            </a:r>
            <a:r>
              <a:rPr lang="ja-JP" altLang="en-US" smtClean="0"/>
              <a:t>は</a:t>
            </a:r>
            <a:r>
              <a:rPr lang="en-US" altLang="ja-JP" smtClean="0"/>
              <a:t>B</a:t>
            </a:r>
            <a:r>
              <a:rPr lang="ja-JP" altLang="en-US" smtClean="0"/>
              <a:t>の桁数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これらが等しいので</a:t>
            </a:r>
            <a:endParaRPr lang="en-US" altLang="ja-JP" smtClean="0"/>
          </a:p>
          <a:p>
            <a:pPr lvl="1" eaLnBrk="1" hangingPunct="1"/>
            <a:r>
              <a:rPr lang="en-US" altLang="ja-JP" smtClean="0"/>
              <a:t>B</a:t>
            </a:r>
            <a:r>
              <a:rPr lang="en-US" altLang="ja-JP" baseline="30000" smtClean="0"/>
              <a:t>2</a:t>
            </a:r>
            <a:r>
              <a:rPr lang="en-US" altLang="ja-JP" smtClean="0"/>
              <a:t>-B-(A</a:t>
            </a:r>
            <a:r>
              <a:rPr lang="en-US" altLang="ja-JP" baseline="30000" smtClean="0"/>
              <a:t>2</a:t>
            </a:r>
            <a:r>
              <a:rPr lang="en-US" altLang="ja-JP" smtClean="0"/>
              <a:t>+2*A*10</a:t>
            </a:r>
            <a:r>
              <a:rPr lang="en-US" altLang="ja-JP" baseline="30000" smtClean="0"/>
              <a:t>b</a:t>
            </a:r>
            <a:r>
              <a:rPr lang="en-US" altLang="ja-JP" smtClean="0"/>
              <a:t>-A) = 0</a:t>
            </a:r>
            <a:endParaRPr lang="ja-JP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だめな解法</a:t>
            </a:r>
          </a:p>
        </p:txBody>
      </p:sp>
      <p:sp>
        <p:nvSpPr>
          <p:cNvPr id="16386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ja-JP" altLang="en-US" smtClean="0"/>
              <a:t>問題文中にあるとおり、</a:t>
            </a:r>
            <a:r>
              <a:rPr lang="en-US" altLang="ja-JP" smtClean="0"/>
              <a:t>A</a:t>
            </a:r>
            <a:r>
              <a:rPr lang="ja-JP" altLang="en-US" smtClean="0"/>
              <a:t>または</a:t>
            </a:r>
            <a:r>
              <a:rPr lang="en-US" altLang="ja-JP" smtClean="0"/>
              <a:t>B</a:t>
            </a:r>
            <a:r>
              <a:rPr lang="ja-JP" altLang="en-US" smtClean="0"/>
              <a:t>を固定すると二次方程式を解くだけの問題になる</a:t>
            </a:r>
            <a:endParaRPr lang="en-US" altLang="ja-JP" smtClean="0"/>
          </a:p>
          <a:p>
            <a:pPr eaLnBrk="1" hangingPunct="1"/>
            <a:r>
              <a:rPr lang="en-US" altLang="ja-JP" smtClean="0"/>
              <a:t>A</a:t>
            </a:r>
            <a:r>
              <a:rPr lang="ja-JP" altLang="en-US" smtClean="0"/>
              <a:t>を固定して、条件を満たす</a:t>
            </a:r>
            <a:r>
              <a:rPr lang="en-US" altLang="ja-JP" smtClean="0"/>
              <a:t>B</a:t>
            </a:r>
            <a:r>
              <a:rPr lang="ja-JP" altLang="en-US" smtClean="0"/>
              <a:t>があるかチェック</a:t>
            </a:r>
            <a:endParaRPr lang="en-US" altLang="ja-JP" smtClean="0"/>
          </a:p>
          <a:p>
            <a:pPr eaLnBrk="1" hangingPunct="1"/>
            <a:r>
              <a:rPr lang="en-US" altLang="ja-JP" smtClean="0"/>
              <a:t>16</a:t>
            </a:r>
            <a:r>
              <a:rPr lang="ja-JP" altLang="en-US" smtClean="0"/>
              <a:t>桁の数は</a:t>
            </a:r>
            <a:r>
              <a:rPr lang="en-US" altLang="ja-JP" smtClean="0"/>
              <a:t>9*10</a:t>
            </a:r>
            <a:r>
              <a:rPr lang="en-US" altLang="ja-JP" baseline="30000" smtClean="0"/>
              <a:t>15</a:t>
            </a:r>
            <a:r>
              <a:rPr lang="ja-JP" altLang="en-US" smtClean="0"/>
              <a:t>個ある</a:t>
            </a:r>
            <a:endParaRPr lang="en-US" altLang="ja-JP" smtClean="0"/>
          </a:p>
          <a:p>
            <a:pPr lvl="1" eaLnBrk="1" hangingPunct="1"/>
            <a:r>
              <a:rPr lang="en-US" altLang="ja-JP" smtClean="0"/>
              <a:t>Time Limit Exceeded</a:t>
            </a:r>
            <a:endParaRPr lang="ja-JP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想定解法</a:t>
            </a:r>
          </a:p>
        </p:txBody>
      </p:sp>
      <p:sp>
        <p:nvSpPr>
          <p:cNvPr id="17410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ja-JP" altLang="en-US" smtClean="0"/>
              <a:t>「</a:t>
            </a:r>
            <a:r>
              <a:rPr lang="en-US" altLang="ja-JP" smtClean="0"/>
              <a:t>A</a:t>
            </a:r>
            <a:r>
              <a:rPr lang="ja-JP" altLang="en-US" smtClean="0"/>
              <a:t>と</a:t>
            </a:r>
            <a:r>
              <a:rPr lang="en-US" altLang="ja-JP" smtClean="0"/>
              <a:t>B</a:t>
            </a:r>
            <a:r>
              <a:rPr lang="ja-JP" altLang="en-US" smtClean="0"/>
              <a:t>の式の積 </a:t>
            </a:r>
            <a:r>
              <a:rPr lang="en-US" altLang="ja-JP" smtClean="0"/>
              <a:t>= </a:t>
            </a:r>
            <a:r>
              <a:rPr lang="ja-JP" altLang="en-US" smtClean="0"/>
              <a:t>定数」の形にする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右辺を整数の積に分解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連立方程式を解く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さっきの式を変形すると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(A-B+10</a:t>
            </a:r>
            <a:r>
              <a:rPr lang="en-US" altLang="ja-JP" baseline="30000" smtClean="0"/>
              <a:t>b</a:t>
            </a:r>
            <a:r>
              <a:rPr lang="en-US" altLang="ja-JP" smtClean="0"/>
              <a:t>)(A+B+10</a:t>
            </a:r>
            <a:r>
              <a:rPr lang="en-US" altLang="ja-JP" baseline="30000" smtClean="0"/>
              <a:t>b</a:t>
            </a:r>
            <a:r>
              <a:rPr lang="en-US" altLang="ja-JP" smtClean="0"/>
              <a:t>-1) = 10</a:t>
            </a:r>
            <a:r>
              <a:rPr lang="en-US" altLang="ja-JP" baseline="30000" smtClean="0"/>
              <a:t>b</a:t>
            </a:r>
            <a:r>
              <a:rPr lang="en-US" altLang="ja-JP" smtClean="0"/>
              <a:t>(10</a:t>
            </a:r>
            <a:r>
              <a:rPr lang="en-US" altLang="ja-JP" baseline="30000" smtClean="0"/>
              <a:t>b</a:t>
            </a:r>
            <a:r>
              <a:rPr lang="en-US" altLang="ja-JP" smtClean="0"/>
              <a:t>-1)</a:t>
            </a:r>
          </a:p>
          <a:p>
            <a:pPr eaLnBrk="1" hangingPunct="1"/>
            <a:r>
              <a:rPr lang="en-US" altLang="ja-JP" smtClean="0"/>
              <a:t>10</a:t>
            </a:r>
            <a:r>
              <a:rPr lang="en-US" altLang="ja-JP" baseline="30000" smtClean="0"/>
              <a:t>b</a:t>
            </a:r>
            <a:r>
              <a:rPr lang="en-US" altLang="ja-JP" smtClean="0"/>
              <a:t>-1</a:t>
            </a:r>
            <a:r>
              <a:rPr lang="ja-JP" altLang="en-US" smtClean="0"/>
              <a:t>の約数を探す問題になった</a:t>
            </a:r>
            <a:endParaRPr lang="en-US" altLang="ja-JP" smtClean="0"/>
          </a:p>
          <a:p>
            <a:pPr lvl="1" eaLnBrk="1" hangingPunct="1"/>
            <a:r>
              <a:rPr lang="en-US" altLang="ja-JP" smtClean="0"/>
              <a:t>10</a:t>
            </a:r>
            <a:r>
              <a:rPr lang="en-US" altLang="ja-JP" baseline="30000" smtClean="0"/>
              <a:t>b</a:t>
            </a:r>
            <a:r>
              <a:rPr lang="ja-JP" altLang="en-US" smtClean="0"/>
              <a:t>の約数は自明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約数の数はそんなに多くない</a:t>
            </a:r>
            <a:endParaRPr lang="en-US" altLang="ja-JP" smtClean="0"/>
          </a:p>
          <a:p>
            <a:pPr lvl="1" eaLnBrk="1" hangingPunct="1"/>
            <a:r>
              <a:rPr lang="en-US" altLang="ja-JP" smtClean="0"/>
              <a:t>cf. </a:t>
            </a:r>
            <a:r>
              <a:rPr lang="ja-JP" altLang="en-US" smtClean="0"/>
              <a:t>高度合成数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/>
              <a:t>N</a:t>
            </a:r>
            <a:r>
              <a:rPr lang="ja-JP" altLang="en-US" smtClean="0"/>
              <a:t>の約数の列挙</a:t>
            </a:r>
          </a:p>
        </p:txBody>
      </p:sp>
      <p:sp>
        <p:nvSpPr>
          <p:cNvPr id="18434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×N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数で割ってみる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△</a:t>
            </a:r>
            <a:r>
              <a:rPr lang="en-US" altLang="ja-JP" dirty="0" smtClean="0"/>
              <a:t>N</a:t>
            </a:r>
            <a:r>
              <a:rPr lang="ja-JP" altLang="en-US" dirty="0" smtClean="0"/>
              <a:t>の平方根までの数で割ってみる</a:t>
            </a:r>
            <a:endParaRPr lang="en-US" altLang="ja-JP" dirty="0" smtClean="0"/>
          </a:p>
          <a:p>
            <a:pPr lvl="1" eaLnBrk="1" hangingPunct="1"/>
            <a:r>
              <a:rPr lang="en-US" altLang="ja-JP" dirty="0" err="1" smtClean="0"/>
              <a:t>sqrt</a:t>
            </a:r>
            <a:r>
              <a:rPr lang="en-US" altLang="ja-JP" dirty="0" smtClean="0"/>
              <a:t>(10</a:t>
            </a:r>
            <a:r>
              <a:rPr lang="en-US" altLang="ja-JP" baseline="30000" dirty="0" smtClean="0"/>
              <a:t>16</a:t>
            </a:r>
            <a:r>
              <a:rPr lang="en-US" altLang="ja-JP" dirty="0" smtClean="0"/>
              <a:t>) = 100M</a:t>
            </a:r>
            <a:r>
              <a:rPr lang="ja-JP" altLang="en-US" dirty="0" smtClean="0"/>
              <a:t>回 →かなり厳しい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◎</a:t>
            </a:r>
            <a:r>
              <a:rPr lang="en-US" altLang="ja-JP" dirty="0" smtClean="0"/>
              <a:t>N</a:t>
            </a:r>
            <a:r>
              <a:rPr lang="ja-JP" altLang="en-US" dirty="0" smtClean="0"/>
              <a:t>を素因数分解してから全可能性を列挙</a:t>
            </a:r>
            <a:endParaRPr lang="en-US" altLang="ja-JP" dirty="0" smtClean="0"/>
          </a:p>
          <a:p>
            <a:pPr lvl="1" eaLnBrk="1" hangingPunct="1"/>
            <a:r>
              <a:rPr lang="ja-JP" altLang="en-US" dirty="0" smtClean="0"/>
              <a:t>素因数を見つけるごとに</a:t>
            </a:r>
            <a:r>
              <a:rPr lang="en-US" altLang="ja-JP" dirty="0" smtClean="0"/>
              <a:t>N</a:t>
            </a:r>
            <a:r>
              <a:rPr lang="ja-JP" altLang="en-US" dirty="0" smtClean="0"/>
              <a:t>を割っていけば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O(max(p</a:t>
            </a:r>
            <a:r>
              <a:rPr lang="en-US" altLang="ja-JP" baseline="-25000" dirty="0" smtClean="0"/>
              <a:t>n-1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sqrt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</a:t>
            </a:r>
            <a:r>
              <a:rPr lang="en-US" altLang="ja-JP" dirty="0" smtClean="0"/>
              <a:t>))</a:t>
            </a:r>
          </a:p>
          <a:p>
            <a:pPr lvl="2" eaLnBrk="1" hangingPunct="1"/>
            <a:r>
              <a:rPr lang="en-US" altLang="ja-JP" dirty="0" smtClean="0"/>
              <a:t>p</a:t>
            </a:r>
            <a:r>
              <a:rPr lang="en-US" altLang="ja-JP" baseline="-25000" dirty="0" smtClean="0"/>
              <a:t>n-1</a:t>
            </a:r>
            <a:r>
              <a:rPr lang="ja-JP" altLang="en-US" dirty="0" smtClean="0"/>
              <a:t>は二番目に大きい素因数、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</a:t>
            </a:r>
            <a:r>
              <a:rPr lang="ja-JP" altLang="en-US" dirty="0" smtClean="0"/>
              <a:t>は一番大きい素因数</a:t>
            </a:r>
            <a:endParaRPr lang="en-US" altLang="ja-JP" dirty="0" smtClean="0"/>
          </a:p>
          <a:p>
            <a:pPr lvl="3" eaLnBrk="1" hangingPunct="1"/>
            <a:r>
              <a:rPr lang="en-US" altLang="ja-JP" dirty="0" smtClean="0"/>
              <a:t>10</a:t>
            </a:r>
            <a:r>
              <a:rPr lang="en-US" altLang="ja-JP" baseline="30000" dirty="0" smtClean="0"/>
              <a:t>16</a:t>
            </a:r>
            <a:r>
              <a:rPr lang="en-US" altLang="ja-JP" dirty="0" smtClean="0"/>
              <a:t>-1</a:t>
            </a:r>
            <a:r>
              <a:rPr lang="ja-JP" altLang="en-US" dirty="0" smtClean="0"/>
              <a:t> </a:t>
            </a:r>
            <a:r>
              <a:rPr lang="en-US" altLang="ja-JP" dirty="0" smtClean="0"/>
              <a:t>= (10</a:t>
            </a:r>
            <a:r>
              <a:rPr lang="en-US" altLang="ja-JP" baseline="30000" dirty="0" smtClean="0"/>
              <a:t>4</a:t>
            </a:r>
            <a:r>
              <a:rPr lang="en-US" altLang="ja-JP" dirty="0" smtClean="0"/>
              <a:t>-1)(10</a:t>
            </a:r>
            <a:r>
              <a:rPr lang="en-US" altLang="ja-JP" baseline="30000" dirty="0" smtClean="0"/>
              <a:t>4</a:t>
            </a:r>
            <a:r>
              <a:rPr lang="en-US" altLang="ja-JP" dirty="0" smtClean="0"/>
              <a:t>+1)(10</a:t>
            </a:r>
            <a:r>
              <a:rPr lang="en-US" altLang="ja-JP" baseline="30000" dirty="0" smtClean="0"/>
              <a:t>8</a:t>
            </a:r>
            <a:r>
              <a:rPr lang="en-US" altLang="ja-JP" dirty="0" smtClean="0"/>
              <a:t>+1)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n-1</a:t>
            </a:r>
            <a:r>
              <a:rPr lang="en-US" altLang="ja-JP" dirty="0" smtClean="0"/>
              <a:t>&lt;=10</a:t>
            </a:r>
            <a:r>
              <a:rPr lang="en-US" altLang="ja-JP" baseline="30000" dirty="0" smtClean="0"/>
              <a:t>4</a:t>
            </a:r>
            <a:r>
              <a:rPr lang="en-US" altLang="ja-JP" dirty="0" smtClean="0"/>
              <a:t>+1, 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</a:t>
            </a:r>
            <a:r>
              <a:rPr lang="en-US" altLang="ja-JP" dirty="0" smtClean="0"/>
              <a:t>&lt;=10</a:t>
            </a:r>
            <a:r>
              <a:rPr lang="en-US" altLang="ja-JP" baseline="30000" dirty="0" smtClean="0"/>
              <a:t>8</a:t>
            </a:r>
            <a:r>
              <a:rPr lang="en-US" altLang="ja-JP" dirty="0" smtClean="0"/>
              <a:t>+1</a:t>
            </a:r>
          </a:p>
          <a:p>
            <a:pPr lvl="3" eaLnBrk="1" hangingPunct="1"/>
            <a:r>
              <a:rPr lang="en-US" altLang="ja-JP" dirty="0" smtClean="0"/>
              <a:t>b=14,15</a:t>
            </a:r>
            <a:r>
              <a:rPr lang="ja-JP" altLang="en-US" dirty="0" smtClean="0"/>
              <a:t>も同様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factor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コマンドの結果を埋め込み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オーバーフローに注意</a:t>
            </a:r>
          </a:p>
        </p:txBody>
      </p:sp>
      <p:sp>
        <p:nvSpPr>
          <p:cNvPr id="19458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ja-JP" smtClean="0"/>
              <a:t>10</a:t>
            </a:r>
            <a:r>
              <a:rPr lang="en-US" altLang="ja-JP" baseline="30000" smtClean="0"/>
              <a:t>16</a:t>
            </a:r>
            <a:r>
              <a:rPr lang="en-US" altLang="ja-JP" smtClean="0"/>
              <a:t>(10</a:t>
            </a:r>
            <a:r>
              <a:rPr lang="en-US" altLang="ja-JP" baseline="30000" smtClean="0"/>
              <a:t>16</a:t>
            </a:r>
            <a:r>
              <a:rPr lang="en-US" altLang="ja-JP" smtClean="0"/>
              <a:t>-1)</a:t>
            </a:r>
            <a:r>
              <a:rPr lang="ja-JP" altLang="en-US" smtClean="0"/>
              <a:t>は</a:t>
            </a:r>
            <a:r>
              <a:rPr lang="en-US" altLang="ja-JP" smtClean="0"/>
              <a:t>64bit</a:t>
            </a:r>
            <a:r>
              <a:rPr lang="ja-JP" altLang="en-US" smtClean="0"/>
              <a:t>整数型に収まらない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もちろん約数も収まらない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約数を計算する際に上限を設ける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拡張倍精度浮動小数点数を使う</a:t>
            </a:r>
            <a:endParaRPr lang="en-US" altLang="ja-JP" smtClean="0"/>
          </a:p>
          <a:p>
            <a:pPr lvl="1" eaLnBrk="1" hangingPunct="1"/>
            <a:r>
              <a:rPr lang="en-US" altLang="ja-JP" smtClean="0"/>
              <a:t>mantissa</a:t>
            </a:r>
            <a:r>
              <a:rPr lang="ja-JP" altLang="en-US" smtClean="0"/>
              <a:t>が</a:t>
            </a:r>
            <a:r>
              <a:rPr lang="en-US" altLang="ja-JP" smtClean="0"/>
              <a:t>64bit</a:t>
            </a:r>
            <a:r>
              <a:rPr lang="ja-JP" altLang="en-US" smtClean="0"/>
              <a:t>あるので精度も問題なし</a:t>
            </a:r>
            <a:endParaRPr lang="en-US" altLang="ja-JP" smtClean="0"/>
          </a:p>
          <a:p>
            <a:pPr eaLnBrk="1" hangingPunct="1"/>
            <a:r>
              <a:rPr lang="en-US" altLang="ja-JP" smtClean="0"/>
              <a:t>BigInteger</a:t>
            </a:r>
            <a:endParaRPr lang="ja-JP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タイトル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/>
              <a:t>結果</a:t>
            </a:r>
          </a:p>
        </p:txBody>
      </p:sp>
      <p:sp>
        <p:nvSpPr>
          <p:cNvPr id="20482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総提出数</a:t>
            </a:r>
            <a:r>
              <a:rPr lang="en-US" altLang="ja-JP" smtClean="0"/>
              <a:t>: 30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提出者数</a:t>
            </a:r>
            <a:r>
              <a:rPr lang="en-US" altLang="ja-JP" dirty="0" smtClean="0"/>
              <a:t>: 11</a:t>
            </a:r>
          </a:p>
          <a:p>
            <a:pPr eaLnBrk="1" hangingPunct="1"/>
            <a:r>
              <a:rPr lang="ja-JP" altLang="en-US" dirty="0" smtClean="0"/>
              <a:t>正解者数</a:t>
            </a:r>
            <a:r>
              <a:rPr lang="en-US" altLang="ja-JP" dirty="0" smtClean="0"/>
              <a:t>: 3</a:t>
            </a:r>
          </a:p>
          <a:p>
            <a:pPr eaLnBrk="1" hangingPunct="1"/>
            <a:r>
              <a:rPr lang="ja-JP" altLang="en-US" dirty="0" smtClean="0"/>
              <a:t>最初の正解者</a:t>
            </a:r>
            <a:r>
              <a:rPr lang="en-US" altLang="ja-JP" dirty="0" smtClean="0"/>
              <a:t>: </a:t>
            </a:r>
            <a:r>
              <a:rPr lang="ja-JP" altLang="en-US" dirty="0" smtClean="0"/>
              <a:t>片岡俊基さん</a:t>
            </a:r>
            <a:r>
              <a:rPr lang="en-US" altLang="ja-JP" dirty="0" smtClean="0"/>
              <a:t>(202</a:t>
            </a:r>
            <a:r>
              <a:rPr lang="ja-JP" altLang="en-US" dirty="0" smtClean="0"/>
              <a:t>分</a:t>
            </a:r>
            <a:r>
              <a:rPr lang="en-US" altLang="ja-JP" dirty="0" smtClean="0"/>
              <a:t>)</a:t>
            </a:r>
          </a:p>
          <a:p>
            <a:pPr lvl="1" eaLnBrk="1" hangingPunct="1"/>
            <a:r>
              <a:rPr lang="en-US" altLang="ja-JP" dirty="0" smtClean="0"/>
              <a:t>(</a:t>
            </a:r>
            <a:r>
              <a:rPr lang="ja-JP" altLang="en-US" dirty="0" smtClean="0"/>
              <a:t>オープン参加 吉田悠一さん</a:t>
            </a:r>
            <a:r>
              <a:rPr lang="en-US" altLang="ja-JP" dirty="0" smtClean="0"/>
              <a:t>(129</a:t>
            </a:r>
            <a:r>
              <a:rPr lang="ja-JP" altLang="en-US" dirty="0" smtClean="0"/>
              <a:t>分</a:t>
            </a:r>
            <a:r>
              <a:rPr lang="en-US" altLang="ja-JP" dirty="0" smtClean="0"/>
              <a:t>))</a:t>
            </a:r>
            <a:endParaRPr lang="ja-JP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デザート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337</Words>
  <Application>Microsoft Office PowerPoint</Application>
  <PresentationFormat>画面に合わせる (4:3)</PresentationFormat>
  <Paragraphs>64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デザート</vt:lpstr>
      <vt:lpstr>Problem K: Cat Numbers!</vt:lpstr>
      <vt:lpstr>問題概要</vt:lpstr>
      <vt:lpstr>まず数式を立ててみる</vt:lpstr>
      <vt:lpstr>だめな解法</vt:lpstr>
      <vt:lpstr>想定解法</vt:lpstr>
      <vt:lpstr>Nの約数の列挙</vt:lpstr>
      <vt:lpstr>オーバーフローに注意</vt:lpstr>
      <vt:lpstr>結果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2009-11-01T03:56:47Z</dcterms:created>
  <dcterms:modified xsi:type="dcterms:W3CDTF">2009-11-01T03:57:07Z</dcterms:modified>
</cp:coreProperties>
</file>