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9" r:id="rId4"/>
    <p:sldId id="287" r:id="rId5"/>
    <p:sldId id="288" r:id="rId6"/>
    <p:sldId id="292" r:id="rId7"/>
    <p:sldId id="294" r:id="rId8"/>
    <p:sldId id="29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60"/>
  </p:normalViewPr>
  <p:slideViewPr>
    <p:cSldViewPr>
      <p:cViewPr varScale="1">
        <p:scale>
          <a:sx n="68" d="100"/>
          <a:sy n="68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357E3F2-8AC7-484B-A1DF-716DCDC08B4C}" type="datetimeFigureOut">
              <a:rPr lang="ja-JP" altLang="en-US"/>
              <a:pPr>
                <a:defRPr/>
              </a:pPr>
              <a:t>2009/11/1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2FB1E5-A718-4C7C-B549-E1B963514D2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3C76EE-4862-4386-9FD4-CAFA91FA6FB3}" type="slidenum">
              <a:rPr lang="ja-JP" altLang="en-US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F2E98A-88AD-42A2-BC2C-646B109584C6}" type="slidenum">
              <a:rPr lang="ja-JP" altLang="en-US"/>
              <a:pPr/>
              <a:t>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EAD3A5-3657-4113-B6E6-0EC38009237B}" type="slidenum">
              <a:rPr lang="ja-JP" altLang="en-US"/>
              <a:pPr/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03D6B9-8D95-4472-A938-789B6A11A764}" type="slidenum">
              <a:rPr lang="ja-JP" altLang="en-US"/>
              <a:pPr/>
              <a:t>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66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ECDDA8-134D-452B-91C6-27CFEB7CE7EF}" type="slidenum">
              <a:rPr lang="ja-JP" altLang="en-US"/>
              <a:pPr/>
              <a:t>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76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8AB978-F657-47FB-B42E-408D068B384A}" type="slidenum">
              <a:rPr lang="ja-JP" altLang="en-US"/>
              <a:pPr/>
              <a:t>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86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93EEC1-CA84-43E6-9DD5-8A87D40C6C67}" type="slidenum">
              <a:rPr lang="ja-JP" altLang="en-US"/>
              <a:pPr/>
              <a:t>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97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6FFE0-924C-4AA8-9BAF-22A7AC6C0EBB}" type="slidenum">
              <a:rPr lang="ja-JP" altLang="en-US"/>
              <a:pPr/>
              <a:t>8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lang="en-US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7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E7AC82-EC43-4F96-B3F8-A3DFFF580082}" type="datetimeFigureOut">
              <a:rPr lang="en-US"/>
              <a:pPr>
                <a:defRPr/>
              </a:pPr>
              <a:t>11/1/2009</a:t>
            </a:fld>
            <a:endParaRPr lang="en-US" sz="1600" dirty="0"/>
          </a:p>
        </p:txBody>
      </p:sp>
      <p:sp>
        <p:nvSpPr>
          <p:cNvPr id="10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84A6A0-367F-4D42-833B-527865AF2A8B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0D023-E395-405E-BF6F-827D37CE9279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C977E1E-D66F-495C-99C7-E2A54B05710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B855D-FA7E-48C1-A7CD-EF98AD1ADFC4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EA29C39-07AC-41E0-B45D-ABAC3C7D11D8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3CD8-2F4E-416A-B925-06EF1BB760FB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2308D6-D4B3-4CA2-9D1A-4E55F57894F0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7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E004E-7658-446F-8CFD-E61280D5175A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8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4C1231-0D0A-449F-A482-F2EC61732A75}" type="slidenum">
              <a:rPr lang="en-US"/>
              <a:pPr>
                <a:defRPr/>
              </a:pPr>
              <a:t>&lt;#&gt;</a:t>
            </a:fld>
            <a:endParaRPr lang="en-US" dirty="0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66FA01-EC3A-4355-811B-F5571FB92355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スライド番号プレースホルダ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6E11F0FB-31CE-463F-9D1B-C1046F1667E4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7" name="フッター プレースホル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F7AC06-AD40-4722-987A-7AA69835AC35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8" name="スライド番号プレースホルダ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>
              <a:defRPr/>
            </a:pPr>
            <a:fld id="{B15FD56A-88B1-4701-BAAF-E93DDFEFFD9E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9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8290E-1048-4B98-9A7A-0E279E3886E8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7C62B3-82B6-463D-9EF7-D2B5A412D601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C6EF8-1F13-4691-B81C-FEFCE6A83FFB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FEABAE-2E10-4E5E-8F43-A3CA2A042636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7F25-96E8-45FF-ABC5-94C53191E17C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D845F8-00E1-41D1-AA05-9D22E4C213C7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正方形/長方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正方形/長方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9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76F6788-6B93-4C24-83A7-31F4E06FC916}" type="datetimeFigureOut">
              <a:rPr lang="en-US"/>
              <a:pPr>
                <a:defRPr/>
              </a:pPr>
              <a:t>11/1/2009</a:t>
            </a:fld>
            <a:endParaRPr lang="en-US"/>
          </a:p>
        </p:txBody>
      </p:sp>
      <p:sp>
        <p:nvSpPr>
          <p:cNvPr id="10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algn="ctr">
              <a:defRPr sz="2800"/>
            </a:lvl1pPr>
          </a:lstStyle>
          <a:p>
            <a:pPr>
              <a:defRPr/>
            </a:pPr>
            <a:fld id="{CBDCDEAD-BDFE-41A7-84A5-CF3EE92A6355}" type="slidenum">
              <a:rPr lang="en-US"/>
              <a:pPr>
                <a:defRPr/>
              </a:pPr>
              <a:t>&lt;#&gt;</a:t>
            </a:fld>
            <a:endParaRPr lang="en-US"/>
          </a:p>
        </p:txBody>
      </p:sp>
      <p:sp>
        <p:nvSpPr>
          <p:cNvPr id="11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E307C8-24C7-4E81-80E6-D1CCD9B00386}" type="datetimeFigureOut">
              <a:rPr lang="en-US"/>
              <a:pPr>
                <a:defRPr/>
              </a:pPr>
              <a:t>11/1/2009</a:t>
            </a:fld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AD980A-F576-4DEB-9AE3-AF7587B1E75A}" type="slidenum">
              <a:rPr lang="en-US"/>
              <a:pPr>
                <a:defRPr/>
              </a:pPr>
              <a:t>&lt;#&gt;</a:t>
            </a:fld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ctrTitle"/>
          </p:nvPr>
        </p:nvSpPr>
        <p:spPr>
          <a:xfrm>
            <a:off x="2087563" y="1928813"/>
            <a:ext cx="6746875" cy="1828800"/>
          </a:xfrm>
        </p:spPr>
        <p:txBody>
          <a:bodyPr/>
          <a:lstStyle/>
          <a:p>
            <a:pPr eaLnBrk="1" hangingPunct="1"/>
            <a:r>
              <a:rPr altLang="ja-JP" smtClean="0">
                <a:latin typeface="HGPｺﾞｼｯｸM" pitchFamily="50" charset="-128"/>
                <a:ea typeface="HGPｺﾞｼｯｸM" pitchFamily="50" charset="-128"/>
              </a:rPr>
              <a:t>Problem J:</a:t>
            </a:r>
            <a:br>
              <a:rPr altLang="ja-JP" smtClean="0">
                <a:latin typeface="HGPｺﾞｼｯｸM" pitchFamily="50" charset="-128"/>
                <a:ea typeface="HGPｺﾞｼｯｸM" pitchFamily="50" charset="-128"/>
              </a:rPr>
            </a:br>
            <a:r>
              <a:rPr lang="ja-JP" altLang="en-US" smtClean="0">
                <a:latin typeface="HGPｺﾞｼｯｸM" pitchFamily="50" charset="-128"/>
                <a:ea typeface="HGPｺﾞｼｯｸM" pitchFamily="50" charset="-128"/>
              </a:rPr>
              <a:t>ねこ泥棒と金曜日のお屋敷 </a:t>
            </a:r>
          </a:p>
        </p:txBody>
      </p:sp>
      <p:sp>
        <p:nvSpPr>
          <p:cNvPr id="13315" name="サブタイトル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3316" name="タイトル 1"/>
          <p:cNvSpPr txBox="1">
            <a:spLocks/>
          </p:cNvSpPr>
          <p:nvPr/>
        </p:nvSpPr>
        <p:spPr bwMode="auto">
          <a:xfrm>
            <a:off x="2357438" y="3929063"/>
            <a:ext cx="647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問題作成： 高橋</a:t>
            </a:r>
            <a:endParaRPr lang="en-US" altLang="ja-JP" sz="2400">
              <a:solidFill>
                <a:schemeClr val="tx2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解法作成： 高橋・安達</a:t>
            </a:r>
            <a:endParaRPr lang="en-US" altLang="ja-JP" sz="2400">
              <a:solidFill>
                <a:schemeClr val="tx2"/>
              </a:solidFill>
              <a:latin typeface="HGPｺﾞｼｯｸM" pitchFamily="50" charset="-128"/>
              <a:ea typeface="HGPｺﾞｼｯｸM" pitchFamily="50" charset="-128"/>
            </a:endParaRPr>
          </a:p>
          <a:p>
            <a:pPr algn="r"/>
            <a:r>
              <a:rPr lang="ja-JP" altLang="en-US" sz="2400">
                <a:solidFill>
                  <a:schemeClr val="tx2"/>
                </a:solidFill>
                <a:latin typeface="HGPｺﾞｼｯｸM" pitchFamily="50" charset="-128"/>
                <a:ea typeface="HGPｺﾞｼｯｸM" pitchFamily="50" charset="-128"/>
              </a:rPr>
              <a:t>解説： 前原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結果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総提出数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30</a:t>
            </a:r>
          </a:p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提出者数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20</a:t>
            </a:r>
          </a:p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正解者数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1</a:t>
            </a:r>
            <a:endParaRPr lang="ja-JP" altLang="en-US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eaLnBrk="1" hangingPunct="1">
              <a:buFont typeface="Wingdings" pitchFamily="2" charset="2"/>
              <a:buChar char="¨"/>
            </a:pP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最初の正解者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: Yoichi Iwata (279</a:t>
            </a: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分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うずらフォント"/>
                <a:cs typeface="うずらフォント"/>
              </a:rPr>
              <a:t>問題概要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ねこはキャンパス内を等速度で移動する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r>
              <a:rPr lang="ja-JP" altLang="en-US" sz="2800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移動経路は多角形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endParaRPr lang="ja-JP" altLang="en-US" sz="2800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なつめさんもキャンパス内を等速度で移動する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r>
              <a:rPr lang="ja-JP" altLang="en-US" sz="2800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キャンパス内に障害物は無し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r>
              <a:rPr lang="ja-JP" altLang="en-US" sz="2800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ある時間までに正門に行かないといけない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endParaRPr lang="ja-JP" altLang="en-US" sz="2800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 eaLnBrk="1" hangingPunct="1">
              <a:buFont typeface="Wingdings" pitchFamily="2" charset="2"/>
              <a:buAutoNum type="arabicPeriod"/>
            </a:pP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時間内に会える最大のねこ数を求めよ</a:t>
            </a:r>
          </a:p>
          <a:p>
            <a:pPr marL="742950" lvl="1" indent="-285750" eaLnBrk="1" hangingPunct="1">
              <a:buFont typeface="Wingdings" pitchFamily="2" charset="2"/>
              <a:buAutoNum type="arabicPeriod"/>
            </a:pPr>
            <a:r>
              <a:rPr lang="ja-JP" altLang="en-US" sz="2800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同数の場合は最速で正門につくもの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最重要な性質</a:t>
            </a:r>
          </a:p>
        </p:txBody>
      </p:sp>
      <p:sp>
        <p:nvSpPr>
          <p:cNvPr id="16387" name="コンテンツ プレースホルダ 2"/>
          <p:cNvSpPr>
            <a:spLocks/>
          </p:cNvSpPr>
          <p:nvPr/>
        </p:nvSpPr>
        <p:spPr bwMode="auto">
          <a:xfrm>
            <a:off x="611188" y="1884363"/>
            <a:ext cx="8153400" cy="1257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/>
            </a:r>
            <a:b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>ねこに会う順番を固定したとき，</a:t>
            </a:r>
            <a:b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>各ねこに最速で会っていくのが全体で最速</a:t>
            </a:r>
          </a:p>
        </p:txBody>
      </p:sp>
      <p:sp>
        <p:nvSpPr>
          <p:cNvPr id="16388" name="コンテンツ プレースホルダ 2"/>
          <p:cNvSpPr>
            <a:spLocks/>
          </p:cNvSpPr>
          <p:nvPr/>
        </p:nvSpPr>
        <p:spPr bwMode="auto">
          <a:xfrm>
            <a:off x="827088" y="1668463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>命題</a:t>
            </a:r>
          </a:p>
        </p:txBody>
      </p:sp>
      <p:sp>
        <p:nvSpPr>
          <p:cNvPr id="16389" name="コンテンツ プレースホルダ 2"/>
          <p:cNvSpPr>
            <a:spLocks/>
          </p:cNvSpPr>
          <p:nvPr/>
        </p:nvSpPr>
        <p:spPr bwMode="auto">
          <a:xfrm>
            <a:off x="611188" y="3684588"/>
            <a:ext cx="8153400" cy="8969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/>
            </a:r>
            <a:b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>「ねこよりはやーい」</a:t>
            </a:r>
            <a:endParaRPr lang="en-US" altLang="ja-JP" sz="2900">
              <a:latin typeface="Tw Cen MT"/>
              <a:ea typeface="HGPｺﾞｼｯｸM" pitchFamily="50" charset="-128"/>
              <a:cs typeface="うずらフォント"/>
            </a:endParaRPr>
          </a:p>
        </p:txBody>
      </p:sp>
      <p:sp>
        <p:nvSpPr>
          <p:cNvPr id="16390" name="コンテンツ プレースホルダ 2"/>
          <p:cNvSpPr>
            <a:spLocks/>
          </p:cNvSpPr>
          <p:nvPr/>
        </p:nvSpPr>
        <p:spPr bwMode="auto">
          <a:xfrm>
            <a:off x="827088" y="3468688"/>
            <a:ext cx="1008062" cy="46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b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Tw Cen MT"/>
                <a:ea typeface="HGPｺﾞｼｯｸM" pitchFamily="50" charset="-128"/>
                <a:cs typeface="うずらフォント"/>
              </a:rPr>
              <a:t>証明</a:t>
            </a:r>
          </a:p>
        </p:txBody>
      </p:sp>
      <p:sp>
        <p:nvSpPr>
          <p:cNvPr id="16391" name="コンテンツ プレースホルダ 2"/>
          <p:cNvSpPr>
            <a:spLocks/>
          </p:cNvSpPr>
          <p:nvPr/>
        </p:nvSpPr>
        <p:spPr bwMode="auto">
          <a:xfrm>
            <a:off x="595313" y="5013325"/>
            <a:ext cx="8153400" cy="9366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全ての訪問順の中で最速のものを求める</a:t>
            </a:r>
          </a:p>
          <a:p>
            <a:pPr marL="400050" indent="-400050" algn="ctr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巡回セールスマン問題！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アルゴリズム</a:t>
            </a:r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(TSP-DP)</a:t>
            </a:r>
            <a:endParaRPr lang="ja-JP" altLang="en-US" smtClean="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7411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OPT[S,i]:=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最後に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i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と会うような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全部と会う方法のうち，最速のものの時刻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/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endParaRPr lang="en-US" altLang="ja-JP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For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全てのねこの集合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S: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 For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最後に会ったねこ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i ∈ S: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   For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次に会うねこ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j ∈ S: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     OPT[S+j,j] </a:t>
            </a:r>
            <a:b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       = OPT[S,i] + f(i,j,OPT[S,i])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068763" y="5300663"/>
            <a:ext cx="2195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79838" y="5408613"/>
            <a:ext cx="4392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OPT[S,i]</a:t>
            </a:r>
            <a:r>
              <a:rPr lang="ja-JP" altLang="en-US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に</a:t>
            </a:r>
            <a:r>
              <a:rPr lang="en-US" altLang="ja-JP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i</a:t>
            </a:r>
            <a:r>
              <a:rPr lang="ja-JP" altLang="en-US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と会っているとき</a:t>
            </a:r>
            <a:br>
              <a:rPr lang="ja-JP" altLang="en-US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en-US" altLang="ja-JP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j</a:t>
            </a:r>
            <a:r>
              <a:rPr lang="ja-JP" altLang="en-US" sz="2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と会える最速時刻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5508625" y="4005263"/>
            <a:ext cx="7143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71550" y="5467350"/>
            <a:ext cx="159385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O(n</a:t>
            </a:r>
            <a:r>
              <a:rPr lang="en-US" altLang="ja-JP" sz="2800" b="1" baseline="300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2</a:t>
            </a:r>
            <a:r>
              <a:rPr lang="en-US" altLang="ja-JP" sz="700" b="1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</a:t>
            </a:r>
            <a:r>
              <a:rPr lang="en-US" altLang="ja-JP" sz="2800" b="1">
                <a:latin typeface="HGPｺﾞｼｯｸM" pitchFamily="50" charset="-128"/>
                <a:ea typeface="HGPｺﾞｼｯｸM" pitchFamily="50" charset="-128"/>
                <a:cs typeface="うずらフォント"/>
              </a:rPr>
              <a:t>2</a:t>
            </a:r>
            <a:r>
              <a:rPr lang="en-US" altLang="ja-JP" sz="2800" b="1" baseline="300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</a:t>
            </a:r>
            <a:r>
              <a:rPr lang="en-US" altLang="ja-JP" sz="700" b="1">
                <a:latin typeface="HGPｺﾞｼｯｸM" pitchFamily="50" charset="-128"/>
                <a:ea typeface="HGPｺﾞｼｯｸM" pitchFamily="50" charset="-128"/>
                <a:cs typeface="うずらフォント"/>
              </a:rPr>
              <a:t> </a:t>
            </a:r>
            <a:r>
              <a:rPr lang="en-US" altLang="ja-JP" sz="2800" b="1">
                <a:latin typeface="HGPｺﾞｼｯｸM" pitchFamily="50" charset="-128"/>
                <a:ea typeface="HGPｺﾞｼｯｸM" pitchFamily="50" charset="-128"/>
                <a:cs typeface="うずらフォント"/>
              </a:rPr>
              <a:t>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13"/>
          <p:cNvSpPr>
            <a:spLocks noChangeArrowheads="1"/>
          </p:cNvSpPr>
          <p:nvPr/>
        </p:nvSpPr>
        <p:spPr bwMode="auto">
          <a:xfrm>
            <a:off x="-2484438" y="1268413"/>
            <a:ext cx="7920038" cy="7920037"/>
          </a:xfrm>
          <a:prstGeom prst="ellipse">
            <a:avLst/>
          </a:prstGeom>
          <a:solidFill>
            <a:schemeClr val="accent2">
              <a:alpha val="10196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5" name="Rectangle 20"/>
          <p:cNvSpPr>
            <a:spLocks noChangeArrowheads="1"/>
          </p:cNvSpPr>
          <p:nvPr/>
        </p:nvSpPr>
        <p:spPr bwMode="auto">
          <a:xfrm>
            <a:off x="-288925" y="57150"/>
            <a:ext cx="9396413" cy="1235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6" name="Oval 8"/>
          <p:cNvSpPr>
            <a:spLocks noChangeArrowheads="1"/>
          </p:cNvSpPr>
          <p:nvPr/>
        </p:nvSpPr>
        <p:spPr bwMode="auto">
          <a:xfrm>
            <a:off x="1258888" y="5013325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7" name="Oval 9"/>
          <p:cNvSpPr>
            <a:spLocks noChangeArrowheads="1"/>
          </p:cNvSpPr>
          <p:nvPr/>
        </p:nvSpPr>
        <p:spPr bwMode="auto">
          <a:xfrm>
            <a:off x="2916238" y="34290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8" name="Oval 10"/>
          <p:cNvSpPr>
            <a:spLocks noChangeArrowheads="1"/>
          </p:cNvSpPr>
          <p:nvPr/>
        </p:nvSpPr>
        <p:spPr bwMode="auto">
          <a:xfrm>
            <a:off x="4211638" y="34290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3095625" y="3644900"/>
            <a:ext cx="13319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8440" name="Oval 12"/>
          <p:cNvSpPr>
            <a:spLocks noChangeArrowheads="1"/>
          </p:cNvSpPr>
          <p:nvPr/>
        </p:nvSpPr>
        <p:spPr bwMode="auto">
          <a:xfrm>
            <a:off x="-1044575" y="2779713"/>
            <a:ext cx="4897438" cy="4897437"/>
          </a:xfrm>
          <a:prstGeom prst="ellipse">
            <a:avLst/>
          </a:prstGeom>
          <a:solidFill>
            <a:schemeClr val="accent2">
              <a:alpha val="10196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5327650" y="2744788"/>
            <a:ext cx="3240088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O(log T/ε log S) </a:t>
            </a:r>
            <a:endParaRPr lang="ja-JP" altLang="en-US" sz="28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2828925" y="3879850"/>
            <a:ext cx="71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≦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s</a:t>
            </a:r>
          </a:p>
        </p:txBody>
      </p:sp>
      <p:sp>
        <p:nvSpPr>
          <p:cNvPr id="18443" name="Text Box 16"/>
          <p:cNvSpPr txBox="1">
            <a:spLocks noChangeArrowheads="1"/>
          </p:cNvSpPr>
          <p:nvPr/>
        </p:nvSpPr>
        <p:spPr bwMode="auto">
          <a:xfrm>
            <a:off x="4291013" y="378936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うずらフォント"/>
                <a:ea typeface="うずらフォント"/>
                <a:cs typeface="うずらフォント"/>
              </a:rPr>
              <a:t>≦</a:t>
            </a: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s’</a:t>
            </a:r>
          </a:p>
        </p:txBody>
      </p:sp>
      <p:sp>
        <p:nvSpPr>
          <p:cNvPr id="18444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時刻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で会えるなら時刻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</a:t>
            </a:r>
            <a:r>
              <a:rPr lang="en-US" altLang="ja-JP" sz="2900">
                <a:latin typeface="うずらフォント"/>
                <a:ea typeface="HGPｺﾞｼｯｸM" pitchFamily="50" charset="-128"/>
                <a:cs typeface="うずらフォント"/>
              </a:rPr>
              <a:t>’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&gt; s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でも会える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∴ 時刻に関する二分探索</a:t>
            </a:r>
            <a:endParaRPr lang="en-US" altLang="ja-JP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8445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f(i,j,t)</a:t>
            </a: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の計算</a:t>
            </a:r>
          </a:p>
        </p:txBody>
      </p:sp>
      <p:sp>
        <p:nvSpPr>
          <p:cNvPr id="18446" name="Rectangle 21"/>
          <p:cNvSpPr>
            <a:spLocks noChangeArrowheads="1"/>
          </p:cNvSpPr>
          <p:nvPr/>
        </p:nvSpPr>
        <p:spPr bwMode="auto">
          <a:xfrm>
            <a:off x="323850" y="225425"/>
            <a:ext cx="322263" cy="126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576263" y="1293813"/>
            <a:ext cx="2917825" cy="2270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-2378075" y="1293813"/>
            <a:ext cx="2917825" cy="2270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13"/>
          <p:cNvSpPr>
            <a:spLocks noChangeArrowheads="1"/>
          </p:cNvSpPr>
          <p:nvPr/>
        </p:nvSpPr>
        <p:spPr bwMode="auto">
          <a:xfrm>
            <a:off x="-2484438" y="1268413"/>
            <a:ext cx="7920038" cy="7920037"/>
          </a:xfrm>
          <a:prstGeom prst="ellipse">
            <a:avLst/>
          </a:prstGeom>
          <a:solidFill>
            <a:schemeClr val="accent2">
              <a:alpha val="10196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59" name="Rectangle 20"/>
          <p:cNvSpPr>
            <a:spLocks noChangeArrowheads="1"/>
          </p:cNvSpPr>
          <p:nvPr/>
        </p:nvSpPr>
        <p:spPr bwMode="auto">
          <a:xfrm>
            <a:off x="-288925" y="57150"/>
            <a:ext cx="9396413" cy="1235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0" name="Oval 8"/>
          <p:cNvSpPr>
            <a:spLocks noChangeArrowheads="1"/>
          </p:cNvSpPr>
          <p:nvPr/>
        </p:nvSpPr>
        <p:spPr bwMode="auto">
          <a:xfrm>
            <a:off x="1258888" y="5013325"/>
            <a:ext cx="431800" cy="431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1" name="Oval 9"/>
          <p:cNvSpPr>
            <a:spLocks noChangeArrowheads="1"/>
          </p:cNvSpPr>
          <p:nvPr/>
        </p:nvSpPr>
        <p:spPr bwMode="auto">
          <a:xfrm>
            <a:off x="2916238" y="34290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2" name="Oval 10"/>
          <p:cNvSpPr>
            <a:spLocks noChangeArrowheads="1"/>
          </p:cNvSpPr>
          <p:nvPr/>
        </p:nvSpPr>
        <p:spPr bwMode="auto">
          <a:xfrm>
            <a:off x="4211638" y="34290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3095625" y="3644900"/>
            <a:ext cx="133191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64" name="Oval 12"/>
          <p:cNvSpPr>
            <a:spLocks noChangeArrowheads="1"/>
          </p:cNvSpPr>
          <p:nvPr/>
        </p:nvSpPr>
        <p:spPr bwMode="auto">
          <a:xfrm>
            <a:off x="-1044575" y="2779713"/>
            <a:ext cx="4897438" cy="4897437"/>
          </a:xfrm>
          <a:prstGeom prst="ellipse">
            <a:avLst/>
          </a:prstGeom>
          <a:solidFill>
            <a:schemeClr val="accent2">
              <a:alpha val="10196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5327650" y="2744788"/>
            <a:ext cx="3240088" cy="5476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O(log T/ε log S) </a:t>
            </a:r>
            <a:endParaRPr lang="ja-JP" altLang="en-US" sz="28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2828925" y="3879850"/>
            <a:ext cx="71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≦</a:t>
            </a:r>
            <a:r>
              <a:rPr lang="en-US" altLang="ja-JP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4291013" y="3789363"/>
            <a:ext cx="890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≦</a:t>
            </a:r>
            <a:r>
              <a:rPr lang="en-US" altLang="ja-JP" sz="28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</a:t>
            </a:r>
            <a:r>
              <a:rPr lang="en-US" altLang="ja-JP" sz="2800">
                <a:latin typeface="うずらフォント"/>
                <a:ea typeface="HGPｺﾞｼｯｸM" pitchFamily="50" charset="-128"/>
                <a:cs typeface="うずらフォント"/>
              </a:rPr>
              <a:t>’</a:t>
            </a:r>
            <a:endParaRPr lang="en-US" altLang="ja-JP" sz="28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9468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時刻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で会えるなら時刻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s</a:t>
            </a:r>
            <a:r>
              <a:rPr lang="en-US" altLang="ja-JP" sz="2900">
                <a:latin typeface="うずらフォント"/>
                <a:ea typeface="HGPｺﾞｼｯｸM" pitchFamily="50" charset="-128"/>
                <a:cs typeface="うずらフォント"/>
              </a:rPr>
              <a:t>’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&gt; s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でも会える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∴ 時刻に関する二分探索</a:t>
            </a:r>
            <a:endParaRPr lang="en-US" altLang="ja-JP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19469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f(i,j,t)</a:t>
            </a:r>
            <a:r>
              <a:rPr lang="ja-JP" altLang="en-US" smtClean="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の計算</a:t>
            </a:r>
          </a:p>
        </p:txBody>
      </p:sp>
      <p:sp>
        <p:nvSpPr>
          <p:cNvPr id="19470" name="Rectangle 21"/>
          <p:cNvSpPr>
            <a:spLocks noChangeArrowheads="1"/>
          </p:cNvSpPr>
          <p:nvPr/>
        </p:nvSpPr>
        <p:spPr bwMode="auto">
          <a:xfrm>
            <a:off x="323850" y="225425"/>
            <a:ext cx="322263" cy="126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576263" y="1293813"/>
            <a:ext cx="2917825" cy="2270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-2378075" y="1293813"/>
            <a:ext cx="2917825" cy="22701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0" y="1520825"/>
            <a:ext cx="9144000" cy="533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0" y="1520825"/>
            <a:ext cx="9144000" cy="533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9475" name="Text Box 6"/>
          <p:cNvSpPr txBox="1">
            <a:spLocks noChangeArrowheads="1"/>
          </p:cNvSpPr>
          <p:nvPr/>
        </p:nvSpPr>
        <p:spPr bwMode="auto">
          <a:xfrm>
            <a:off x="2087563" y="4976813"/>
            <a:ext cx="5148262" cy="7905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44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Time Limit Exceeded</a:t>
            </a:r>
            <a:endParaRPr lang="ja-JP" altLang="en-US" sz="44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ja-JP" smtClean="0">
                <a:latin typeface="うずらフォント"/>
                <a:ea typeface="うずらフォント"/>
                <a:cs typeface="うずらフォント"/>
              </a:rPr>
              <a:t>f(i,j,t)</a:t>
            </a:r>
            <a:r>
              <a:rPr lang="ja-JP" altLang="en-US" smtClean="0">
                <a:latin typeface="うずらフォント"/>
                <a:ea typeface="うずらフォント"/>
                <a:cs typeface="うずらフォント"/>
              </a:rPr>
              <a:t>の計算（想定解）</a:t>
            </a:r>
          </a:p>
        </p:txBody>
      </p:sp>
      <p:sp>
        <p:nvSpPr>
          <p:cNvPr id="20483" name="コンテンツ プレースホルダ 2"/>
          <p:cNvSpPr>
            <a:spLocks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あるセグメントで会えれば次のセグメント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でも会える（周が違えば別のセグメント）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endParaRPr lang="en-US" altLang="ja-JP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セグメントを固定すると最速到達時間が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解析的にわかる：</a:t>
            </a:r>
          </a:p>
          <a:p>
            <a:pPr marL="742950" lvl="1" indent="-2857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AutoNum type="arabicPeriod"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ねこがセグメントの始点を </a:t>
            </a:r>
            <a:r>
              <a:rPr lang="en-US" altLang="ja-JP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t0 </a:t>
            </a: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に出発するとしてどうたらこうたら→二次方程式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endParaRPr lang="ja-JP" altLang="en-US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  <a:p>
            <a:pPr marL="400050" indent="-40005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  <a:t>	∴セグメントに関する二分探索＋解析計算</a:t>
            </a:r>
            <a:br>
              <a:rPr lang="ja-JP" altLang="en-US" sz="2900">
                <a:latin typeface="HGPｺﾞｼｯｸM" pitchFamily="50" charset="-128"/>
                <a:ea typeface="HGPｺﾞｼｯｸM" pitchFamily="50" charset="-128"/>
                <a:cs typeface="うずらフォント"/>
              </a:rPr>
            </a:br>
            <a:endParaRPr lang="ja-JP" altLang="en-US" sz="2900">
              <a:latin typeface="HGPｺﾞｼｯｸM" pitchFamily="50" charset="-128"/>
              <a:ea typeface="HGPｺﾞｼｯｸM" pitchFamily="50" charset="-128"/>
              <a:cs typeface="うずらフォント"/>
            </a:endParaRP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3421063" y="6013450"/>
            <a:ext cx="1655762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800">
                <a:latin typeface="うずらフォント"/>
                <a:ea typeface="うずらフォント"/>
                <a:cs typeface="うずらフォント"/>
              </a:rPr>
              <a:t>O(log S) </a:t>
            </a:r>
            <a:endParaRPr lang="ja-JP" altLang="en-US" sz="2800">
              <a:latin typeface="うずらフォント"/>
              <a:ea typeface="うずらフォント"/>
              <a:cs typeface="うずらフォント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デザート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232</Words>
  <Application>Microsoft Office PowerPoint</Application>
  <PresentationFormat>画面に合わせる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Arial</vt:lpstr>
      <vt:lpstr>ＭＳ Ｐゴシック</vt:lpstr>
      <vt:lpstr>Tw Cen MT</vt:lpstr>
      <vt:lpstr>Wingdings</vt:lpstr>
      <vt:lpstr>Wingdings 2</vt:lpstr>
      <vt:lpstr>Calibri</vt:lpstr>
      <vt:lpstr>HGPｺﾞｼｯｸM</vt:lpstr>
      <vt:lpstr>HGPｺﾞｼｯｸE</vt:lpstr>
      <vt:lpstr>うずらフォント</vt:lpstr>
      <vt:lpstr>デザート</vt:lpstr>
      <vt:lpstr>Problem J: ねこ泥棒と金曜日のお屋敷 </vt:lpstr>
      <vt:lpstr>結果</vt:lpstr>
      <vt:lpstr>問題概要</vt:lpstr>
      <vt:lpstr>最重要な性質</vt:lpstr>
      <vt:lpstr>アルゴリズム(TSP-DP)</vt:lpstr>
      <vt:lpstr>f(i,j,t)の計算</vt:lpstr>
      <vt:lpstr>f(i,j,t)の計算</vt:lpstr>
      <vt:lpstr>f(i,j,t)の計算（想定解）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2009-11-01T03:54:15Z</dcterms:created>
  <dcterms:modified xsi:type="dcterms:W3CDTF">2009-11-01T04:05:22Z</dcterms:modified>
</cp:coreProperties>
</file>