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5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2CEAA-C9B7-45FB-9D35-30D463A79271}" type="datetimeFigureOut">
              <a:rPr kumimoji="1" lang="ja-JP" altLang="en-US" smtClean="0"/>
              <a:t>2009/11/1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724D1-AA0B-4FF3-A506-C7B17E023767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724D1-AA0B-4FF3-A506-C7B17E02376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724D1-AA0B-4FF3-A506-C7B17E02376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724D1-AA0B-4FF3-A506-C7B17E02376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724D1-AA0B-4FF3-A506-C7B17E02376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724D1-AA0B-4FF3-A506-C7B17E02376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724D1-AA0B-4FF3-A506-C7B17E02376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724D1-AA0B-4FF3-A506-C7B17E02376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724D1-AA0B-4FF3-A506-C7B17E02376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lang="en-US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11/1/2009</a:t>
            </a:fld>
            <a:endParaRPr lang="en-US" sz="1600" dirty="0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/>
              <a:t>&lt;#&gt;</a:t>
            </a:fld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11/1/2009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&lt;#&gt;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11/1/2009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&lt;#&gt;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11/1/2009</a:t>
            </a:fld>
            <a:endParaRPr 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/>
              <a:t>&lt;#&gt;</a:t>
            </a:fld>
            <a:endParaRPr kumimoji="0" lang="en-US" dirty="0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11/1/2009</a:t>
            </a:fld>
            <a:endParaRPr lang="en-US" dirty="0"/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/>
              <a:t>&lt;#&gt;</a:t>
            </a:fld>
            <a:endParaRPr kumimoji="0" lang="en-US" dirty="0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CDF6120-F1F0-4C60-9FE9-39AC71A9C79D}" type="datetimeFigureOut">
              <a:rPr lang="en-US" smtClean="0"/>
              <a:pPr/>
              <a:t>11/1/2009</a:t>
            </a:fld>
            <a:endParaRPr lang="en-US"/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A7C8D44-3667-46F6-9772-CC52308E2A7F}" type="slidenum">
              <a:rPr kumimoji="0" lang="en-US" smtClean="0"/>
              <a:pPr/>
              <a:t>&lt;#&gt;</a:t>
            </a:fld>
            <a:endParaRPr kumimoji="0" lang="en-US"/>
          </a:p>
        </p:txBody>
      </p:sp>
      <p:sp>
        <p:nvSpPr>
          <p:cNvPr id="12" name="フッター プレースホル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CDF6120-F1F0-4C60-9FE9-39AC71A9C79D}" type="datetimeFigureOut">
              <a:rPr lang="en-US" smtClean="0"/>
              <a:pPr/>
              <a:t>11/1/2009</a:t>
            </a:fld>
            <a:endParaRPr lang="en-US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A7C8D44-3667-46F6-9772-CC52308E2A7F}" type="slidenum">
              <a:rPr kumimoji="0" lang="en-US" smtClean="0"/>
              <a:pPr/>
              <a:t>&lt;#&gt;</a:t>
            </a:fld>
            <a:endParaRPr kumimoji="0" 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テキスト プレースホル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5" name="テキスト プレースホル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11/1/2009</a:t>
            </a:fld>
            <a:endParaRPr 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/>
              <a:t>&lt;#&gt;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11/1/2009</a:t>
            </a:fld>
            <a:endParaRPr 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/>
              <a:t>&lt;#&gt;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11/1/2009</a:t>
            </a:fld>
            <a:endParaRPr 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/>
              <a:t>&lt;#&gt;</a:t>
            </a:fld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CDF6120-F1F0-4C60-9FE9-39AC71A9C79D}" type="datetimeFigureOut">
              <a:rPr lang="en-US" smtClean="0"/>
              <a:pPr/>
              <a:t>11/1/2009</a:t>
            </a:fld>
            <a:endParaRPr lang="en-US"/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A7C8D44-3667-46F6-9772-CC52308E2A7F}" type="slidenum">
              <a:rPr kumimoji="0" lang="en-US" smtClean="0"/>
              <a:pPr/>
              <a:t>&lt;#&gt;</a:t>
            </a:fld>
            <a:endParaRPr kumimoji="0" 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11/1/2009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&lt;#&gt;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357422" y="1928802"/>
            <a:ext cx="6477000" cy="1828800"/>
          </a:xfrm>
        </p:spPr>
        <p:txBody>
          <a:bodyPr/>
          <a:lstStyle/>
          <a:p>
            <a:r>
              <a:rPr kumimoji="1" lang="en-US" altLang="ja-JP" smtClean="0"/>
              <a:t>Problem I:</a:t>
            </a:r>
            <a:br>
              <a:rPr kumimoji="1" lang="en-US" altLang="ja-JP" smtClean="0"/>
            </a:br>
            <a:r>
              <a:rPr kumimoji="1" lang="ja-JP" altLang="en-US" smtClean="0"/>
              <a:t>夏への扉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357422" y="3929066"/>
            <a:ext cx="6477000" cy="18288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問題作成</a:t>
            </a:r>
            <a:r>
              <a:rPr kumimoji="1" lang="ja-JP" altLang="en-US" sz="24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： 高橋</a:t>
            </a:r>
            <a:endParaRPr kumimoji="1" lang="en-US" altLang="ja-JP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r">
              <a:spcBef>
                <a:spcPct val="0"/>
              </a:spcBef>
            </a:pPr>
            <a:r>
              <a:rPr kumimoji="1" lang="ja-JP" altLang="en-US" sz="2400" dirty="0" smtClean="0">
                <a:solidFill>
                  <a:schemeClr val="tx2"/>
                </a:solidFill>
              </a:rPr>
              <a:t>解法</a:t>
            </a:r>
            <a:r>
              <a:rPr kumimoji="1" lang="ja-JP" altLang="en-US" sz="2400" smtClean="0">
                <a:solidFill>
                  <a:schemeClr val="tx2"/>
                </a:solidFill>
              </a:rPr>
              <a:t>作成： 松本，高橋</a:t>
            </a:r>
            <a:endParaRPr kumimoji="1" lang="ja-JP" altLang="en-US" sz="2400" dirty="0" smtClean="0">
              <a:solidFill>
                <a:schemeClr val="tx2"/>
              </a:solidFill>
            </a:endParaRPr>
          </a:p>
          <a:p>
            <a:pPr algn="r">
              <a:spcBef>
                <a:spcPct val="0"/>
              </a:spcBef>
            </a:pPr>
            <a:r>
              <a:rPr kumimoji="1" lang="ja-JP" altLang="en-US" sz="2400" dirty="0" smtClean="0">
                <a:solidFill>
                  <a:schemeClr val="tx2"/>
                </a:solidFill>
              </a:rPr>
              <a:t>解説</a:t>
            </a:r>
            <a:r>
              <a:rPr kumimoji="1" lang="ja-JP" altLang="en-US" sz="2400" smtClean="0">
                <a:solidFill>
                  <a:schemeClr val="tx2"/>
                </a:solidFill>
              </a:rPr>
              <a:t>： 高橋</a:t>
            </a:r>
            <a:endParaRPr kumimoji="1" lang="ja-JP" altLang="en-US" sz="2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問題設定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smtClean="0"/>
              <a:t>複数の部屋と，それらをつなぐ扉がある</a:t>
            </a:r>
            <a:endParaRPr kumimoji="1" lang="en-US" altLang="ja-JP" smtClean="0"/>
          </a:p>
          <a:p>
            <a:pPr lvl="1"/>
            <a:r>
              <a:rPr lang="ja-JP" altLang="en-US" smtClean="0"/>
              <a:t>人間用の大きな扉</a:t>
            </a:r>
            <a:endParaRPr lang="en-US" altLang="ja-JP" smtClean="0"/>
          </a:p>
          <a:p>
            <a:pPr lvl="1"/>
            <a:r>
              <a:rPr kumimoji="1" lang="ja-JP" altLang="en-US" smtClean="0"/>
              <a:t>ねこ用の小さな扉</a:t>
            </a:r>
            <a:endParaRPr kumimoji="1" lang="en-US" altLang="ja-JP" smtClean="0"/>
          </a:p>
          <a:p>
            <a:r>
              <a:rPr lang="ja-JP" altLang="en-US" smtClean="0"/>
              <a:t>ねこがある部屋（「夏への扉」の先）に行きたい</a:t>
            </a:r>
            <a:endParaRPr lang="en-US" altLang="ja-JP" smtClean="0"/>
          </a:p>
          <a:p>
            <a:pPr lvl="1"/>
            <a:r>
              <a:rPr kumimoji="1" lang="ja-JP" altLang="en-US" smtClean="0"/>
              <a:t>ねこ用の扉は自分で開けられるが，人間用の扉は開けてもらわないと通れない</a:t>
            </a:r>
            <a:endParaRPr kumimoji="1" lang="en-US" altLang="ja-JP" smtClean="0"/>
          </a:p>
          <a:p>
            <a:r>
              <a:rPr lang="ja-JP" altLang="en-US" smtClean="0"/>
              <a:t>なつめは何枚の扉を開けてやればいい？</a:t>
            </a:r>
            <a:endParaRPr lang="en-US" altLang="ja-JP" smtClean="0"/>
          </a:p>
          <a:p>
            <a:pPr lvl="1"/>
            <a:r>
              <a:rPr kumimoji="1" lang="ja-JP" altLang="en-US" smtClean="0"/>
              <a:t>扉をあけるには，なつめ自身がその部屋まで行く必要があることに注意</a:t>
            </a:r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例</a:t>
            </a:r>
            <a:endParaRPr kumimoji="1" lang="ja-JP" altLang="en-US"/>
          </a:p>
        </p:txBody>
      </p:sp>
      <p:pic>
        <p:nvPicPr>
          <p:cNvPr id="5" name="図 4" descr="summ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57752" y="2143116"/>
            <a:ext cx="3829050" cy="280035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28596" y="164305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(1)</a:t>
            </a:r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43438" y="164305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(2)</a:t>
            </a:r>
            <a:endParaRPr kumimoji="1" lang="ja-JP" altLang="en-US"/>
          </a:p>
        </p:txBody>
      </p:sp>
      <p:pic>
        <p:nvPicPr>
          <p:cNvPr id="17" name="コンテンツ プレースホルダ 16" descr="summer2.png"/>
          <p:cNvPicPr>
            <a:picLocks noGrp="1" noChangeAspect="1"/>
          </p:cNvPicPr>
          <p:nvPr>
            <p:ph sz="quarter" idx="1"/>
          </p:nvPr>
        </p:nvPicPr>
        <p:blipFill>
          <a:blip r:embed="rId4" cstate="print"/>
          <a:stretch>
            <a:fillRect/>
          </a:stretch>
        </p:blipFill>
        <p:spPr>
          <a:xfrm>
            <a:off x="500034" y="2071678"/>
            <a:ext cx="3829050" cy="280035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最適戦略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smtClean="0"/>
              <a:t>レノンが小さい扉だけを通って夏へ行けるなら，答えは</a:t>
            </a:r>
            <a:r>
              <a:rPr kumimoji="1" lang="en-US" altLang="ja-JP" smtClean="0"/>
              <a:t>0</a:t>
            </a:r>
          </a:p>
          <a:p>
            <a:pPr lvl="1"/>
            <a:r>
              <a:rPr lang="ja-JP" altLang="en-US" smtClean="0"/>
              <a:t>このケースを忘れている人がけっこう多かった</a:t>
            </a:r>
            <a:endParaRPr lang="en-US" altLang="ja-JP" smtClean="0"/>
          </a:p>
          <a:p>
            <a:r>
              <a:rPr kumimoji="1" lang="ja-JP" altLang="en-US" smtClean="0"/>
              <a:t>そうでなければ，</a:t>
            </a:r>
            <a:endParaRPr kumimoji="1" lang="en-US" altLang="ja-JP" smtClean="0"/>
          </a:p>
          <a:p>
            <a:pPr marL="880110" lvl="1" indent="-514350">
              <a:buFont typeface="+mj-lt"/>
              <a:buAutoNum type="arabicPeriod"/>
            </a:pPr>
            <a:r>
              <a:rPr lang="ja-JP" altLang="en-US" smtClean="0"/>
              <a:t>レノンが自力で行けるところまでいく</a:t>
            </a:r>
            <a:endParaRPr lang="en-US" altLang="ja-JP" smtClean="0"/>
          </a:p>
          <a:p>
            <a:pPr marL="880110" lvl="1" indent="-514350">
              <a:buFont typeface="+mj-lt"/>
              <a:buAutoNum type="arabicPeriod"/>
            </a:pPr>
            <a:r>
              <a:rPr lang="ja-JP" altLang="en-US" smtClean="0"/>
              <a:t>なつめがレノンを迎えに行く</a:t>
            </a:r>
            <a:endParaRPr lang="en-US" altLang="ja-JP" smtClean="0"/>
          </a:p>
          <a:p>
            <a:pPr marL="880110" lvl="1" indent="-514350">
              <a:buFont typeface="+mj-lt"/>
              <a:buAutoNum type="arabicPeriod"/>
            </a:pPr>
            <a:r>
              <a:rPr kumimoji="1" lang="ja-JP" altLang="en-US" smtClean="0"/>
              <a:t>なつめが</a:t>
            </a:r>
            <a:r>
              <a:rPr lang="ja-JP" altLang="en-US" smtClean="0"/>
              <a:t>レノンを</a:t>
            </a:r>
            <a:r>
              <a:rPr kumimoji="1" lang="ja-JP" altLang="en-US" smtClean="0"/>
              <a:t>，レノンが自力で夏まで辿りつける部屋まで連れていく</a:t>
            </a:r>
            <a:endParaRPr kumimoji="1" lang="en-US" altLang="ja-JP" smtClean="0"/>
          </a:p>
          <a:p>
            <a:pPr marL="880110" lvl="1" indent="-514350">
              <a:buFont typeface="+mj-lt"/>
              <a:buAutoNum type="arabicPeriod"/>
            </a:pPr>
            <a:r>
              <a:rPr lang="ja-JP" altLang="en-US" smtClean="0"/>
              <a:t>レノンがひとりで夏まで行く</a:t>
            </a:r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/>
        </p:nvSpPr>
        <p:spPr>
          <a:xfrm rot="15550259">
            <a:off x="2845141" y="735460"/>
            <a:ext cx="1714512" cy="34290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最適戦略</a:t>
            </a:r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2143108" y="5286388"/>
            <a:ext cx="642942" cy="642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14546" y="5286388"/>
            <a:ext cx="690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smtClean="0"/>
              <a:t>な</a:t>
            </a:r>
            <a:endParaRPr kumimoji="1" lang="ja-JP" altLang="en-US" sz="3200"/>
          </a:p>
        </p:txBody>
      </p:sp>
      <p:sp>
        <p:nvSpPr>
          <p:cNvPr id="6" name="円/楕円 5"/>
          <p:cNvSpPr/>
          <p:nvPr/>
        </p:nvSpPr>
        <p:spPr>
          <a:xfrm>
            <a:off x="5857884" y="2428868"/>
            <a:ext cx="1714512" cy="34290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6500826" y="5072074"/>
            <a:ext cx="642942" cy="642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572264" y="5072074"/>
            <a:ext cx="690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smtClean="0"/>
              <a:t>れ</a:t>
            </a:r>
            <a:endParaRPr kumimoji="1" lang="ja-JP" altLang="en-US" sz="3200"/>
          </a:p>
        </p:txBody>
      </p:sp>
      <p:sp>
        <p:nvSpPr>
          <p:cNvPr id="9" name="円/楕円 8"/>
          <p:cNvSpPr/>
          <p:nvPr/>
        </p:nvSpPr>
        <p:spPr>
          <a:xfrm>
            <a:off x="3571868" y="1714488"/>
            <a:ext cx="642942" cy="64294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43306" y="1714488"/>
            <a:ext cx="690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smtClean="0"/>
              <a:t>夏</a:t>
            </a:r>
            <a:endParaRPr kumimoji="1" lang="ja-JP" altLang="en-US" sz="320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128431" y="1643050"/>
            <a:ext cx="30155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smtClean="0"/>
              <a:t>レノンの初期位置から</a:t>
            </a:r>
            <a:endParaRPr kumimoji="1" lang="en-US" altLang="ja-JP" sz="2400" smtClean="0"/>
          </a:p>
          <a:p>
            <a:r>
              <a:rPr kumimoji="1" lang="ja-JP" altLang="en-US" sz="2400" smtClean="0"/>
              <a:t>小さな扉で繋がって</a:t>
            </a:r>
            <a:endParaRPr kumimoji="1" lang="en-US" altLang="ja-JP" sz="2400" smtClean="0"/>
          </a:p>
          <a:p>
            <a:r>
              <a:rPr kumimoji="1" lang="ja-JP" altLang="en-US" sz="2400" smtClean="0"/>
              <a:t>いる領域</a:t>
            </a:r>
            <a:endParaRPr kumimoji="1" lang="ja-JP" altLang="en-US" sz="240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0" y="1714488"/>
            <a:ext cx="24994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smtClean="0"/>
              <a:t>夏から小さな扉で</a:t>
            </a:r>
            <a:endParaRPr kumimoji="1" lang="en-US" altLang="ja-JP" sz="2400" smtClean="0"/>
          </a:p>
          <a:p>
            <a:r>
              <a:rPr kumimoji="1" lang="ja-JP" altLang="en-US" sz="2400" smtClean="0"/>
              <a:t>繋がっている領域</a:t>
            </a:r>
            <a:endParaRPr kumimoji="1" lang="ja-JP" altLang="en-US" sz="2400"/>
          </a:p>
        </p:txBody>
      </p:sp>
      <p:sp>
        <p:nvSpPr>
          <p:cNvPr id="15" name="フリーフォーム 14"/>
          <p:cNvSpPr/>
          <p:nvPr/>
        </p:nvSpPr>
        <p:spPr>
          <a:xfrm>
            <a:off x="2671763" y="4243388"/>
            <a:ext cx="3357562" cy="1214437"/>
          </a:xfrm>
          <a:custGeom>
            <a:avLst/>
            <a:gdLst>
              <a:gd name="connsiteX0" fmla="*/ 0 w 3357562"/>
              <a:gd name="connsiteY0" fmla="*/ 1214437 h 1214437"/>
              <a:gd name="connsiteX1" fmla="*/ 1143000 w 3357562"/>
              <a:gd name="connsiteY1" fmla="*/ 428625 h 1214437"/>
              <a:gd name="connsiteX2" fmla="*/ 3357562 w 3357562"/>
              <a:gd name="connsiteY2" fmla="*/ 0 h 1214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7562" h="1214437">
                <a:moveTo>
                  <a:pt x="0" y="1214437"/>
                </a:moveTo>
                <a:cubicBezTo>
                  <a:pt x="291703" y="922734"/>
                  <a:pt x="583406" y="631031"/>
                  <a:pt x="1143000" y="428625"/>
                </a:cubicBezTo>
                <a:cubicBezTo>
                  <a:pt x="1702594" y="226219"/>
                  <a:pt x="2530078" y="113109"/>
                  <a:pt x="3357562" y="0"/>
                </a:cubicBezTo>
              </a:path>
            </a:pathLst>
          </a:custGeom>
          <a:ln w="50800">
            <a:solidFill>
              <a:srgbClr val="0070C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 15"/>
          <p:cNvSpPr/>
          <p:nvPr/>
        </p:nvSpPr>
        <p:spPr>
          <a:xfrm>
            <a:off x="2557463" y="3114675"/>
            <a:ext cx="3443297" cy="1528771"/>
          </a:xfrm>
          <a:custGeom>
            <a:avLst/>
            <a:gdLst>
              <a:gd name="connsiteX0" fmla="*/ 3414712 w 3414712"/>
              <a:gd name="connsiteY0" fmla="*/ 1057275 h 1590676"/>
              <a:gd name="connsiteX1" fmla="*/ 1471612 w 3414712"/>
              <a:gd name="connsiteY1" fmla="*/ 1414463 h 1590676"/>
              <a:gd name="connsiteX2" fmla="*/ 0 w 3414712"/>
              <a:gd name="connsiteY2" fmla="*/ 0 h 1590676"/>
              <a:gd name="connsiteX0" fmla="*/ 3414712 w 3414712"/>
              <a:gd name="connsiteY0" fmla="*/ 1057275 h 1347794"/>
              <a:gd name="connsiteX1" fmla="*/ 942967 w 3414712"/>
              <a:gd name="connsiteY1" fmla="*/ 1171581 h 1347794"/>
              <a:gd name="connsiteX2" fmla="*/ 0 w 3414712"/>
              <a:gd name="connsiteY2" fmla="*/ 0 h 1347794"/>
              <a:gd name="connsiteX0" fmla="*/ 3414712 w 3414712"/>
              <a:gd name="connsiteY0" fmla="*/ 1057275 h 1347794"/>
              <a:gd name="connsiteX1" fmla="*/ 942967 w 3414712"/>
              <a:gd name="connsiteY1" fmla="*/ 1171581 h 1347794"/>
              <a:gd name="connsiteX2" fmla="*/ 0 w 3414712"/>
              <a:gd name="connsiteY2" fmla="*/ 0 h 1347794"/>
              <a:gd name="connsiteX0" fmla="*/ 3414712 w 3414712"/>
              <a:gd name="connsiteY0" fmla="*/ 1057275 h 1323975"/>
              <a:gd name="connsiteX1" fmla="*/ 942967 w 3414712"/>
              <a:gd name="connsiteY1" fmla="*/ 1171581 h 1323975"/>
              <a:gd name="connsiteX2" fmla="*/ 0 w 3414712"/>
              <a:gd name="connsiteY2" fmla="*/ 0 h 1323975"/>
              <a:gd name="connsiteX0" fmla="*/ 3414712 w 3414712"/>
              <a:gd name="connsiteY0" fmla="*/ 1057275 h 1276350"/>
              <a:gd name="connsiteX1" fmla="*/ 942967 w 3414712"/>
              <a:gd name="connsiteY1" fmla="*/ 1171581 h 1276350"/>
              <a:gd name="connsiteX2" fmla="*/ 0 w 3414712"/>
              <a:gd name="connsiteY2" fmla="*/ 0 h 1276350"/>
              <a:gd name="connsiteX0" fmla="*/ 3414712 w 3414712"/>
              <a:gd name="connsiteY0" fmla="*/ 1057275 h 1276350"/>
              <a:gd name="connsiteX1" fmla="*/ 942967 w 3414712"/>
              <a:gd name="connsiteY1" fmla="*/ 1171581 h 1276350"/>
              <a:gd name="connsiteX2" fmla="*/ 0 w 3414712"/>
              <a:gd name="connsiteY2" fmla="*/ 0 h 1276350"/>
              <a:gd name="connsiteX0" fmla="*/ 3414712 w 3414712"/>
              <a:gd name="connsiteY0" fmla="*/ 1057275 h 1490665"/>
              <a:gd name="connsiteX1" fmla="*/ 1014405 w 3414712"/>
              <a:gd name="connsiteY1" fmla="*/ 1385896 h 1490665"/>
              <a:gd name="connsiteX2" fmla="*/ 0 w 3414712"/>
              <a:gd name="connsiteY2" fmla="*/ 0 h 1490665"/>
              <a:gd name="connsiteX0" fmla="*/ 3414712 w 3414712"/>
              <a:gd name="connsiteY0" fmla="*/ 1057275 h 1490665"/>
              <a:gd name="connsiteX1" fmla="*/ 1014405 w 3414712"/>
              <a:gd name="connsiteY1" fmla="*/ 1385896 h 1490665"/>
              <a:gd name="connsiteX2" fmla="*/ 0 w 3414712"/>
              <a:gd name="connsiteY2" fmla="*/ 0 h 1490665"/>
              <a:gd name="connsiteX0" fmla="*/ 3414712 w 3843348"/>
              <a:gd name="connsiteY0" fmla="*/ 1057275 h 1564490"/>
              <a:gd name="connsiteX1" fmla="*/ 3443297 w 3843348"/>
              <a:gd name="connsiteY1" fmla="*/ 957268 h 1564490"/>
              <a:gd name="connsiteX2" fmla="*/ 1014405 w 3843348"/>
              <a:gd name="connsiteY2" fmla="*/ 1385896 h 1564490"/>
              <a:gd name="connsiteX3" fmla="*/ 0 w 3843348"/>
              <a:gd name="connsiteY3" fmla="*/ 0 h 1564490"/>
              <a:gd name="connsiteX0" fmla="*/ 3414712 w 3843348"/>
              <a:gd name="connsiteY0" fmla="*/ 1057275 h 1385896"/>
              <a:gd name="connsiteX1" fmla="*/ 3443297 w 3843348"/>
              <a:gd name="connsiteY1" fmla="*/ 957268 h 1385896"/>
              <a:gd name="connsiteX2" fmla="*/ 1014405 w 3843348"/>
              <a:gd name="connsiteY2" fmla="*/ 1385896 h 1385896"/>
              <a:gd name="connsiteX3" fmla="*/ 0 w 3843348"/>
              <a:gd name="connsiteY3" fmla="*/ 0 h 1385896"/>
              <a:gd name="connsiteX0" fmla="*/ 4086239 w 4086239"/>
              <a:gd name="connsiteY0" fmla="*/ 1028705 h 1385896"/>
              <a:gd name="connsiteX1" fmla="*/ 3443297 w 4086239"/>
              <a:gd name="connsiteY1" fmla="*/ 957268 h 1385896"/>
              <a:gd name="connsiteX2" fmla="*/ 1014405 w 4086239"/>
              <a:gd name="connsiteY2" fmla="*/ 1385896 h 1385896"/>
              <a:gd name="connsiteX3" fmla="*/ 0 w 4086239"/>
              <a:gd name="connsiteY3" fmla="*/ 0 h 1385896"/>
              <a:gd name="connsiteX0" fmla="*/ 3443297 w 3443297"/>
              <a:gd name="connsiteY0" fmla="*/ 957268 h 1385896"/>
              <a:gd name="connsiteX1" fmla="*/ 1014405 w 3443297"/>
              <a:gd name="connsiteY1" fmla="*/ 1385896 h 1385896"/>
              <a:gd name="connsiteX2" fmla="*/ 0 w 3443297"/>
              <a:gd name="connsiteY2" fmla="*/ 0 h 1385896"/>
              <a:gd name="connsiteX0" fmla="*/ 3443297 w 3443297"/>
              <a:gd name="connsiteY0" fmla="*/ 957268 h 1528771"/>
              <a:gd name="connsiteX1" fmla="*/ 1085843 w 3443297"/>
              <a:gd name="connsiteY1" fmla="*/ 1528771 h 1528771"/>
              <a:gd name="connsiteX2" fmla="*/ 0 w 3443297"/>
              <a:gd name="connsiteY2" fmla="*/ 0 h 1528771"/>
              <a:gd name="connsiteX0" fmla="*/ 3443297 w 3443297"/>
              <a:gd name="connsiteY0" fmla="*/ 957268 h 1528771"/>
              <a:gd name="connsiteX1" fmla="*/ 1085843 w 3443297"/>
              <a:gd name="connsiteY1" fmla="*/ 1528771 h 1528771"/>
              <a:gd name="connsiteX2" fmla="*/ 0 w 3443297"/>
              <a:gd name="connsiteY2" fmla="*/ 0 h 1528771"/>
              <a:gd name="connsiteX0" fmla="*/ 3443297 w 3443297"/>
              <a:gd name="connsiteY0" fmla="*/ 957268 h 1528771"/>
              <a:gd name="connsiteX1" fmla="*/ 1085843 w 3443297"/>
              <a:gd name="connsiteY1" fmla="*/ 1528771 h 1528771"/>
              <a:gd name="connsiteX2" fmla="*/ 0 w 3443297"/>
              <a:gd name="connsiteY2" fmla="*/ 0 h 152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3297" h="1528771">
                <a:moveTo>
                  <a:pt x="3443297" y="957268"/>
                </a:moveTo>
                <a:cubicBezTo>
                  <a:pt x="2931325" y="1016800"/>
                  <a:pt x="1838323" y="1207286"/>
                  <a:pt x="1085843" y="1528771"/>
                </a:cubicBezTo>
                <a:cubicBezTo>
                  <a:pt x="631045" y="1152522"/>
                  <a:pt x="451246" y="619125"/>
                  <a:pt x="0" y="0"/>
                </a:cubicBezTo>
              </a:path>
            </a:pathLst>
          </a:custGeom>
          <a:ln w="635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 16"/>
          <p:cNvSpPr/>
          <p:nvPr/>
        </p:nvSpPr>
        <p:spPr>
          <a:xfrm>
            <a:off x="6029325" y="4005263"/>
            <a:ext cx="1143000" cy="1238250"/>
          </a:xfrm>
          <a:custGeom>
            <a:avLst/>
            <a:gdLst>
              <a:gd name="connsiteX0" fmla="*/ 942975 w 1143000"/>
              <a:gd name="connsiteY0" fmla="*/ 1238250 h 1238250"/>
              <a:gd name="connsiteX1" fmla="*/ 985838 w 1143000"/>
              <a:gd name="connsiteY1" fmla="*/ 180975 h 1238250"/>
              <a:gd name="connsiteX2" fmla="*/ 0 w 1143000"/>
              <a:gd name="connsiteY2" fmla="*/ 15240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1238250">
                <a:moveTo>
                  <a:pt x="942975" y="1238250"/>
                </a:moveTo>
                <a:cubicBezTo>
                  <a:pt x="1042987" y="800100"/>
                  <a:pt x="1143000" y="361950"/>
                  <a:pt x="985838" y="180975"/>
                </a:cubicBezTo>
                <a:cubicBezTo>
                  <a:pt x="828676" y="0"/>
                  <a:pt x="414338" y="76200"/>
                  <a:pt x="0" y="152400"/>
                </a:cubicBezTo>
              </a:path>
            </a:pathLst>
          </a:custGeom>
          <a:ln w="635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 17"/>
          <p:cNvSpPr/>
          <p:nvPr/>
        </p:nvSpPr>
        <p:spPr>
          <a:xfrm>
            <a:off x="2614599" y="3000372"/>
            <a:ext cx="3443297" cy="1528771"/>
          </a:xfrm>
          <a:custGeom>
            <a:avLst/>
            <a:gdLst>
              <a:gd name="connsiteX0" fmla="*/ 3414712 w 3414712"/>
              <a:gd name="connsiteY0" fmla="*/ 1057275 h 1590676"/>
              <a:gd name="connsiteX1" fmla="*/ 1471612 w 3414712"/>
              <a:gd name="connsiteY1" fmla="*/ 1414463 h 1590676"/>
              <a:gd name="connsiteX2" fmla="*/ 0 w 3414712"/>
              <a:gd name="connsiteY2" fmla="*/ 0 h 1590676"/>
              <a:gd name="connsiteX0" fmla="*/ 3414712 w 3414712"/>
              <a:gd name="connsiteY0" fmla="*/ 1057275 h 1347794"/>
              <a:gd name="connsiteX1" fmla="*/ 942967 w 3414712"/>
              <a:gd name="connsiteY1" fmla="*/ 1171581 h 1347794"/>
              <a:gd name="connsiteX2" fmla="*/ 0 w 3414712"/>
              <a:gd name="connsiteY2" fmla="*/ 0 h 1347794"/>
              <a:gd name="connsiteX0" fmla="*/ 3414712 w 3414712"/>
              <a:gd name="connsiteY0" fmla="*/ 1057275 h 1347794"/>
              <a:gd name="connsiteX1" fmla="*/ 942967 w 3414712"/>
              <a:gd name="connsiteY1" fmla="*/ 1171581 h 1347794"/>
              <a:gd name="connsiteX2" fmla="*/ 0 w 3414712"/>
              <a:gd name="connsiteY2" fmla="*/ 0 h 1347794"/>
              <a:gd name="connsiteX0" fmla="*/ 3414712 w 3414712"/>
              <a:gd name="connsiteY0" fmla="*/ 1057275 h 1323975"/>
              <a:gd name="connsiteX1" fmla="*/ 942967 w 3414712"/>
              <a:gd name="connsiteY1" fmla="*/ 1171581 h 1323975"/>
              <a:gd name="connsiteX2" fmla="*/ 0 w 3414712"/>
              <a:gd name="connsiteY2" fmla="*/ 0 h 1323975"/>
              <a:gd name="connsiteX0" fmla="*/ 3414712 w 3414712"/>
              <a:gd name="connsiteY0" fmla="*/ 1057275 h 1276350"/>
              <a:gd name="connsiteX1" fmla="*/ 942967 w 3414712"/>
              <a:gd name="connsiteY1" fmla="*/ 1171581 h 1276350"/>
              <a:gd name="connsiteX2" fmla="*/ 0 w 3414712"/>
              <a:gd name="connsiteY2" fmla="*/ 0 h 1276350"/>
              <a:gd name="connsiteX0" fmla="*/ 3414712 w 3414712"/>
              <a:gd name="connsiteY0" fmla="*/ 1057275 h 1276350"/>
              <a:gd name="connsiteX1" fmla="*/ 942967 w 3414712"/>
              <a:gd name="connsiteY1" fmla="*/ 1171581 h 1276350"/>
              <a:gd name="connsiteX2" fmla="*/ 0 w 3414712"/>
              <a:gd name="connsiteY2" fmla="*/ 0 h 1276350"/>
              <a:gd name="connsiteX0" fmla="*/ 3414712 w 3414712"/>
              <a:gd name="connsiteY0" fmla="*/ 1057275 h 1490665"/>
              <a:gd name="connsiteX1" fmla="*/ 1014405 w 3414712"/>
              <a:gd name="connsiteY1" fmla="*/ 1385896 h 1490665"/>
              <a:gd name="connsiteX2" fmla="*/ 0 w 3414712"/>
              <a:gd name="connsiteY2" fmla="*/ 0 h 1490665"/>
              <a:gd name="connsiteX0" fmla="*/ 3414712 w 3414712"/>
              <a:gd name="connsiteY0" fmla="*/ 1057275 h 1490665"/>
              <a:gd name="connsiteX1" fmla="*/ 1014405 w 3414712"/>
              <a:gd name="connsiteY1" fmla="*/ 1385896 h 1490665"/>
              <a:gd name="connsiteX2" fmla="*/ 0 w 3414712"/>
              <a:gd name="connsiteY2" fmla="*/ 0 h 1490665"/>
              <a:gd name="connsiteX0" fmla="*/ 3414712 w 3843348"/>
              <a:gd name="connsiteY0" fmla="*/ 1057275 h 1564490"/>
              <a:gd name="connsiteX1" fmla="*/ 3443297 w 3843348"/>
              <a:gd name="connsiteY1" fmla="*/ 957268 h 1564490"/>
              <a:gd name="connsiteX2" fmla="*/ 1014405 w 3843348"/>
              <a:gd name="connsiteY2" fmla="*/ 1385896 h 1564490"/>
              <a:gd name="connsiteX3" fmla="*/ 0 w 3843348"/>
              <a:gd name="connsiteY3" fmla="*/ 0 h 1564490"/>
              <a:gd name="connsiteX0" fmla="*/ 3414712 w 3843348"/>
              <a:gd name="connsiteY0" fmla="*/ 1057275 h 1385896"/>
              <a:gd name="connsiteX1" fmla="*/ 3443297 w 3843348"/>
              <a:gd name="connsiteY1" fmla="*/ 957268 h 1385896"/>
              <a:gd name="connsiteX2" fmla="*/ 1014405 w 3843348"/>
              <a:gd name="connsiteY2" fmla="*/ 1385896 h 1385896"/>
              <a:gd name="connsiteX3" fmla="*/ 0 w 3843348"/>
              <a:gd name="connsiteY3" fmla="*/ 0 h 1385896"/>
              <a:gd name="connsiteX0" fmla="*/ 4086239 w 4086239"/>
              <a:gd name="connsiteY0" fmla="*/ 1028705 h 1385896"/>
              <a:gd name="connsiteX1" fmla="*/ 3443297 w 4086239"/>
              <a:gd name="connsiteY1" fmla="*/ 957268 h 1385896"/>
              <a:gd name="connsiteX2" fmla="*/ 1014405 w 4086239"/>
              <a:gd name="connsiteY2" fmla="*/ 1385896 h 1385896"/>
              <a:gd name="connsiteX3" fmla="*/ 0 w 4086239"/>
              <a:gd name="connsiteY3" fmla="*/ 0 h 1385896"/>
              <a:gd name="connsiteX0" fmla="*/ 3443297 w 3443297"/>
              <a:gd name="connsiteY0" fmla="*/ 957268 h 1385896"/>
              <a:gd name="connsiteX1" fmla="*/ 1014405 w 3443297"/>
              <a:gd name="connsiteY1" fmla="*/ 1385896 h 1385896"/>
              <a:gd name="connsiteX2" fmla="*/ 0 w 3443297"/>
              <a:gd name="connsiteY2" fmla="*/ 0 h 1385896"/>
              <a:gd name="connsiteX0" fmla="*/ 3443297 w 3443297"/>
              <a:gd name="connsiteY0" fmla="*/ 957268 h 1528771"/>
              <a:gd name="connsiteX1" fmla="*/ 1085843 w 3443297"/>
              <a:gd name="connsiteY1" fmla="*/ 1528771 h 1528771"/>
              <a:gd name="connsiteX2" fmla="*/ 0 w 3443297"/>
              <a:gd name="connsiteY2" fmla="*/ 0 h 1528771"/>
              <a:gd name="connsiteX0" fmla="*/ 3443297 w 3443297"/>
              <a:gd name="connsiteY0" fmla="*/ 957268 h 1528771"/>
              <a:gd name="connsiteX1" fmla="*/ 1085843 w 3443297"/>
              <a:gd name="connsiteY1" fmla="*/ 1528771 h 1528771"/>
              <a:gd name="connsiteX2" fmla="*/ 0 w 3443297"/>
              <a:gd name="connsiteY2" fmla="*/ 0 h 1528771"/>
              <a:gd name="connsiteX0" fmla="*/ 3443297 w 3443297"/>
              <a:gd name="connsiteY0" fmla="*/ 957268 h 1528771"/>
              <a:gd name="connsiteX1" fmla="*/ 1085843 w 3443297"/>
              <a:gd name="connsiteY1" fmla="*/ 1528771 h 1528771"/>
              <a:gd name="connsiteX2" fmla="*/ 0 w 3443297"/>
              <a:gd name="connsiteY2" fmla="*/ 0 h 152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3297" h="1528771">
                <a:moveTo>
                  <a:pt x="3443297" y="957268"/>
                </a:moveTo>
                <a:cubicBezTo>
                  <a:pt x="2931325" y="1016800"/>
                  <a:pt x="1838323" y="1207286"/>
                  <a:pt x="1085843" y="1528771"/>
                </a:cubicBezTo>
                <a:cubicBezTo>
                  <a:pt x="631045" y="1152522"/>
                  <a:pt x="451246" y="619125"/>
                  <a:pt x="0" y="0"/>
                </a:cubicBezTo>
              </a:path>
            </a:pathLst>
          </a:custGeom>
          <a:ln w="635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 20"/>
          <p:cNvSpPr/>
          <p:nvPr/>
        </p:nvSpPr>
        <p:spPr>
          <a:xfrm>
            <a:off x="2488406" y="2028825"/>
            <a:ext cx="912019" cy="914400"/>
          </a:xfrm>
          <a:custGeom>
            <a:avLst/>
            <a:gdLst>
              <a:gd name="connsiteX0" fmla="*/ 69057 w 912019"/>
              <a:gd name="connsiteY0" fmla="*/ 914400 h 914400"/>
              <a:gd name="connsiteX1" fmla="*/ 140494 w 912019"/>
              <a:gd name="connsiteY1" fmla="*/ 157163 h 914400"/>
              <a:gd name="connsiteX2" fmla="*/ 912019 w 912019"/>
              <a:gd name="connsiteY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2019" h="914400">
                <a:moveTo>
                  <a:pt x="69057" y="914400"/>
                </a:moveTo>
                <a:cubicBezTo>
                  <a:pt x="34528" y="611981"/>
                  <a:pt x="0" y="309563"/>
                  <a:pt x="140494" y="157163"/>
                </a:cubicBezTo>
                <a:cubicBezTo>
                  <a:pt x="280988" y="4763"/>
                  <a:pt x="596503" y="2381"/>
                  <a:pt x="912019" y="0"/>
                </a:cubicBezTo>
              </a:path>
            </a:pathLst>
          </a:custGeom>
          <a:ln w="635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85720" y="3929066"/>
            <a:ext cx="2627642" cy="95410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smtClean="0"/>
              <a:t>なつめの経路は</a:t>
            </a:r>
            <a:endParaRPr kumimoji="1" lang="en-US" altLang="ja-JP" sz="2800" smtClean="0"/>
          </a:p>
          <a:p>
            <a:r>
              <a:rPr kumimoji="1" lang="en-US" altLang="ja-JP" sz="2800" smtClean="0"/>
              <a:t>Y</a:t>
            </a:r>
            <a:r>
              <a:rPr kumimoji="1" lang="ja-JP" altLang="en-US" sz="2800" smtClean="0"/>
              <a:t>字状になる！</a:t>
            </a:r>
            <a:endParaRPr kumimoji="1" lang="ja-JP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1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最小の扉数の求め方</a:t>
            </a:r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 rot="15550259">
            <a:off x="2845141" y="735460"/>
            <a:ext cx="1714512" cy="34290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2143108" y="5286388"/>
            <a:ext cx="642942" cy="642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214546" y="5286388"/>
            <a:ext cx="690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smtClean="0"/>
              <a:t>な</a:t>
            </a:r>
            <a:endParaRPr kumimoji="1" lang="ja-JP" altLang="en-US" sz="3200"/>
          </a:p>
        </p:txBody>
      </p:sp>
      <p:sp>
        <p:nvSpPr>
          <p:cNvPr id="7" name="円/楕円 6"/>
          <p:cNvSpPr/>
          <p:nvPr/>
        </p:nvSpPr>
        <p:spPr>
          <a:xfrm>
            <a:off x="5857884" y="2428868"/>
            <a:ext cx="1714512" cy="34290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6500826" y="5072074"/>
            <a:ext cx="642942" cy="642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572264" y="5072074"/>
            <a:ext cx="690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smtClean="0"/>
              <a:t>れ</a:t>
            </a:r>
            <a:endParaRPr kumimoji="1" lang="ja-JP" altLang="en-US" sz="3200"/>
          </a:p>
        </p:txBody>
      </p:sp>
      <p:sp>
        <p:nvSpPr>
          <p:cNvPr id="10" name="円/楕円 9"/>
          <p:cNvSpPr/>
          <p:nvPr/>
        </p:nvSpPr>
        <p:spPr>
          <a:xfrm>
            <a:off x="3571868" y="1714488"/>
            <a:ext cx="642942" cy="64294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643306" y="1714488"/>
            <a:ext cx="690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smtClean="0"/>
              <a:t>夏</a:t>
            </a:r>
            <a:endParaRPr kumimoji="1" lang="ja-JP" altLang="en-US" sz="3200"/>
          </a:p>
        </p:txBody>
      </p:sp>
      <p:sp>
        <p:nvSpPr>
          <p:cNvPr id="12" name="フリーフォーム 11"/>
          <p:cNvSpPr/>
          <p:nvPr/>
        </p:nvSpPr>
        <p:spPr>
          <a:xfrm>
            <a:off x="2671763" y="4243388"/>
            <a:ext cx="3357562" cy="1214437"/>
          </a:xfrm>
          <a:custGeom>
            <a:avLst/>
            <a:gdLst>
              <a:gd name="connsiteX0" fmla="*/ 0 w 3357562"/>
              <a:gd name="connsiteY0" fmla="*/ 1214437 h 1214437"/>
              <a:gd name="connsiteX1" fmla="*/ 1143000 w 3357562"/>
              <a:gd name="connsiteY1" fmla="*/ 428625 h 1214437"/>
              <a:gd name="connsiteX2" fmla="*/ 3357562 w 3357562"/>
              <a:gd name="connsiteY2" fmla="*/ 0 h 1214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7562" h="1214437">
                <a:moveTo>
                  <a:pt x="0" y="1214437"/>
                </a:moveTo>
                <a:cubicBezTo>
                  <a:pt x="291703" y="922734"/>
                  <a:pt x="583406" y="631031"/>
                  <a:pt x="1143000" y="428625"/>
                </a:cubicBezTo>
                <a:cubicBezTo>
                  <a:pt x="1702594" y="226219"/>
                  <a:pt x="2530078" y="113109"/>
                  <a:pt x="3357562" y="0"/>
                </a:cubicBezTo>
              </a:path>
            </a:pathLst>
          </a:custGeom>
          <a:ln w="50800">
            <a:solidFill>
              <a:srgbClr val="0070C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12"/>
          <p:cNvSpPr/>
          <p:nvPr/>
        </p:nvSpPr>
        <p:spPr>
          <a:xfrm>
            <a:off x="2557463" y="3114675"/>
            <a:ext cx="3443297" cy="1528771"/>
          </a:xfrm>
          <a:custGeom>
            <a:avLst/>
            <a:gdLst>
              <a:gd name="connsiteX0" fmla="*/ 3414712 w 3414712"/>
              <a:gd name="connsiteY0" fmla="*/ 1057275 h 1590676"/>
              <a:gd name="connsiteX1" fmla="*/ 1471612 w 3414712"/>
              <a:gd name="connsiteY1" fmla="*/ 1414463 h 1590676"/>
              <a:gd name="connsiteX2" fmla="*/ 0 w 3414712"/>
              <a:gd name="connsiteY2" fmla="*/ 0 h 1590676"/>
              <a:gd name="connsiteX0" fmla="*/ 3414712 w 3414712"/>
              <a:gd name="connsiteY0" fmla="*/ 1057275 h 1347794"/>
              <a:gd name="connsiteX1" fmla="*/ 942967 w 3414712"/>
              <a:gd name="connsiteY1" fmla="*/ 1171581 h 1347794"/>
              <a:gd name="connsiteX2" fmla="*/ 0 w 3414712"/>
              <a:gd name="connsiteY2" fmla="*/ 0 h 1347794"/>
              <a:gd name="connsiteX0" fmla="*/ 3414712 w 3414712"/>
              <a:gd name="connsiteY0" fmla="*/ 1057275 h 1347794"/>
              <a:gd name="connsiteX1" fmla="*/ 942967 w 3414712"/>
              <a:gd name="connsiteY1" fmla="*/ 1171581 h 1347794"/>
              <a:gd name="connsiteX2" fmla="*/ 0 w 3414712"/>
              <a:gd name="connsiteY2" fmla="*/ 0 h 1347794"/>
              <a:gd name="connsiteX0" fmla="*/ 3414712 w 3414712"/>
              <a:gd name="connsiteY0" fmla="*/ 1057275 h 1323975"/>
              <a:gd name="connsiteX1" fmla="*/ 942967 w 3414712"/>
              <a:gd name="connsiteY1" fmla="*/ 1171581 h 1323975"/>
              <a:gd name="connsiteX2" fmla="*/ 0 w 3414712"/>
              <a:gd name="connsiteY2" fmla="*/ 0 h 1323975"/>
              <a:gd name="connsiteX0" fmla="*/ 3414712 w 3414712"/>
              <a:gd name="connsiteY0" fmla="*/ 1057275 h 1276350"/>
              <a:gd name="connsiteX1" fmla="*/ 942967 w 3414712"/>
              <a:gd name="connsiteY1" fmla="*/ 1171581 h 1276350"/>
              <a:gd name="connsiteX2" fmla="*/ 0 w 3414712"/>
              <a:gd name="connsiteY2" fmla="*/ 0 h 1276350"/>
              <a:gd name="connsiteX0" fmla="*/ 3414712 w 3414712"/>
              <a:gd name="connsiteY0" fmla="*/ 1057275 h 1276350"/>
              <a:gd name="connsiteX1" fmla="*/ 942967 w 3414712"/>
              <a:gd name="connsiteY1" fmla="*/ 1171581 h 1276350"/>
              <a:gd name="connsiteX2" fmla="*/ 0 w 3414712"/>
              <a:gd name="connsiteY2" fmla="*/ 0 h 1276350"/>
              <a:gd name="connsiteX0" fmla="*/ 3414712 w 3414712"/>
              <a:gd name="connsiteY0" fmla="*/ 1057275 h 1490665"/>
              <a:gd name="connsiteX1" fmla="*/ 1014405 w 3414712"/>
              <a:gd name="connsiteY1" fmla="*/ 1385896 h 1490665"/>
              <a:gd name="connsiteX2" fmla="*/ 0 w 3414712"/>
              <a:gd name="connsiteY2" fmla="*/ 0 h 1490665"/>
              <a:gd name="connsiteX0" fmla="*/ 3414712 w 3414712"/>
              <a:gd name="connsiteY0" fmla="*/ 1057275 h 1490665"/>
              <a:gd name="connsiteX1" fmla="*/ 1014405 w 3414712"/>
              <a:gd name="connsiteY1" fmla="*/ 1385896 h 1490665"/>
              <a:gd name="connsiteX2" fmla="*/ 0 w 3414712"/>
              <a:gd name="connsiteY2" fmla="*/ 0 h 1490665"/>
              <a:gd name="connsiteX0" fmla="*/ 3414712 w 3843348"/>
              <a:gd name="connsiteY0" fmla="*/ 1057275 h 1564490"/>
              <a:gd name="connsiteX1" fmla="*/ 3443297 w 3843348"/>
              <a:gd name="connsiteY1" fmla="*/ 957268 h 1564490"/>
              <a:gd name="connsiteX2" fmla="*/ 1014405 w 3843348"/>
              <a:gd name="connsiteY2" fmla="*/ 1385896 h 1564490"/>
              <a:gd name="connsiteX3" fmla="*/ 0 w 3843348"/>
              <a:gd name="connsiteY3" fmla="*/ 0 h 1564490"/>
              <a:gd name="connsiteX0" fmla="*/ 3414712 w 3843348"/>
              <a:gd name="connsiteY0" fmla="*/ 1057275 h 1385896"/>
              <a:gd name="connsiteX1" fmla="*/ 3443297 w 3843348"/>
              <a:gd name="connsiteY1" fmla="*/ 957268 h 1385896"/>
              <a:gd name="connsiteX2" fmla="*/ 1014405 w 3843348"/>
              <a:gd name="connsiteY2" fmla="*/ 1385896 h 1385896"/>
              <a:gd name="connsiteX3" fmla="*/ 0 w 3843348"/>
              <a:gd name="connsiteY3" fmla="*/ 0 h 1385896"/>
              <a:gd name="connsiteX0" fmla="*/ 4086239 w 4086239"/>
              <a:gd name="connsiteY0" fmla="*/ 1028705 h 1385896"/>
              <a:gd name="connsiteX1" fmla="*/ 3443297 w 4086239"/>
              <a:gd name="connsiteY1" fmla="*/ 957268 h 1385896"/>
              <a:gd name="connsiteX2" fmla="*/ 1014405 w 4086239"/>
              <a:gd name="connsiteY2" fmla="*/ 1385896 h 1385896"/>
              <a:gd name="connsiteX3" fmla="*/ 0 w 4086239"/>
              <a:gd name="connsiteY3" fmla="*/ 0 h 1385896"/>
              <a:gd name="connsiteX0" fmla="*/ 3443297 w 3443297"/>
              <a:gd name="connsiteY0" fmla="*/ 957268 h 1385896"/>
              <a:gd name="connsiteX1" fmla="*/ 1014405 w 3443297"/>
              <a:gd name="connsiteY1" fmla="*/ 1385896 h 1385896"/>
              <a:gd name="connsiteX2" fmla="*/ 0 w 3443297"/>
              <a:gd name="connsiteY2" fmla="*/ 0 h 1385896"/>
              <a:gd name="connsiteX0" fmla="*/ 3443297 w 3443297"/>
              <a:gd name="connsiteY0" fmla="*/ 957268 h 1528771"/>
              <a:gd name="connsiteX1" fmla="*/ 1085843 w 3443297"/>
              <a:gd name="connsiteY1" fmla="*/ 1528771 h 1528771"/>
              <a:gd name="connsiteX2" fmla="*/ 0 w 3443297"/>
              <a:gd name="connsiteY2" fmla="*/ 0 h 1528771"/>
              <a:gd name="connsiteX0" fmla="*/ 3443297 w 3443297"/>
              <a:gd name="connsiteY0" fmla="*/ 957268 h 1528771"/>
              <a:gd name="connsiteX1" fmla="*/ 1085843 w 3443297"/>
              <a:gd name="connsiteY1" fmla="*/ 1528771 h 1528771"/>
              <a:gd name="connsiteX2" fmla="*/ 0 w 3443297"/>
              <a:gd name="connsiteY2" fmla="*/ 0 h 1528771"/>
              <a:gd name="connsiteX0" fmla="*/ 3443297 w 3443297"/>
              <a:gd name="connsiteY0" fmla="*/ 957268 h 1528771"/>
              <a:gd name="connsiteX1" fmla="*/ 1085843 w 3443297"/>
              <a:gd name="connsiteY1" fmla="*/ 1528771 h 1528771"/>
              <a:gd name="connsiteX2" fmla="*/ 0 w 3443297"/>
              <a:gd name="connsiteY2" fmla="*/ 0 h 152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3297" h="1528771">
                <a:moveTo>
                  <a:pt x="3443297" y="957268"/>
                </a:moveTo>
                <a:cubicBezTo>
                  <a:pt x="2931325" y="1016800"/>
                  <a:pt x="1838323" y="1207286"/>
                  <a:pt x="1085843" y="1528771"/>
                </a:cubicBezTo>
                <a:cubicBezTo>
                  <a:pt x="631045" y="1152522"/>
                  <a:pt x="451246" y="619125"/>
                  <a:pt x="0" y="0"/>
                </a:cubicBezTo>
              </a:path>
            </a:pathLst>
          </a:custGeom>
          <a:ln w="635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/>
          <p:cNvSpPr/>
          <p:nvPr/>
        </p:nvSpPr>
        <p:spPr>
          <a:xfrm>
            <a:off x="6029325" y="4005263"/>
            <a:ext cx="1143000" cy="1238250"/>
          </a:xfrm>
          <a:custGeom>
            <a:avLst/>
            <a:gdLst>
              <a:gd name="connsiteX0" fmla="*/ 942975 w 1143000"/>
              <a:gd name="connsiteY0" fmla="*/ 1238250 h 1238250"/>
              <a:gd name="connsiteX1" fmla="*/ 985838 w 1143000"/>
              <a:gd name="connsiteY1" fmla="*/ 180975 h 1238250"/>
              <a:gd name="connsiteX2" fmla="*/ 0 w 1143000"/>
              <a:gd name="connsiteY2" fmla="*/ 15240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1238250">
                <a:moveTo>
                  <a:pt x="942975" y="1238250"/>
                </a:moveTo>
                <a:cubicBezTo>
                  <a:pt x="1042987" y="800100"/>
                  <a:pt x="1143000" y="361950"/>
                  <a:pt x="985838" y="180975"/>
                </a:cubicBezTo>
                <a:cubicBezTo>
                  <a:pt x="828676" y="0"/>
                  <a:pt x="414338" y="76200"/>
                  <a:pt x="0" y="152400"/>
                </a:cubicBezTo>
              </a:path>
            </a:pathLst>
          </a:custGeom>
          <a:ln w="635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/>
          <p:cNvSpPr/>
          <p:nvPr/>
        </p:nvSpPr>
        <p:spPr>
          <a:xfrm>
            <a:off x="2614599" y="3000372"/>
            <a:ext cx="3443297" cy="1528771"/>
          </a:xfrm>
          <a:custGeom>
            <a:avLst/>
            <a:gdLst>
              <a:gd name="connsiteX0" fmla="*/ 3414712 w 3414712"/>
              <a:gd name="connsiteY0" fmla="*/ 1057275 h 1590676"/>
              <a:gd name="connsiteX1" fmla="*/ 1471612 w 3414712"/>
              <a:gd name="connsiteY1" fmla="*/ 1414463 h 1590676"/>
              <a:gd name="connsiteX2" fmla="*/ 0 w 3414712"/>
              <a:gd name="connsiteY2" fmla="*/ 0 h 1590676"/>
              <a:gd name="connsiteX0" fmla="*/ 3414712 w 3414712"/>
              <a:gd name="connsiteY0" fmla="*/ 1057275 h 1347794"/>
              <a:gd name="connsiteX1" fmla="*/ 942967 w 3414712"/>
              <a:gd name="connsiteY1" fmla="*/ 1171581 h 1347794"/>
              <a:gd name="connsiteX2" fmla="*/ 0 w 3414712"/>
              <a:gd name="connsiteY2" fmla="*/ 0 h 1347794"/>
              <a:gd name="connsiteX0" fmla="*/ 3414712 w 3414712"/>
              <a:gd name="connsiteY0" fmla="*/ 1057275 h 1347794"/>
              <a:gd name="connsiteX1" fmla="*/ 942967 w 3414712"/>
              <a:gd name="connsiteY1" fmla="*/ 1171581 h 1347794"/>
              <a:gd name="connsiteX2" fmla="*/ 0 w 3414712"/>
              <a:gd name="connsiteY2" fmla="*/ 0 h 1347794"/>
              <a:gd name="connsiteX0" fmla="*/ 3414712 w 3414712"/>
              <a:gd name="connsiteY0" fmla="*/ 1057275 h 1323975"/>
              <a:gd name="connsiteX1" fmla="*/ 942967 w 3414712"/>
              <a:gd name="connsiteY1" fmla="*/ 1171581 h 1323975"/>
              <a:gd name="connsiteX2" fmla="*/ 0 w 3414712"/>
              <a:gd name="connsiteY2" fmla="*/ 0 h 1323975"/>
              <a:gd name="connsiteX0" fmla="*/ 3414712 w 3414712"/>
              <a:gd name="connsiteY0" fmla="*/ 1057275 h 1276350"/>
              <a:gd name="connsiteX1" fmla="*/ 942967 w 3414712"/>
              <a:gd name="connsiteY1" fmla="*/ 1171581 h 1276350"/>
              <a:gd name="connsiteX2" fmla="*/ 0 w 3414712"/>
              <a:gd name="connsiteY2" fmla="*/ 0 h 1276350"/>
              <a:gd name="connsiteX0" fmla="*/ 3414712 w 3414712"/>
              <a:gd name="connsiteY0" fmla="*/ 1057275 h 1276350"/>
              <a:gd name="connsiteX1" fmla="*/ 942967 w 3414712"/>
              <a:gd name="connsiteY1" fmla="*/ 1171581 h 1276350"/>
              <a:gd name="connsiteX2" fmla="*/ 0 w 3414712"/>
              <a:gd name="connsiteY2" fmla="*/ 0 h 1276350"/>
              <a:gd name="connsiteX0" fmla="*/ 3414712 w 3414712"/>
              <a:gd name="connsiteY0" fmla="*/ 1057275 h 1490665"/>
              <a:gd name="connsiteX1" fmla="*/ 1014405 w 3414712"/>
              <a:gd name="connsiteY1" fmla="*/ 1385896 h 1490665"/>
              <a:gd name="connsiteX2" fmla="*/ 0 w 3414712"/>
              <a:gd name="connsiteY2" fmla="*/ 0 h 1490665"/>
              <a:gd name="connsiteX0" fmla="*/ 3414712 w 3414712"/>
              <a:gd name="connsiteY0" fmla="*/ 1057275 h 1490665"/>
              <a:gd name="connsiteX1" fmla="*/ 1014405 w 3414712"/>
              <a:gd name="connsiteY1" fmla="*/ 1385896 h 1490665"/>
              <a:gd name="connsiteX2" fmla="*/ 0 w 3414712"/>
              <a:gd name="connsiteY2" fmla="*/ 0 h 1490665"/>
              <a:gd name="connsiteX0" fmla="*/ 3414712 w 3843348"/>
              <a:gd name="connsiteY0" fmla="*/ 1057275 h 1564490"/>
              <a:gd name="connsiteX1" fmla="*/ 3443297 w 3843348"/>
              <a:gd name="connsiteY1" fmla="*/ 957268 h 1564490"/>
              <a:gd name="connsiteX2" fmla="*/ 1014405 w 3843348"/>
              <a:gd name="connsiteY2" fmla="*/ 1385896 h 1564490"/>
              <a:gd name="connsiteX3" fmla="*/ 0 w 3843348"/>
              <a:gd name="connsiteY3" fmla="*/ 0 h 1564490"/>
              <a:gd name="connsiteX0" fmla="*/ 3414712 w 3843348"/>
              <a:gd name="connsiteY0" fmla="*/ 1057275 h 1385896"/>
              <a:gd name="connsiteX1" fmla="*/ 3443297 w 3843348"/>
              <a:gd name="connsiteY1" fmla="*/ 957268 h 1385896"/>
              <a:gd name="connsiteX2" fmla="*/ 1014405 w 3843348"/>
              <a:gd name="connsiteY2" fmla="*/ 1385896 h 1385896"/>
              <a:gd name="connsiteX3" fmla="*/ 0 w 3843348"/>
              <a:gd name="connsiteY3" fmla="*/ 0 h 1385896"/>
              <a:gd name="connsiteX0" fmla="*/ 4086239 w 4086239"/>
              <a:gd name="connsiteY0" fmla="*/ 1028705 h 1385896"/>
              <a:gd name="connsiteX1" fmla="*/ 3443297 w 4086239"/>
              <a:gd name="connsiteY1" fmla="*/ 957268 h 1385896"/>
              <a:gd name="connsiteX2" fmla="*/ 1014405 w 4086239"/>
              <a:gd name="connsiteY2" fmla="*/ 1385896 h 1385896"/>
              <a:gd name="connsiteX3" fmla="*/ 0 w 4086239"/>
              <a:gd name="connsiteY3" fmla="*/ 0 h 1385896"/>
              <a:gd name="connsiteX0" fmla="*/ 3443297 w 3443297"/>
              <a:gd name="connsiteY0" fmla="*/ 957268 h 1385896"/>
              <a:gd name="connsiteX1" fmla="*/ 1014405 w 3443297"/>
              <a:gd name="connsiteY1" fmla="*/ 1385896 h 1385896"/>
              <a:gd name="connsiteX2" fmla="*/ 0 w 3443297"/>
              <a:gd name="connsiteY2" fmla="*/ 0 h 1385896"/>
              <a:gd name="connsiteX0" fmla="*/ 3443297 w 3443297"/>
              <a:gd name="connsiteY0" fmla="*/ 957268 h 1528771"/>
              <a:gd name="connsiteX1" fmla="*/ 1085843 w 3443297"/>
              <a:gd name="connsiteY1" fmla="*/ 1528771 h 1528771"/>
              <a:gd name="connsiteX2" fmla="*/ 0 w 3443297"/>
              <a:gd name="connsiteY2" fmla="*/ 0 h 1528771"/>
              <a:gd name="connsiteX0" fmla="*/ 3443297 w 3443297"/>
              <a:gd name="connsiteY0" fmla="*/ 957268 h 1528771"/>
              <a:gd name="connsiteX1" fmla="*/ 1085843 w 3443297"/>
              <a:gd name="connsiteY1" fmla="*/ 1528771 h 1528771"/>
              <a:gd name="connsiteX2" fmla="*/ 0 w 3443297"/>
              <a:gd name="connsiteY2" fmla="*/ 0 h 1528771"/>
              <a:gd name="connsiteX0" fmla="*/ 3443297 w 3443297"/>
              <a:gd name="connsiteY0" fmla="*/ 957268 h 1528771"/>
              <a:gd name="connsiteX1" fmla="*/ 1085843 w 3443297"/>
              <a:gd name="connsiteY1" fmla="*/ 1528771 h 1528771"/>
              <a:gd name="connsiteX2" fmla="*/ 0 w 3443297"/>
              <a:gd name="connsiteY2" fmla="*/ 0 h 152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3297" h="1528771">
                <a:moveTo>
                  <a:pt x="3443297" y="957268"/>
                </a:moveTo>
                <a:cubicBezTo>
                  <a:pt x="2931325" y="1016800"/>
                  <a:pt x="1838323" y="1207286"/>
                  <a:pt x="1085843" y="1528771"/>
                </a:cubicBezTo>
                <a:cubicBezTo>
                  <a:pt x="631045" y="1152522"/>
                  <a:pt x="451246" y="619125"/>
                  <a:pt x="0" y="0"/>
                </a:cubicBezTo>
              </a:path>
            </a:pathLst>
          </a:custGeom>
          <a:ln w="635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 15"/>
          <p:cNvSpPr/>
          <p:nvPr/>
        </p:nvSpPr>
        <p:spPr>
          <a:xfrm>
            <a:off x="2488406" y="2028825"/>
            <a:ext cx="912019" cy="914400"/>
          </a:xfrm>
          <a:custGeom>
            <a:avLst/>
            <a:gdLst>
              <a:gd name="connsiteX0" fmla="*/ 69057 w 912019"/>
              <a:gd name="connsiteY0" fmla="*/ 914400 h 914400"/>
              <a:gd name="connsiteX1" fmla="*/ 140494 w 912019"/>
              <a:gd name="connsiteY1" fmla="*/ 157163 h 914400"/>
              <a:gd name="connsiteX2" fmla="*/ 912019 w 912019"/>
              <a:gd name="connsiteY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2019" h="914400">
                <a:moveTo>
                  <a:pt x="69057" y="914400"/>
                </a:moveTo>
                <a:cubicBezTo>
                  <a:pt x="34528" y="611981"/>
                  <a:pt x="0" y="309563"/>
                  <a:pt x="140494" y="157163"/>
                </a:cubicBezTo>
                <a:cubicBezTo>
                  <a:pt x="280988" y="4763"/>
                  <a:pt x="596503" y="2381"/>
                  <a:pt x="912019" y="0"/>
                </a:cubicBezTo>
              </a:path>
            </a:pathLst>
          </a:custGeom>
          <a:ln w="635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571868" y="49291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分岐点</a:t>
            </a:r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0" y="4214818"/>
            <a:ext cx="32592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smtClean="0"/>
              <a:t>分岐点をひとつ仮定</a:t>
            </a:r>
            <a:endParaRPr kumimoji="1" lang="en-US" altLang="ja-JP" sz="2800" smtClean="0"/>
          </a:p>
          <a:p>
            <a:r>
              <a:rPr kumimoji="1" lang="ja-JP" altLang="en-US" sz="2800" smtClean="0"/>
              <a:t>扉の枚数</a:t>
            </a:r>
            <a:endParaRPr kumimoji="1" lang="en-US" altLang="ja-JP" sz="2800" smtClean="0"/>
          </a:p>
          <a:p>
            <a:r>
              <a:rPr kumimoji="1" lang="en-US" altLang="ja-JP" sz="2800" smtClean="0"/>
              <a:t>=a+b+c</a:t>
            </a:r>
            <a:endParaRPr kumimoji="1" lang="ja-JP" altLang="en-US" sz="2800"/>
          </a:p>
        </p:txBody>
      </p:sp>
      <p:cxnSp>
        <p:nvCxnSpPr>
          <p:cNvPr id="22" name="直線コネクタ 21"/>
          <p:cNvCxnSpPr/>
          <p:nvPr/>
        </p:nvCxnSpPr>
        <p:spPr>
          <a:xfrm flipV="1">
            <a:off x="3643306" y="4000504"/>
            <a:ext cx="2428892" cy="642942"/>
          </a:xfrm>
          <a:prstGeom prst="line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V="1">
            <a:off x="2643174" y="4643446"/>
            <a:ext cx="928694" cy="857257"/>
          </a:xfrm>
          <a:prstGeom prst="line">
            <a:avLst/>
          </a:prstGeom>
          <a:ln w="1016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rot="16200000" flipV="1">
            <a:off x="2357422" y="3286124"/>
            <a:ext cx="1571636" cy="1143008"/>
          </a:xfrm>
          <a:prstGeom prst="line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/>
        </p:nvSpPr>
        <p:spPr>
          <a:xfrm>
            <a:off x="3428992" y="4429132"/>
            <a:ext cx="428628" cy="4286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214678" y="328612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smtClean="0"/>
              <a:t>a</a:t>
            </a:r>
            <a:endParaRPr kumimoji="1" lang="ja-JP" altLang="en-US" sz="280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143240" y="500063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smtClean="0"/>
              <a:t>b</a:t>
            </a:r>
            <a:endParaRPr kumimoji="1" lang="ja-JP" altLang="en-US" sz="280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14876" y="3643314"/>
            <a:ext cx="285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smtClean="0"/>
              <a:t>c</a:t>
            </a:r>
            <a:endParaRPr kumimoji="1" lang="ja-JP" altLang="en-US" sz="280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572000" y="5929330"/>
            <a:ext cx="3456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O(</a:t>
            </a:r>
            <a:r>
              <a:rPr kumimoji="1" lang="ja-JP" altLang="en-US" sz="3200" smtClean="0"/>
              <a:t>部屋数</a:t>
            </a:r>
            <a:r>
              <a:rPr kumimoji="1" lang="en-US" altLang="ja-JP" sz="3200" smtClean="0"/>
              <a:t>*</a:t>
            </a:r>
            <a:r>
              <a:rPr kumimoji="1" lang="ja-JP" altLang="en-US" sz="3200" smtClean="0"/>
              <a:t>扉の数</a:t>
            </a:r>
            <a:r>
              <a:rPr kumimoji="1" lang="en-US" altLang="ja-JP" sz="3200" smtClean="0"/>
              <a:t>)</a:t>
            </a:r>
            <a:endParaRPr kumimoji="1" lang="ja-JP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線形時間で解く</a:t>
            </a:r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 rot="15550259">
            <a:off x="2845141" y="735460"/>
            <a:ext cx="1714512" cy="34290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2143108" y="5286388"/>
            <a:ext cx="642942" cy="642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214546" y="5286388"/>
            <a:ext cx="690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smtClean="0"/>
              <a:t>な</a:t>
            </a:r>
            <a:endParaRPr kumimoji="1" lang="ja-JP" altLang="en-US" sz="3200"/>
          </a:p>
        </p:txBody>
      </p:sp>
      <p:sp>
        <p:nvSpPr>
          <p:cNvPr id="7" name="円/楕円 6"/>
          <p:cNvSpPr/>
          <p:nvPr/>
        </p:nvSpPr>
        <p:spPr>
          <a:xfrm>
            <a:off x="5857884" y="2428868"/>
            <a:ext cx="1714512" cy="34290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6500826" y="5072074"/>
            <a:ext cx="642942" cy="642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572264" y="5072074"/>
            <a:ext cx="690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smtClean="0"/>
              <a:t>れ</a:t>
            </a:r>
            <a:endParaRPr kumimoji="1" lang="ja-JP" altLang="en-US" sz="3200"/>
          </a:p>
        </p:txBody>
      </p:sp>
      <p:sp>
        <p:nvSpPr>
          <p:cNvPr id="10" name="円/楕円 9"/>
          <p:cNvSpPr/>
          <p:nvPr/>
        </p:nvSpPr>
        <p:spPr>
          <a:xfrm>
            <a:off x="3571868" y="1714488"/>
            <a:ext cx="642942" cy="64294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643306" y="1714488"/>
            <a:ext cx="690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smtClean="0"/>
              <a:t>夏</a:t>
            </a:r>
            <a:endParaRPr kumimoji="1" lang="ja-JP" altLang="en-US" sz="3200"/>
          </a:p>
        </p:txBody>
      </p:sp>
      <p:sp>
        <p:nvSpPr>
          <p:cNvPr id="12" name="フリーフォーム 11"/>
          <p:cNvSpPr/>
          <p:nvPr/>
        </p:nvSpPr>
        <p:spPr>
          <a:xfrm>
            <a:off x="2671763" y="4243388"/>
            <a:ext cx="3357562" cy="1214437"/>
          </a:xfrm>
          <a:custGeom>
            <a:avLst/>
            <a:gdLst>
              <a:gd name="connsiteX0" fmla="*/ 0 w 3357562"/>
              <a:gd name="connsiteY0" fmla="*/ 1214437 h 1214437"/>
              <a:gd name="connsiteX1" fmla="*/ 1143000 w 3357562"/>
              <a:gd name="connsiteY1" fmla="*/ 428625 h 1214437"/>
              <a:gd name="connsiteX2" fmla="*/ 3357562 w 3357562"/>
              <a:gd name="connsiteY2" fmla="*/ 0 h 1214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7562" h="1214437">
                <a:moveTo>
                  <a:pt x="0" y="1214437"/>
                </a:moveTo>
                <a:cubicBezTo>
                  <a:pt x="291703" y="922734"/>
                  <a:pt x="583406" y="631031"/>
                  <a:pt x="1143000" y="428625"/>
                </a:cubicBezTo>
                <a:cubicBezTo>
                  <a:pt x="1702594" y="226219"/>
                  <a:pt x="2530078" y="113109"/>
                  <a:pt x="3357562" y="0"/>
                </a:cubicBezTo>
              </a:path>
            </a:pathLst>
          </a:custGeom>
          <a:ln w="50800">
            <a:solidFill>
              <a:srgbClr val="0070C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12"/>
          <p:cNvSpPr/>
          <p:nvPr/>
        </p:nvSpPr>
        <p:spPr>
          <a:xfrm>
            <a:off x="2557463" y="3114675"/>
            <a:ext cx="3443297" cy="1528771"/>
          </a:xfrm>
          <a:custGeom>
            <a:avLst/>
            <a:gdLst>
              <a:gd name="connsiteX0" fmla="*/ 3414712 w 3414712"/>
              <a:gd name="connsiteY0" fmla="*/ 1057275 h 1590676"/>
              <a:gd name="connsiteX1" fmla="*/ 1471612 w 3414712"/>
              <a:gd name="connsiteY1" fmla="*/ 1414463 h 1590676"/>
              <a:gd name="connsiteX2" fmla="*/ 0 w 3414712"/>
              <a:gd name="connsiteY2" fmla="*/ 0 h 1590676"/>
              <a:gd name="connsiteX0" fmla="*/ 3414712 w 3414712"/>
              <a:gd name="connsiteY0" fmla="*/ 1057275 h 1347794"/>
              <a:gd name="connsiteX1" fmla="*/ 942967 w 3414712"/>
              <a:gd name="connsiteY1" fmla="*/ 1171581 h 1347794"/>
              <a:gd name="connsiteX2" fmla="*/ 0 w 3414712"/>
              <a:gd name="connsiteY2" fmla="*/ 0 h 1347794"/>
              <a:gd name="connsiteX0" fmla="*/ 3414712 w 3414712"/>
              <a:gd name="connsiteY0" fmla="*/ 1057275 h 1347794"/>
              <a:gd name="connsiteX1" fmla="*/ 942967 w 3414712"/>
              <a:gd name="connsiteY1" fmla="*/ 1171581 h 1347794"/>
              <a:gd name="connsiteX2" fmla="*/ 0 w 3414712"/>
              <a:gd name="connsiteY2" fmla="*/ 0 h 1347794"/>
              <a:gd name="connsiteX0" fmla="*/ 3414712 w 3414712"/>
              <a:gd name="connsiteY0" fmla="*/ 1057275 h 1323975"/>
              <a:gd name="connsiteX1" fmla="*/ 942967 w 3414712"/>
              <a:gd name="connsiteY1" fmla="*/ 1171581 h 1323975"/>
              <a:gd name="connsiteX2" fmla="*/ 0 w 3414712"/>
              <a:gd name="connsiteY2" fmla="*/ 0 h 1323975"/>
              <a:gd name="connsiteX0" fmla="*/ 3414712 w 3414712"/>
              <a:gd name="connsiteY0" fmla="*/ 1057275 h 1276350"/>
              <a:gd name="connsiteX1" fmla="*/ 942967 w 3414712"/>
              <a:gd name="connsiteY1" fmla="*/ 1171581 h 1276350"/>
              <a:gd name="connsiteX2" fmla="*/ 0 w 3414712"/>
              <a:gd name="connsiteY2" fmla="*/ 0 h 1276350"/>
              <a:gd name="connsiteX0" fmla="*/ 3414712 w 3414712"/>
              <a:gd name="connsiteY0" fmla="*/ 1057275 h 1276350"/>
              <a:gd name="connsiteX1" fmla="*/ 942967 w 3414712"/>
              <a:gd name="connsiteY1" fmla="*/ 1171581 h 1276350"/>
              <a:gd name="connsiteX2" fmla="*/ 0 w 3414712"/>
              <a:gd name="connsiteY2" fmla="*/ 0 h 1276350"/>
              <a:gd name="connsiteX0" fmla="*/ 3414712 w 3414712"/>
              <a:gd name="connsiteY0" fmla="*/ 1057275 h 1490665"/>
              <a:gd name="connsiteX1" fmla="*/ 1014405 w 3414712"/>
              <a:gd name="connsiteY1" fmla="*/ 1385896 h 1490665"/>
              <a:gd name="connsiteX2" fmla="*/ 0 w 3414712"/>
              <a:gd name="connsiteY2" fmla="*/ 0 h 1490665"/>
              <a:gd name="connsiteX0" fmla="*/ 3414712 w 3414712"/>
              <a:gd name="connsiteY0" fmla="*/ 1057275 h 1490665"/>
              <a:gd name="connsiteX1" fmla="*/ 1014405 w 3414712"/>
              <a:gd name="connsiteY1" fmla="*/ 1385896 h 1490665"/>
              <a:gd name="connsiteX2" fmla="*/ 0 w 3414712"/>
              <a:gd name="connsiteY2" fmla="*/ 0 h 1490665"/>
              <a:gd name="connsiteX0" fmla="*/ 3414712 w 3843348"/>
              <a:gd name="connsiteY0" fmla="*/ 1057275 h 1564490"/>
              <a:gd name="connsiteX1" fmla="*/ 3443297 w 3843348"/>
              <a:gd name="connsiteY1" fmla="*/ 957268 h 1564490"/>
              <a:gd name="connsiteX2" fmla="*/ 1014405 w 3843348"/>
              <a:gd name="connsiteY2" fmla="*/ 1385896 h 1564490"/>
              <a:gd name="connsiteX3" fmla="*/ 0 w 3843348"/>
              <a:gd name="connsiteY3" fmla="*/ 0 h 1564490"/>
              <a:gd name="connsiteX0" fmla="*/ 3414712 w 3843348"/>
              <a:gd name="connsiteY0" fmla="*/ 1057275 h 1385896"/>
              <a:gd name="connsiteX1" fmla="*/ 3443297 w 3843348"/>
              <a:gd name="connsiteY1" fmla="*/ 957268 h 1385896"/>
              <a:gd name="connsiteX2" fmla="*/ 1014405 w 3843348"/>
              <a:gd name="connsiteY2" fmla="*/ 1385896 h 1385896"/>
              <a:gd name="connsiteX3" fmla="*/ 0 w 3843348"/>
              <a:gd name="connsiteY3" fmla="*/ 0 h 1385896"/>
              <a:gd name="connsiteX0" fmla="*/ 4086239 w 4086239"/>
              <a:gd name="connsiteY0" fmla="*/ 1028705 h 1385896"/>
              <a:gd name="connsiteX1" fmla="*/ 3443297 w 4086239"/>
              <a:gd name="connsiteY1" fmla="*/ 957268 h 1385896"/>
              <a:gd name="connsiteX2" fmla="*/ 1014405 w 4086239"/>
              <a:gd name="connsiteY2" fmla="*/ 1385896 h 1385896"/>
              <a:gd name="connsiteX3" fmla="*/ 0 w 4086239"/>
              <a:gd name="connsiteY3" fmla="*/ 0 h 1385896"/>
              <a:gd name="connsiteX0" fmla="*/ 3443297 w 3443297"/>
              <a:gd name="connsiteY0" fmla="*/ 957268 h 1385896"/>
              <a:gd name="connsiteX1" fmla="*/ 1014405 w 3443297"/>
              <a:gd name="connsiteY1" fmla="*/ 1385896 h 1385896"/>
              <a:gd name="connsiteX2" fmla="*/ 0 w 3443297"/>
              <a:gd name="connsiteY2" fmla="*/ 0 h 1385896"/>
              <a:gd name="connsiteX0" fmla="*/ 3443297 w 3443297"/>
              <a:gd name="connsiteY0" fmla="*/ 957268 h 1528771"/>
              <a:gd name="connsiteX1" fmla="*/ 1085843 w 3443297"/>
              <a:gd name="connsiteY1" fmla="*/ 1528771 h 1528771"/>
              <a:gd name="connsiteX2" fmla="*/ 0 w 3443297"/>
              <a:gd name="connsiteY2" fmla="*/ 0 h 1528771"/>
              <a:gd name="connsiteX0" fmla="*/ 3443297 w 3443297"/>
              <a:gd name="connsiteY0" fmla="*/ 957268 h 1528771"/>
              <a:gd name="connsiteX1" fmla="*/ 1085843 w 3443297"/>
              <a:gd name="connsiteY1" fmla="*/ 1528771 h 1528771"/>
              <a:gd name="connsiteX2" fmla="*/ 0 w 3443297"/>
              <a:gd name="connsiteY2" fmla="*/ 0 h 1528771"/>
              <a:gd name="connsiteX0" fmla="*/ 3443297 w 3443297"/>
              <a:gd name="connsiteY0" fmla="*/ 957268 h 1528771"/>
              <a:gd name="connsiteX1" fmla="*/ 1085843 w 3443297"/>
              <a:gd name="connsiteY1" fmla="*/ 1528771 h 1528771"/>
              <a:gd name="connsiteX2" fmla="*/ 0 w 3443297"/>
              <a:gd name="connsiteY2" fmla="*/ 0 h 152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3297" h="1528771">
                <a:moveTo>
                  <a:pt x="3443297" y="957268"/>
                </a:moveTo>
                <a:cubicBezTo>
                  <a:pt x="2931325" y="1016800"/>
                  <a:pt x="1838323" y="1207286"/>
                  <a:pt x="1085843" y="1528771"/>
                </a:cubicBezTo>
                <a:cubicBezTo>
                  <a:pt x="631045" y="1152522"/>
                  <a:pt x="451246" y="619125"/>
                  <a:pt x="0" y="0"/>
                </a:cubicBezTo>
              </a:path>
            </a:pathLst>
          </a:custGeom>
          <a:ln w="635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/>
          <p:cNvSpPr/>
          <p:nvPr/>
        </p:nvSpPr>
        <p:spPr>
          <a:xfrm>
            <a:off x="6029325" y="4005263"/>
            <a:ext cx="1143000" cy="1238250"/>
          </a:xfrm>
          <a:custGeom>
            <a:avLst/>
            <a:gdLst>
              <a:gd name="connsiteX0" fmla="*/ 942975 w 1143000"/>
              <a:gd name="connsiteY0" fmla="*/ 1238250 h 1238250"/>
              <a:gd name="connsiteX1" fmla="*/ 985838 w 1143000"/>
              <a:gd name="connsiteY1" fmla="*/ 180975 h 1238250"/>
              <a:gd name="connsiteX2" fmla="*/ 0 w 1143000"/>
              <a:gd name="connsiteY2" fmla="*/ 15240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1238250">
                <a:moveTo>
                  <a:pt x="942975" y="1238250"/>
                </a:moveTo>
                <a:cubicBezTo>
                  <a:pt x="1042987" y="800100"/>
                  <a:pt x="1143000" y="361950"/>
                  <a:pt x="985838" y="180975"/>
                </a:cubicBezTo>
                <a:cubicBezTo>
                  <a:pt x="828676" y="0"/>
                  <a:pt x="414338" y="76200"/>
                  <a:pt x="0" y="152400"/>
                </a:cubicBezTo>
              </a:path>
            </a:pathLst>
          </a:custGeom>
          <a:ln w="635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/>
          <p:cNvSpPr/>
          <p:nvPr/>
        </p:nvSpPr>
        <p:spPr>
          <a:xfrm>
            <a:off x="2614599" y="3000372"/>
            <a:ext cx="3443297" cy="1528771"/>
          </a:xfrm>
          <a:custGeom>
            <a:avLst/>
            <a:gdLst>
              <a:gd name="connsiteX0" fmla="*/ 3414712 w 3414712"/>
              <a:gd name="connsiteY0" fmla="*/ 1057275 h 1590676"/>
              <a:gd name="connsiteX1" fmla="*/ 1471612 w 3414712"/>
              <a:gd name="connsiteY1" fmla="*/ 1414463 h 1590676"/>
              <a:gd name="connsiteX2" fmla="*/ 0 w 3414712"/>
              <a:gd name="connsiteY2" fmla="*/ 0 h 1590676"/>
              <a:gd name="connsiteX0" fmla="*/ 3414712 w 3414712"/>
              <a:gd name="connsiteY0" fmla="*/ 1057275 h 1347794"/>
              <a:gd name="connsiteX1" fmla="*/ 942967 w 3414712"/>
              <a:gd name="connsiteY1" fmla="*/ 1171581 h 1347794"/>
              <a:gd name="connsiteX2" fmla="*/ 0 w 3414712"/>
              <a:gd name="connsiteY2" fmla="*/ 0 h 1347794"/>
              <a:gd name="connsiteX0" fmla="*/ 3414712 w 3414712"/>
              <a:gd name="connsiteY0" fmla="*/ 1057275 h 1347794"/>
              <a:gd name="connsiteX1" fmla="*/ 942967 w 3414712"/>
              <a:gd name="connsiteY1" fmla="*/ 1171581 h 1347794"/>
              <a:gd name="connsiteX2" fmla="*/ 0 w 3414712"/>
              <a:gd name="connsiteY2" fmla="*/ 0 h 1347794"/>
              <a:gd name="connsiteX0" fmla="*/ 3414712 w 3414712"/>
              <a:gd name="connsiteY0" fmla="*/ 1057275 h 1323975"/>
              <a:gd name="connsiteX1" fmla="*/ 942967 w 3414712"/>
              <a:gd name="connsiteY1" fmla="*/ 1171581 h 1323975"/>
              <a:gd name="connsiteX2" fmla="*/ 0 w 3414712"/>
              <a:gd name="connsiteY2" fmla="*/ 0 h 1323975"/>
              <a:gd name="connsiteX0" fmla="*/ 3414712 w 3414712"/>
              <a:gd name="connsiteY0" fmla="*/ 1057275 h 1276350"/>
              <a:gd name="connsiteX1" fmla="*/ 942967 w 3414712"/>
              <a:gd name="connsiteY1" fmla="*/ 1171581 h 1276350"/>
              <a:gd name="connsiteX2" fmla="*/ 0 w 3414712"/>
              <a:gd name="connsiteY2" fmla="*/ 0 h 1276350"/>
              <a:gd name="connsiteX0" fmla="*/ 3414712 w 3414712"/>
              <a:gd name="connsiteY0" fmla="*/ 1057275 h 1276350"/>
              <a:gd name="connsiteX1" fmla="*/ 942967 w 3414712"/>
              <a:gd name="connsiteY1" fmla="*/ 1171581 h 1276350"/>
              <a:gd name="connsiteX2" fmla="*/ 0 w 3414712"/>
              <a:gd name="connsiteY2" fmla="*/ 0 h 1276350"/>
              <a:gd name="connsiteX0" fmla="*/ 3414712 w 3414712"/>
              <a:gd name="connsiteY0" fmla="*/ 1057275 h 1490665"/>
              <a:gd name="connsiteX1" fmla="*/ 1014405 w 3414712"/>
              <a:gd name="connsiteY1" fmla="*/ 1385896 h 1490665"/>
              <a:gd name="connsiteX2" fmla="*/ 0 w 3414712"/>
              <a:gd name="connsiteY2" fmla="*/ 0 h 1490665"/>
              <a:gd name="connsiteX0" fmla="*/ 3414712 w 3414712"/>
              <a:gd name="connsiteY0" fmla="*/ 1057275 h 1490665"/>
              <a:gd name="connsiteX1" fmla="*/ 1014405 w 3414712"/>
              <a:gd name="connsiteY1" fmla="*/ 1385896 h 1490665"/>
              <a:gd name="connsiteX2" fmla="*/ 0 w 3414712"/>
              <a:gd name="connsiteY2" fmla="*/ 0 h 1490665"/>
              <a:gd name="connsiteX0" fmla="*/ 3414712 w 3843348"/>
              <a:gd name="connsiteY0" fmla="*/ 1057275 h 1564490"/>
              <a:gd name="connsiteX1" fmla="*/ 3443297 w 3843348"/>
              <a:gd name="connsiteY1" fmla="*/ 957268 h 1564490"/>
              <a:gd name="connsiteX2" fmla="*/ 1014405 w 3843348"/>
              <a:gd name="connsiteY2" fmla="*/ 1385896 h 1564490"/>
              <a:gd name="connsiteX3" fmla="*/ 0 w 3843348"/>
              <a:gd name="connsiteY3" fmla="*/ 0 h 1564490"/>
              <a:gd name="connsiteX0" fmla="*/ 3414712 w 3843348"/>
              <a:gd name="connsiteY0" fmla="*/ 1057275 h 1385896"/>
              <a:gd name="connsiteX1" fmla="*/ 3443297 w 3843348"/>
              <a:gd name="connsiteY1" fmla="*/ 957268 h 1385896"/>
              <a:gd name="connsiteX2" fmla="*/ 1014405 w 3843348"/>
              <a:gd name="connsiteY2" fmla="*/ 1385896 h 1385896"/>
              <a:gd name="connsiteX3" fmla="*/ 0 w 3843348"/>
              <a:gd name="connsiteY3" fmla="*/ 0 h 1385896"/>
              <a:gd name="connsiteX0" fmla="*/ 4086239 w 4086239"/>
              <a:gd name="connsiteY0" fmla="*/ 1028705 h 1385896"/>
              <a:gd name="connsiteX1" fmla="*/ 3443297 w 4086239"/>
              <a:gd name="connsiteY1" fmla="*/ 957268 h 1385896"/>
              <a:gd name="connsiteX2" fmla="*/ 1014405 w 4086239"/>
              <a:gd name="connsiteY2" fmla="*/ 1385896 h 1385896"/>
              <a:gd name="connsiteX3" fmla="*/ 0 w 4086239"/>
              <a:gd name="connsiteY3" fmla="*/ 0 h 1385896"/>
              <a:gd name="connsiteX0" fmla="*/ 3443297 w 3443297"/>
              <a:gd name="connsiteY0" fmla="*/ 957268 h 1385896"/>
              <a:gd name="connsiteX1" fmla="*/ 1014405 w 3443297"/>
              <a:gd name="connsiteY1" fmla="*/ 1385896 h 1385896"/>
              <a:gd name="connsiteX2" fmla="*/ 0 w 3443297"/>
              <a:gd name="connsiteY2" fmla="*/ 0 h 1385896"/>
              <a:gd name="connsiteX0" fmla="*/ 3443297 w 3443297"/>
              <a:gd name="connsiteY0" fmla="*/ 957268 h 1528771"/>
              <a:gd name="connsiteX1" fmla="*/ 1085843 w 3443297"/>
              <a:gd name="connsiteY1" fmla="*/ 1528771 h 1528771"/>
              <a:gd name="connsiteX2" fmla="*/ 0 w 3443297"/>
              <a:gd name="connsiteY2" fmla="*/ 0 h 1528771"/>
              <a:gd name="connsiteX0" fmla="*/ 3443297 w 3443297"/>
              <a:gd name="connsiteY0" fmla="*/ 957268 h 1528771"/>
              <a:gd name="connsiteX1" fmla="*/ 1085843 w 3443297"/>
              <a:gd name="connsiteY1" fmla="*/ 1528771 h 1528771"/>
              <a:gd name="connsiteX2" fmla="*/ 0 w 3443297"/>
              <a:gd name="connsiteY2" fmla="*/ 0 h 1528771"/>
              <a:gd name="connsiteX0" fmla="*/ 3443297 w 3443297"/>
              <a:gd name="connsiteY0" fmla="*/ 957268 h 1528771"/>
              <a:gd name="connsiteX1" fmla="*/ 1085843 w 3443297"/>
              <a:gd name="connsiteY1" fmla="*/ 1528771 h 1528771"/>
              <a:gd name="connsiteX2" fmla="*/ 0 w 3443297"/>
              <a:gd name="connsiteY2" fmla="*/ 0 h 152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3297" h="1528771">
                <a:moveTo>
                  <a:pt x="3443297" y="957268"/>
                </a:moveTo>
                <a:cubicBezTo>
                  <a:pt x="2931325" y="1016800"/>
                  <a:pt x="1838323" y="1207286"/>
                  <a:pt x="1085843" y="1528771"/>
                </a:cubicBezTo>
                <a:cubicBezTo>
                  <a:pt x="631045" y="1152522"/>
                  <a:pt x="451246" y="619125"/>
                  <a:pt x="0" y="0"/>
                </a:cubicBezTo>
              </a:path>
            </a:pathLst>
          </a:custGeom>
          <a:ln w="635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 15"/>
          <p:cNvSpPr/>
          <p:nvPr/>
        </p:nvSpPr>
        <p:spPr>
          <a:xfrm>
            <a:off x="2488406" y="2028825"/>
            <a:ext cx="912019" cy="914400"/>
          </a:xfrm>
          <a:custGeom>
            <a:avLst/>
            <a:gdLst>
              <a:gd name="connsiteX0" fmla="*/ 69057 w 912019"/>
              <a:gd name="connsiteY0" fmla="*/ 914400 h 914400"/>
              <a:gd name="connsiteX1" fmla="*/ 140494 w 912019"/>
              <a:gd name="connsiteY1" fmla="*/ 157163 h 914400"/>
              <a:gd name="connsiteX2" fmla="*/ 912019 w 912019"/>
              <a:gd name="connsiteY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2019" h="914400">
                <a:moveTo>
                  <a:pt x="69057" y="914400"/>
                </a:moveTo>
                <a:cubicBezTo>
                  <a:pt x="34528" y="611981"/>
                  <a:pt x="0" y="309563"/>
                  <a:pt x="140494" y="157163"/>
                </a:cubicBezTo>
                <a:cubicBezTo>
                  <a:pt x="280988" y="4763"/>
                  <a:pt x="596503" y="2381"/>
                  <a:pt x="912019" y="0"/>
                </a:cubicBezTo>
              </a:path>
            </a:pathLst>
          </a:custGeom>
          <a:ln w="635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571868" y="49291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分岐点</a:t>
            </a:r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0" y="4214818"/>
            <a:ext cx="336502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smtClean="0"/>
              <a:t>逆方向の最短路長を</a:t>
            </a:r>
            <a:endParaRPr kumimoji="1" lang="en-US" altLang="ja-JP" sz="2800" smtClean="0"/>
          </a:p>
          <a:p>
            <a:r>
              <a:rPr kumimoji="1" lang="ja-JP" altLang="en-US" sz="2800" smtClean="0"/>
              <a:t>あらかじめ計算して</a:t>
            </a:r>
            <a:endParaRPr kumimoji="1" lang="en-US" altLang="ja-JP" sz="2800" smtClean="0"/>
          </a:p>
          <a:p>
            <a:r>
              <a:rPr kumimoji="1" lang="ja-JP" altLang="en-US" sz="2800" smtClean="0"/>
              <a:t>あとで合算</a:t>
            </a:r>
            <a:endParaRPr kumimoji="1" lang="ja-JP" altLang="en-US" sz="2800"/>
          </a:p>
        </p:txBody>
      </p:sp>
      <p:sp>
        <p:nvSpPr>
          <p:cNvPr id="19" name="円/楕円 18"/>
          <p:cNvSpPr/>
          <p:nvPr/>
        </p:nvSpPr>
        <p:spPr>
          <a:xfrm>
            <a:off x="3428992" y="4429132"/>
            <a:ext cx="428628" cy="4286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214678" y="328612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smtClean="0"/>
              <a:t>a</a:t>
            </a:r>
            <a:endParaRPr kumimoji="1" lang="ja-JP" altLang="en-US" sz="280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143240" y="500063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smtClean="0"/>
              <a:t>b</a:t>
            </a:r>
            <a:endParaRPr kumimoji="1" lang="ja-JP" altLang="en-US" sz="280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14876" y="3643314"/>
            <a:ext cx="285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smtClean="0"/>
              <a:t>c</a:t>
            </a:r>
            <a:endParaRPr kumimoji="1" lang="ja-JP" altLang="en-US" sz="280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572000" y="5929330"/>
            <a:ext cx="3456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O(</a:t>
            </a:r>
            <a:r>
              <a:rPr kumimoji="1" lang="ja-JP" altLang="en-US" sz="3200" smtClean="0"/>
              <a:t>部屋数</a:t>
            </a:r>
            <a:r>
              <a:rPr kumimoji="1" lang="en-US" altLang="ja-JP" sz="3200" smtClean="0"/>
              <a:t>+</a:t>
            </a:r>
            <a:r>
              <a:rPr kumimoji="1" lang="ja-JP" altLang="en-US" sz="3200" smtClean="0"/>
              <a:t>扉の数</a:t>
            </a:r>
            <a:r>
              <a:rPr kumimoji="1" lang="en-US" altLang="ja-JP" sz="3200" smtClean="0"/>
              <a:t>)</a:t>
            </a:r>
            <a:endParaRPr kumimoji="1" lang="ja-JP" altLang="en-US" sz="3200"/>
          </a:p>
        </p:txBody>
      </p:sp>
      <p:cxnSp>
        <p:nvCxnSpPr>
          <p:cNvPr id="22" name="直線コネクタ 21"/>
          <p:cNvCxnSpPr/>
          <p:nvPr/>
        </p:nvCxnSpPr>
        <p:spPr>
          <a:xfrm flipV="1">
            <a:off x="3643306" y="4000504"/>
            <a:ext cx="2428892" cy="642942"/>
          </a:xfrm>
          <a:prstGeom prst="line">
            <a:avLst/>
          </a:prstGeom>
          <a:ln w="1016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V="1">
            <a:off x="2643174" y="4643446"/>
            <a:ext cx="928694" cy="857257"/>
          </a:xfrm>
          <a:prstGeom prst="line">
            <a:avLst/>
          </a:prstGeom>
          <a:ln w="1016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rot="16200000" flipV="1">
            <a:off x="2357422" y="3286124"/>
            <a:ext cx="1571636" cy="1143008"/>
          </a:xfrm>
          <a:prstGeom prst="line">
            <a:avLst/>
          </a:prstGeom>
          <a:ln w="1016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結果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総提出</a:t>
            </a:r>
            <a:r>
              <a:rPr kumimoji="1" lang="ja-JP" altLang="en-US" dirty="0" smtClean="0"/>
              <a:t>数</a:t>
            </a:r>
            <a:r>
              <a:rPr kumimoji="1" lang="en-US" altLang="ja-JP" dirty="0" smtClean="0"/>
              <a:t>: 33</a:t>
            </a:r>
            <a:endParaRPr lang="en-US" altLang="ja-JP" dirty="0" smtClean="0"/>
          </a:p>
          <a:p>
            <a:r>
              <a:rPr kumimoji="1" lang="ja-JP" altLang="en-US" dirty="0" smtClean="0"/>
              <a:t>提出者数</a:t>
            </a:r>
            <a:r>
              <a:rPr kumimoji="1" lang="en-US" altLang="ja-JP" dirty="0" smtClean="0"/>
              <a:t>: 11</a:t>
            </a:r>
          </a:p>
          <a:p>
            <a:r>
              <a:rPr kumimoji="1" lang="ja-JP" altLang="en-US" dirty="0" smtClean="0"/>
              <a:t>正解者数</a:t>
            </a:r>
            <a:r>
              <a:rPr kumimoji="1" lang="en-US" altLang="ja-JP" dirty="0" smtClean="0"/>
              <a:t>: 7</a:t>
            </a:r>
          </a:p>
          <a:p>
            <a:r>
              <a:rPr lang="ja-JP" altLang="en-US" dirty="0" smtClean="0"/>
              <a:t>最初の正解者</a:t>
            </a:r>
            <a:r>
              <a:rPr lang="en-US" altLang="ja-JP" dirty="0" smtClean="0"/>
              <a:t>: </a:t>
            </a:r>
            <a:r>
              <a:rPr lang="ja-JP" altLang="en-US" dirty="0" smtClean="0"/>
              <a:t>桜庭俊さん</a:t>
            </a:r>
            <a:r>
              <a:rPr lang="en-US" altLang="ja-JP" dirty="0" smtClean="0"/>
              <a:t>(129</a:t>
            </a:r>
            <a:r>
              <a:rPr lang="ja-JP" altLang="en-US" dirty="0" smtClean="0"/>
              <a:t>分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299</Words>
  <Application>Microsoft Office PowerPoint</Application>
  <PresentationFormat>画面に合わせる (4:3)</PresentationFormat>
  <Paragraphs>71</Paragraphs>
  <Slides>8</Slides>
  <Notes>8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デザート</vt:lpstr>
      <vt:lpstr>Problem I: 夏への扉</vt:lpstr>
      <vt:lpstr>問題設定</vt:lpstr>
      <vt:lpstr>例</vt:lpstr>
      <vt:lpstr>最適戦略</vt:lpstr>
      <vt:lpstr>最適戦略</vt:lpstr>
      <vt:lpstr>最小の扉数の求め方</vt:lpstr>
      <vt:lpstr>線形時間で解く</vt:lpstr>
      <vt:lpstr>結果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2009-11-01T03:53:33Z</dcterms:created>
  <dcterms:modified xsi:type="dcterms:W3CDTF">2009-11-01T03:53:35Z</dcterms:modified>
</cp:coreProperties>
</file>