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63" r:id="rId7"/>
    <p:sldId id="266" r:id="rId8"/>
    <p:sldId id="267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1" autoAdjust="0"/>
    <p:restoredTop sz="86443" autoAdjust="0"/>
  </p:normalViewPr>
  <p:slideViewPr>
    <p:cSldViewPr>
      <p:cViewPr>
        <p:scale>
          <a:sx n="91" d="100"/>
          <a:sy n="91" d="100"/>
        </p:scale>
        <p:origin x="-108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58E-3C9B-43A8-9DDA-090983742B50}" type="datetimeFigureOut">
              <a:rPr kumimoji="1" lang="ja-JP" altLang="en-US" smtClean="0"/>
              <a:t>2014/3/3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2836-207B-4234-8F26-0D2FFF3FB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2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58E-3C9B-43A8-9DDA-090983742B50}" type="datetimeFigureOut">
              <a:rPr kumimoji="1" lang="ja-JP" altLang="en-US" smtClean="0"/>
              <a:t>2014/3/3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2836-207B-4234-8F26-0D2FFF3FB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58E-3C9B-43A8-9DDA-090983742B50}" type="datetimeFigureOut">
              <a:rPr kumimoji="1" lang="ja-JP" altLang="en-US" smtClean="0"/>
              <a:t>2014/3/3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2836-207B-4234-8F26-0D2FFF3FB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66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58E-3C9B-43A8-9DDA-090983742B50}" type="datetimeFigureOut">
              <a:rPr kumimoji="1" lang="ja-JP" altLang="en-US" smtClean="0"/>
              <a:t>2014/3/3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2836-207B-4234-8F26-0D2FFF3FB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38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58E-3C9B-43A8-9DDA-090983742B50}" type="datetimeFigureOut">
              <a:rPr kumimoji="1" lang="ja-JP" altLang="en-US" smtClean="0"/>
              <a:t>2014/3/3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2836-207B-4234-8F26-0D2FFF3FB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13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58E-3C9B-43A8-9DDA-090983742B50}" type="datetimeFigureOut">
              <a:rPr kumimoji="1" lang="ja-JP" altLang="en-US" smtClean="0"/>
              <a:t>2014/3/3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2836-207B-4234-8F26-0D2FFF3FB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97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58E-3C9B-43A8-9DDA-090983742B50}" type="datetimeFigureOut">
              <a:rPr kumimoji="1" lang="ja-JP" altLang="en-US" smtClean="0"/>
              <a:t>2014/3/3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2836-207B-4234-8F26-0D2FFF3FB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24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58E-3C9B-43A8-9DDA-090983742B50}" type="datetimeFigureOut">
              <a:rPr kumimoji="1" lang="ja-JP" altLang="en-US" smtClean="0"/>
              <a:t>2014/3/3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2836-207B-4234-8F26-0D2FFF3FB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57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58E-3C9B-43A8-9DDA-090983742B50}" type="datetimeFigureOut">
              <a:rPr kumimoji="1" lang="ja-JP" altLang="en-US" smtClean="0"/>
              <a:t>2014/3/3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2836-207B-4234-8F26-0D2FFF3FB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73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58E-3C9B-43A8-9DDA-090983742B50}" type="datetimeFigureOut">
              <a:rPr kumimoji="1" lang="ja-JP" altLang="en-US" smtClean="0"/>
              <a:t>2014/3/3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2836-207B-4234-8F26-0D2FFF3FB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9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58E-3C9B-43A8-9DDA-090983742B50}" type="datetimeFigureOut">
              <a:rPr kumimoji="1" lang="ja-JP" altLang="en-US" smtClean="0"/>
              <a:t>2014/3/3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2836-207B-4234-8F26-0D2FFF3FB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62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D58E-3C9B-43A8-9DDA-090983742B50}" type="datetimeFigureOut">
              <a:rPr kumimoji="1" lang="ja-JP" altLang="en-US" smtClean="0"/>
              <a:t>2014/3/3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F2836-207B-4234-8F26-0D2FFF3FB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66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C: </a:t>
            </a:r>
            <a:r>
              <a:rPr lang="ja-JP" altLang="en-US" dirty="0" smtClean="0"/>
              <a:t>直径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原案：秋葉</a:t>
            </a:r>
            <a:endParaRPr lang="en-US" altLang="ja-JP" dirty="0" smtClean="0"/>
          </a:p>
          <a:p>
            <a:r>
              <a:rPr lang="ja-JP" altLang="en-US" dirty="0" smtClean="0"/>
              <a:t>解答：</a:t>
            </a:r>
            <a:r>
              <a:rPr lang="ja-JP" altLang="en-US" dirty="0"/>
              <a:t>山口</a:t>
            </a:r>
            <a:r>
              <a:rPr lang="ja-JP" altLang="en-US" dirty="0" smtClean="0"/>
              <a:t>，大阪</a:t>
            </a:r>
            <a:endParaRPr lang="en-US" altLang="ja-JP" dirty="0" smtClean="0"/>
          </a:p>
          <a:p>
            <a:r>
              <a:rPr lang="ja-JP" altLang="en-US" dirty="0" smtClean="0"/>
              <a:t>解説：岡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06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直径とは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最も遠い頂点間の距離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4205887" y="2499528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110140" y="3506400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4205887" y="3506400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5294317" y="3506400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stCxn id="7" idx="1"/>
          </p:cNvCxnSpPr>
          <p:nvPr/>
        </p:nvCxnSpPr>
        <p:spPr>
          <a:xfrm flipH="1" flipV="1">
            <a:off x="4574663" y="2868304"/>
            <a:ext cx="782926" cy="7013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7" idx="2"/>
            <a:endCxn id="6" idx="6"/>
          </p:cNvCxnSpPr>
          <p:nvPr/>
        </p:nvCxnSpPr>
        <p:spPr>
          <a:xfrm flipH="1">
            <a:off x="4637935" y="3722424"/>
            <a:ext cx="6563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4" idx="4"/>
            <a:endCxn id="6" idx="0"/>
          </p:cNvCxnSpPr>
          <p:nvPr/>
        </p:nvCxnSpPr>
        <p:spPr>
          <a:xfrm>
            <a:off x="4421911" y="2931576"/>
            <a:ext cx="0" cy="5748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5" idx="6"/>
            <a:endCxn id="6" idx="2"/>
          </p:cNvCxnSpPr>
          <p:nvPr/>
        </p:nvCxnSpPr>
        <p:spPr>
          <a:xfrm>
            <a:off x="3542188" y="3722424"/>
            <a:ext cx="6636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5" idx="7"/>
          </p:cNvCxnSpPr>
          <p:nvPr/>
        </p:nvCxnSpPr>
        <p:spPr>
          <a:xfrm flipV="1">
            <a:off x="3478916" y="2868304"/>
            <a:ext cx="790243" cy="7013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円/楕円 12"/>
          <p:cNvSpPr/>
          <p:nvPr/>
        </p:nvSpPr>
        <p:spPr>
          <a:xfrm>
            <a:off x="6302903" y="3506400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5294317" y="4501248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stCxn id="13" idx="2"/>
            <a:endCxn id="7" idx="6"/>
          </p:cNvCxnSpPr>
          <p:nvPr/>
        </p:nvCxnSpPr>
        <p:spPr>
          <a:xfrm flipH="1">
            <a:off x="5726365" y="3722424"/>
            <a:ext cx="5765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4" idx="0"/>
            <a:endCxn id="7" idx="4"/>
          </p:cNvCxnSpPr>
          <p:nvPr/>
        </p:nvCxnSpPr>
        <p:spPr>
          <a:xfrm flipV="1">
            <a:off x="5510341" y="3938448"/>
            <a:ext cx="0" cy="562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3" idx="3"/>
            <a:endCxn id="14" idx="7"/>
          </p:cNvCxnSpPr>
          <p:nvPr/>
        </p:nvCxnSpPr>
        <p:spPr>
          <a:xfrm flipH="1">
            <a:off x="5663093" y="3875176"/>
            <a:ext cx="703082" cy="689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4" idx="1"/>
            <a:endCxn id="6" idx="5"/>
          </p:cNvCxnSpPr>
          <p:nvPr/>
        </p:nvCxnSpPr>
        <p:spPr>
          <a:xfrm flipH="1" flipV="1">
            <a:off x="4574663" y="3875176"/>
            <a:ext cx="782926" cy="689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>
          <a:xfrm>
            <a:off x="3110140" y="2499528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030020" y="3506400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/>
          <p:cNvCxnSpPr>
            <a:stCxn id="34" idx="6"/>
            <a:endCxn id="5" idx="2"/>
          </p:cNvCxnSpPr>
          <p:nvPr/>
        </p:nvCxnSpPr>
        <p:spPr>
          <a:xfrm>
            <a:off x="2462068" y="372242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5" idx="0"/>
            <a:endCxn id="33" idx="4"/>
          </p:cNvCxnSpPr>
          <p:nvPr/>
        </p:nvCxnSpPr>
        <p:spPr>
          <a:xfrm flipV="1">
            <a:off x="3326164" y="2931576"/>
            <a:ext cx="0" cy="5748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4" idx="7"/>
            <a:endCxn id="33" idx="3"/>
          </p:cNvCxnSpPr>
          <p:nvPr/>
        </p:nvCxnSpPr>
        <p:spPr>
          <a:xfrm flipV="1">
            <a:off x="2398796" y="2868304"/>
            <a:ext cx="774616" cy="7013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5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直径とは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最も遠い頂点間の距離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4205887" y="2499528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110140" y="3506400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4205887" y="3506400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5294317" y="3506400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stCxn id="7" idx="1"/>
          </p:cNvCxnSpPr>
          <p:nvPr/>
        </p:nvCxnSpPr>
        <p:spPr>
          <a:xfrm flipH="1" flipV="1">
            <a:off x="4574663" y="2868304"/>
            <a:ext cx="782926" cy="7013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7" idx="2"/>
            <a:endCxn id="6" idx="6"/>
          </p:cNvCxnSpPr>
          <p:nvPr/>
        </p:nvCxnSpPr>
        <p:spPr>
          <a:xfrm flipH="1">
            <a:off x="4637935" y="3722424"/>
            <a:ext cx="6563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4" idx="4"/>
            <a:endCxn id="6" idx="0"/>
          </p:cNvCxnSpPr>
          <p:nvPr/>
        </p:nvCxnSpPr>
        <p:spPr>
          <a:xfrm>
            <a:off x="4421911" y="2931576"/>
            <a:ext cx="0" cy="5748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5" idx="6"/>
            <a:endCxn id="6" idx="2"/>
          </p:cNvCxnSpPr>
          <p:nvPr/>
        </p:nvCxnSpPr>
        <p:spPr>
          <a:xfrm>
            <a:off x="3542188" y="3722424"/>
            <a:ext cx="6636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5" idx="7"/>
          </p:cNvCxnSpPr>
          <p:nvPr/>
        </p:nvCxnSpPr>
        <p:spPr>
          <a:xfrm flipV="1">
            <a:off x="3478916" y="2868304"/>
            <a:ext cx="790243" cy="7013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円/楕円 12"/>
          <p:cNvSpPr/>
          <p:nvPr/>
        </p:nvSpPr>
        <p:spPr>
          <a:xfrm>
            <a:off x="6302903" y="3506400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5294317" y="4501248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stCxn id="13" idx="2"/>
            <a:endCxn id="7" idx="6"/>
          </p:cNvCxnSpPr>
          <p:nvPr/>
        </p:nvCxnSpPr>
        <p:spPr>
          <a:xfrm flipH="1">
            <a:off x="5726365" y="3722424"/>
            <a:ext cx="5765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4" idx="0"/>
            <a:endCxn id="7" idx="4"/>
          </p:cNvCxnSpPr>
          <p:nvPr/>
        </p:nvCxnSpPr>
        <p:spPr>
          <a:xfrm flipV="1">
            <a:off x="5510341" y="3938448"/>
            <a:ext cx="0" cy="562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3" idx="3"/>
            <a:endCxn id="14" idx="7"/>
          </p:cNvCxnSpPr>
          <p:nvPr/>
        </p:nvCxnSpPr>
        <p:spPr>
          <a:xfrm flipH="1">
            <a:off x="5663093" y="3875176"/>
            <a:ext cx="703082" cy="689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4" idx="1"/>
            <a:endCxn id="6" idx="5"/>
          </p:cNvCxnSpPr>
          <p:nvPr/>
        </p:nvCxnSpPr>
        <p:spPr>
          <a:xfrm flipH="1" flipV="1">
            <a:off x="4574663" y="3875176"/>
            <a:ext cx="782926" cy="689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右大かっこ 25"/>
          <p:cNvSpPr/>
          <p:nvPr/>
        </p:nvSpPr>
        <p:spPr>
          <a:xfrm rot="5400000">
            <a:off x="4202465" y="3066974"/>
            <a:ext cx="360040" cy="470493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3369059" y="5733450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dirty="0" smtClean="0"/>
                  <a:t>直径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=4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059" y="5733450"/>
                <a:ext cx="1800200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6000" b="-2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円/楕円 32"/>
          <p:cNvSpPr/>
          <p:nvPr/>
        </p:nvSpPr>
        <p:spPr>
          <a:xfrm>
            <a:off x="3110140" y="2499528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030020" y="3506400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/>
          <p:cNvCxnSpPr>
            <a:stCxn id="34" idx="6"/>
            <a:endCxn id="5" idx="2"/>
          </p:cNvCxnSpPr>
          <p:nvPr/>
        </p:nvCxnSpPr>
        <p:spPr>
          <a:xfrm>
            <a:off x="2462068" y="372242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5" idx="0"/>
            <a:endCxn id="33" idx="4"/>
          </p:cNvCxnSpPr>
          <p:nvPr/>
        </p:nvCxnSpPr>
        <p:spPr>
          <a:xfrm flipV="1">
            <a:off x="3326164" y="2931576"/>
            <a:ext cx="0" cy="5748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4" idx="7"/>
            <a:endCxn id="33" idx="3"/>
          </p:cNvCxnSpPr>
          <p:nvPr/>
        </p:nvCxnSpPr>
        <p:spPr>
          <a:xfrm flipV="1">
            <a:off x="2398796" y="2868304"/>
            <a:ext cx="774616" cy="7013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46" y="3674958"/>
            <a:ext cx="6660322" cy="321042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600200"/>
                <a:ext cx="8928992" cy="207475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ja-JP" dirty="0" smtClean="0"/>
                  <a:t>2</a:t>
                </a:r>
                <a:r>
                  <a:rPr kumimoji="1" lang="ja-JP" altLang="en-US" dirty="0" err="1" smtClean="0"/>
                  <a:t>つの</a:t>
                </a:r>
                <a:r>
                  <a:rPr kumimoji="1" lang="ja-JP" altLang="en-US" dirty="0" smtClean="0"/>
                  <a:t>連結なグラフが与えられる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/>
                  <a:t>頂</a:t>
                </a:r>
                <a:r>
                  <a:rPr lang="ja-JP" altLang="en-US" dirty="0" smtClean="0"/>
                  <a:t>点数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≤1000,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枝数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≤10000</m:t>
                    </m:r>
                  </m:oMath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つ枝を加えて連結にした時の直径の最小と最大値を求めよ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600200"/>
                <a:ext cx="8928992" cy="2074758"/>
              </a:xfrm>
              <a:blipFill rotWithShape="1">
                <a:blip r:embed="rId3"/>
                <a:stretch>
                  <a:fillRect l="-1298" t="-55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2" descr="C_sample_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AutoShape 4" descr="C_sample_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AutoShape 6" descr="C_sample_1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AutoShape 8" descr="https://ss1.coressl.jp/iwi.tc/utpc2013/wiki/?plugin=attach&amp;refer=%CC%E4%C2%EA%B0%C6%2F%A5%B0%A5%E9%A5%D5%A4%CE%C4%BE%B7%C2%A4%CE%BA%C7%BE%AE%BA%C7%C2%E7&amp;openfile=C_sample_1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27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15209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/>
              <a:t>グラフ</a:t>
            </a:r>
            <a:r>
              <a:rPr lang="ja-JP" altLang="en-US" dirty="0" smtClean="0"/>
              <a:t>の直径，半径 を求める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半径： グラフの中心から最も遠い頂点への距離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グラフの中心： もっとも遠い頂点への距離がもっとも小さい頂点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204953" y="2679303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109206" y="3686175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4204953" y="3686175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5293383" y="3686175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8" idx="1"/>
          </p:cNvCxnSpPr>
          <p:nvPr/>
        </p:nvCxnSpPr>
        <p:spPr>
          <a:xfrm flipH="1" flipV="1">
            <a:off x="4573729" y="3048079"/>
            <a:ext cx="782926" cy="7013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7" idx="6"/>
          </p:cNvCxnSpPr>
          <p:nvPr/>
        </p:nvCxnSpPr>
        <p:spPr>
          <a:xfrm flipH="1">
            <a:off x="4637001" y="3902199"/>
            <a:ext cx="6563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5" idx="4"/>
            <a:endCxn id="7" idx="0"/>
          </p:cNvCxnSpPr>
          <p:nvPr/>
        </p:nvCxnSpPr>
        <p:spPr>
          <a:xfrm>
            <a:off x="4420977" y="3111351"/>
            <a:ext cx="0" cy="5748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6"/>
            <a:endCxn id="7" idx="2"/>
          </p:cNvCxnSpPr>
          <p:nvPr/>
        </p:nvCxnSpPr>
        <p:spPr>
          <a:xfrm>
            <a:off x="3541254" y="3902199"/>
            <a:ext cx="6636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7"/>
          </p:cNvCxnSpPr>
          <p:nvPr/>
        </p:nvCxnSpPr>
        <p:spPr>
          <a:xfrm flipV="1">
            <a:off x="3477982" y="3048079"/>
            <a:ext cx="790243" cy="7013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6301969" y="3686175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5293383" y="4681023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14" idx="2"/>
            <a:endCxn id="8" idx="6"/>
          </p:cNvCxnSpPr>
          <p:nvPr/>
        </p:nvCxnSpPr>
        <p:spPr>
          <a:xfrm flipH="1">
            <a:off x="5725431" y="3902199"/>
            <a:ext cx="5765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5" idx="0"/>
            <a:endCxn id="8" idx="4"/>
          </p:cNvCxnSpPr>
          <p:nvPr/>
        </p:nvCxnSpPr>
        <p:spPr>
          <a:xfrm flipV="1">
            <a:off x="5509407" y="4118223"/>
            <a:ext cx="0" cy="562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4" idx="3"/>
            <a:endCxn id="15" idx="7"/>
          </p:cNvCxnSpPr>
          <p:nvPr/>
        </p:nvCxnSpPr>
        <p:spPr>
          <a:xfrm flipH="1">
            <a:off x="5662159" y="4054951"/>
            <a:ext cx="703082" cy="689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5" idx="1"/>
            <a:endCxn id="7" idx="5"/>
          </p:cNvCxnSpPr>
          <p:nvPr/>
        </p:nvCxnSpPr>
        <p:spPr>
          <a:xfrm flipH="1" flipV="1">
            <a:off x="4573729" y="4054951"/>
            <a:ext cx="782926" cy="689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3109206" y="2679303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029086" y="3686175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>
            <a:stCxn id="23" idx="6"/>
            <a:endCxn id="6" idx="2"/>
          </p:cNvCxnSpPr>
          <p:nvPr/>
        </p:nvCxnSpPr>
        <p:spPr>
          <a:xfrm>
            <a:off x="2461134" y="3902199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6" idx="0"/>
            <a:endCxn id="22" idx="4"/>
          </p:cNvCxnSpPr>
          <p:nvPr/>
        </p:nvCxnSpPr>
        <p:spPr>
          <a:xfrm flipV="1">
            <a:off x="3325230" y="3111351"/>
            <a:ext cx="0" cy="5748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7"/>
            <a:endCxn id="22" idx="3"/>
          </p:cNvCxnSpPr>
          <p:nvPr/>
        </p:nvCxnSpPr>
        <p:spPr>
          <a:xfrm flipV="1">
            <a:off x="2397862" y="3048079"/>
            <a:ext cx="774616" cy="7013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右大かっこ 26"/>
          <p:cNvSpPr/>
          <p:nvPr/>
        </p:nvSpPr>
        <p:spPr>
          <a:xfrm rot="5400000">
            <a:off x="5436603" y="3998621"/>
            <a:ext cx="207884" cy="246579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609307" y="5343599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dirty="0" smtClean="0"/>
                  <a:t>半径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=2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5343599"/>
                <a:ext cx="1800200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6000" b="-2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角丸四角形吹き出し 28"/>
          <p:cNvSpPr/>
          <p:nvPr/>
        </p:nvSpPr>
        <p:spPr>
          <a:xfrm>
            <a:off x="2895233" y="4473139"/>
            <a:ext cx="1165498" cy="795421"/>
          </a:xfrm>
          <a:prstGeom prst="wedgeRoundRectCallout">
            <a:avLst>
              <a:gd name="adj1" fmla="val 54485"/>
              <a:gd name="adj2" fmla="val -9384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中心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1750621" y="5949280"/>
                <a:ext cx="53407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b="0" dirty="0" smtClean="0">
                    <a:latin typeface="Cambria Math"/>
                  </a:rPr>
                  <a:t>すべての頂点から幅優先探索</a:t>
                </a:r>
                <a:endParaRPr kumimoji="1" lang="en-US" altLang="ja-JP" sz="2400" b="0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𝑂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頂点数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⋅</m:t>
                    </m:r>
                    <m:r>
                      <a:rPr lang="ja-JP" altLang="en-US" sz="2400" i="1">
                        <a:latin typeface="Cambria Math"/>
                      </a:rPr>
                      <m:t>枝数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lang="ja-JP" altLang="en-US" sz="2400" dirty="0"/>
                  <a:t>時間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621" y="5949280"/>
                <a:ext cx="5340712" cy="830997"/>
              </a:xfrm>
              <a:prstGeom prst="rect">
                <a:avLst/>
              </a:prstGeom>
              <a:blipFill rotWithShape="1">
                <a:blip r:embed="rId3"/>
                <a:stretch>
                  <a:fillRect t="-8088" b="-13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1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直径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直径 </a:t>
            </a:r>
            <a:r>
              <a:rPr lang="en-US" altLang="ja-JP" dirty="0" smtClean="0"/>
              <a:t>+ 1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702534" y="2294640"/>
            <a:ext cx="3374480" cy="3374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185456" y="290117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1333962" y="376585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185456" y="376585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3041214" y="376585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stCxn id="20" idx="1"/>
            <a:endCxn id="17" idx="5"/>
          </p:cNvCxnSpPr>
          <p:nvPr/>
        </p:nvCxnSpPr>
        <p:spPr>
          <a:xfrm flipH="1" flipV="1">
            <a:off x="2554232" y="3269952"/>
            <a:ext cx="550254" cy="559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20" idx="2"/>
            <a:endCxn id="19" idx="6"/>
          </p:cNvCxnSpPr>
          <p:nvPr/>
        </p:nvCxnSpPr>
        <p:spPr>
          <a:xfrm flipH="1">
            <a:off x="2617504" y="3981880"/>
            <a:ext cx="4237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7" idx="4"/>
            <a:endCxn id="19" idx="0"/>
          </p:cNvCxnSpPr>
          <p:nvPr/>
        </p:nvCxnSpPr>
        <p:spPr>
          <a:xfrm>
            <a:off x="2401480" y="3333224"/>
            <a:ext cx="0" cy="4326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8" idx="6"/>
            <a:endCxn id="19" idx="2"/>
          </p:cNvCxnSpPr>
          <p:nvPr/>
        </p:nvCxnSpPr>
        <p:spPr>
          <a:xfrm>
            <a:off x="1766010" y="3981880"/>
            <a:ext cx="4194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8" idx="7"/>
            <a:endCxn id="17" idx="3"/>
          </p:cNvCxnSpPr>
          <p:nvPr/>
        </p:nvCxnSpPr>
        <p:spPr>
          <a:xfrm flipV="1">
            <a:off x="1702738" y="3269952"/>
            <a:ext cx="545990" cy="559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円/楕円 25"/>
          <p:cNvSpPr/>
          <p:nvPr/>
        </p:nvSpPr>
        <p:spPr>
          <a:xfrm>
            <a:off x="3860990" y="3765856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3036820" y="4594624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26" idx="2"/>
            <a:endCxn id="20" idx="6"/>
          </p:cNvCxnSpPr>
          <p:nvPr/>
        </p:nvCxnSpPr>
        <p:spPr>
          <a:xfrm flipH="1">
            <a:off x="3473262" y="3981880"/>
            <a:ext cx="3877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7" idx="0"/>
            <a:endCxn id="20" idx="4"/>
          </p:cNvCxnSpPr>
          <p:nvPr/>
        </p:nvCxnSpPr>
        <p:spPr>
          <a:xfrm flipV="1">
            <a:off x="3252844" y="4197904"/>
            <a:ext cx="4394" cy="396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6" idx="3"/>
            <a:endCxn id="27" idx="7"/>
          </p:cNvCxnSpPr>
          <p:nvPr/>
        </p:nvCxnSpPr>
        <p:spPr>
          <a:xfrm flipH="1">
            <a:off x="3405596" y="4134632"/>
            <a:ext cx="518666" cy="5232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7" idx="1"/>
            <a:endCxn id="19" idx="5"/>
          </p:cNvCxnSpPr>
          <p:nvPr/>
        </p:nvCxnSpPr>
        <p:spPr>
          <a:xfrm flipH="1" flipV="1">
            <a:off x="2554232" y="4134632"/>
            <a:ext cx="545860" cy="5232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>
          <a:xfrm>
            <a:off x="1333962" y="2898408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479250" y="3765856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33" idx="6"/>
            <a:endCxn id="18" idx="2"/>
          </p:cNvCxnSpPr>
          <p:nvPr/>
        </p:nvCxnSpPr>
        <p:spPr>
          <a:xfrm>
            <a:off x="911298" y="3981880"/>
            <a:ext cx="4226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8" idx="0"/>
            <a:endCxn id="32" idx="4"/>
          </p:cNvCxnSpPr>
          <p:nvPr/>
        </p:nvCxnSpPr>
        <p:spPr>
          <a:xfrm flipV="1">
            <a:off x="1549986" y="3330456"/>
            <a:ext cx="0" cy="435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3" idx="7"/>
            <a:endCxn id="32" idx="3"/>
          </p:cNvCxnSpPr>
          <p:nvPr/>
        </p:nvCxnSpPr>
        <p:spPr>
          <a:xfrm flipV="1">
            <a:off x="848026" y="3267184"/>
            <a:ext cx="549208" cy="5619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円/楕円 84"/>
          <p:cNvSpPr/>
          <p:nvPr/>
        </p:nvSpPr>
        <p:spPr>
          <a:xfrm>
            <a:off x="5069308" y="2294640"/>
            <a:ext cx="3374480" cy="3374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6552230" y="290117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5700736" y="376585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6552230" y="376585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7407988" y="376585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コネクタ 89"/>
          <p:cNvCxnSpPr>
            <a:stCxn id="89" idx="1"/>
            <a:endCxn id="86" idx="5"/>
          </p:cNvCxnSpPr>
          <p:nvPr/>
        </p:nvCxnSpPr>
        <p:spPr>
          <a:xfrm flipH="1" flipV="1">
            <a:off x="6921006" y="3269952"/>
            <a:ext cx="550254" cy="559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89" idx="2"/>
            <a:endCxn id="88" idx="6"/>
          </p:cNvCxnSpPr>
          <p:nvPr/>
        </p:nvCxnSpPr>
        <p:spPr>
          <a:xfrm flipH="1">
            <a:off x="6984278" y="3981880"/>
            <a:ext cx="4237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6" idx="4"/>
            <a:endCxn id="88" idx="0"/>
          </p:cNvCxnSpPr>
          <p:nvPr/>
        </p:nvCxnSpPr>
        <p:spPr>
          <a:xfrm>
            <a:off x="6768254" y="3333224"/>
            <a:ext cx="0" cy="4326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87" idx="6"/>
            <a:endCxn id="88" idx="2"/>
          </p:cNvCxnSpPr>
          <p:nvPr/>
        </p:nvCxnSpPr>
        <p:spPr>
          <a:xfrm>
            <a:off x="6132784" y="3981880"/>
            <a:ext cx="4194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stCxn id="87" idx="7"/>
            <a:endCxn id="86" idx="3"/>
          </p:cNvCxnSpPr>
          <p:nvPr/>
        </p:nvCxnSpPr>
        <p:spPr>
          <a:xfrm flipV="1">
            <a:off x="6069512" y="3269952"/>
            <a:ext cx="545990" cy="559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円/楕円 94"/>
          <p:cNvSpPr/>
          <p:nvPr/>
        </p:nvSpPr>
        <p:spPr>
          <a:xfrm>
            <a:off x="8227764" y="3765856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7403594" y="4594624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7" name="直線コネクタ 96"/>
          <p:cNvCxnSpPr>
            <a:stCxn id="95" idx="2"/>
            <a:endCxn id="89" idx="6"/>
          </p:cNvCxnSpPr>
          <p:nvPr/>
        </p:nvCxnSpPr>
        <p:spPr>
          <a:xfrm flipH="1">
            <a:off x="7840036" y="3981880"/>
            <a:ext cx="3877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96" idx="0"/>
            <a:endCxn id="89" idx="4"/>
          </p:cNvCxnSpPr>
          <p:nvPr/>
        </p:nvCxnSpPr>
        <p:spPr>
          <a:xfrm flipV="1">
            <a:off x="7619618" y="4197904"/>
            <a:ext cx="4394" cy="396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95" idx="3"/>
            <a:endCxn id="96" idx="7"/>
          </p:cNvCxnSpPr>
          <p:nvPr/>
        </p:nvCxnSpPr>
        <p:spPr>
          <a:xfrm flipH="1">
            <a:off x="7772370" y="4134632"/>
            <a:ext cx="518666" cy="5232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6" idx="1"/>
            <a:endCxn id="88" idx="5"/>
          </p:cNvCxnSpPr>
          <p:nvPr/>
        </p:nvCxnSpPr>
        <p:spPr>
          <a:xfrm flipH="1" flipV="1">
            <a:off x="6921006" y="4134632"/>
            <a:ext cx="545860" cy="5232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700736" y="2898408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4846024" y="3765856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直線コネクタ 102"/>
          <p:cNvCxnSpPr>
            <a:stCxn id="102" idx="6"/>
            <a:endCxn id="87" idx="2"/>
          </p:cNvCxnSpPr>
          <p:nvPr/>
        </p:nvCxnSpPr>
        <p:spPr>
          <a:xfrm>
            <a:off x="5278072" y="3981880"/>
            <a:ext cx="4226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87" idx="0"/>
            <a:endCxn id="101" idx="4"/>
          </p:cNvCxnSpPr>
          <p:nvPr/>
        </p:nvCxnSpPr>
        <p:spPr>
          <a:xfrm flipV="1">
            <a:off x="5916760" y="3330456"/>
            <a:ext cx="0" cy="435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1" idx="3"/>
          </p:cNvCxnSpPr>
          <p:nvPr/>
        </p:nvCxnSpPr>
        <p:spPr>
          <a:xfrm flipV="1">
            <a:off x="5214800" y="3267184"/>
            <a:ext cx="549208" cy="5619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>
            <a:stCxn id="26" idx="6"/>
            <a:endCxn id="102" idx="2"/>
          </p:cNvCxnSpPr>
          <p:nvPr/>
        </p:nvCxnSpPr>
        <p:spPr>
          <a:xfrm>
            <a:off x="4293038" y="3981880"/>
            <a:ext cx="5529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31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最小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/>
                      </a:rPr>
                      <m:t>max</m:t>
                    </m:r>
                    <m:r>
                      <a:rPr lang="en-US" altLang="ja-JP" b="0" i="1" dirty="0" smtClean="0">
                        <a:latin typeface="Cambria Math"/>
                      </a:rPr>
                      <m:t>⁡</m:t>
                    </m:r>
                    <m:r>
                      <a:rPr lang="en-US" altLang="ja-JP" i="1" dirty="0" smtClean="0">
                        <a:latin typeface="Cambria Math"/>
                      </a:rPr>
                      <m:t>⁡(</m:t>
                    </m:r>
                  </m:oMath>
                </a14:m>
                <a:r>
                  <a:rPr lang="ja-JP" altLang="en-US" dirty="0" smtClean="0"/>
                  <a:t>半径 </a:t>
                </a:r>
                <a:r>
                  <a:rPr lang="en-US" altLang="ja-JP" dirty="0" smtClean="0"/>
                  <a:t>+ </a:t>
                </a:r>
                <a:r>
                  <a:rPr lang="ja-JP" altLang="en-US" dirty="0"/>
                  <a:t>半径</a:t>
                </a:r>
                <a:r>
                  <a:rPr lang="ja-JP" altLang="en-US" dirty="0" smtClean="0"/>
                  <a:t> </a:t>
                </a:r>
                <a:r>
                  <a:rPr lang="en-US" altLang="ja-JP" dirty="0" smtClean="0"/>
                  <a:t>+ </a:t>
                </a:r>
                <a:r>
                  <a:rPr lang="en-US" altLang="ja-JP" dirty="0" smtClean="0"/>
                  <a:t>1, </a:t>
                </a:r>
                <a:r>
                  <a:rPr lang="ja-JP" altLang="en-US" dirty="0"/>
                  <a:t>大きい方の直径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/>
          <p:cNvSpPr/>
          <p:nvPr/>
        </p:nvSpPr>
        <p:spPr>
          <a:xfrm>
            <a:off x="702534" y="2294640"/>
            <a:ext cx="3374480" cy="3374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185456" y="290117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1333962" y="376585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185456" y="3765856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3041214" y="376585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stCxn id="20" idx="1"/>
            <a:endCxn id="17" idx="5"/>
          </p:cNvCxnSpPr>
          <p:nvPr/>
        </p:nvCxnSpPr>
        <p:spPr>
          <a:xfrm flipH="1" flipV="1">
            <a:off x="2554232" y="3269952"/>
            <a:ext cx="550254" cy="559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20" idx="2"/>
            <a:endCxn id="19" idx="6"/>
          </p:cNvCxnSpPr>
          <p:nvPr/>
        </p:nvCxnSpPr>
        <p:spPr>
          <a:xfrm flipH="1">
            <a:off x="2617504" y="3981880"/>
            <a:ext cx="4237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7" idx="4"/>
            <a:endCxn id="19" idx="0"/>
          </p:cNvCxnSpPr>
          <p:nvPr/>
        </p:nvCxnSpPr>
        <p:spPr>
          <a:xfrm>
            <a:off x="2401480" y="3333224"/>
            <a:ext cx="0" cy="4326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8" idx="6"/>
            <a:endCxn id="19" idx="2"/>
          </p:cNvCxnSpPr>
          <p:nvPr/>
        </p:nvCxnSpPr>
        <p:spPr>
          <a:xfrm>
            <a:off x="1766010" y="3981880"/>
            <a:ext cx="4194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8" idx="7"/>
            <a:endCxn id="17" idx="3"/>
          </p:cNvCxnSpPr>
          <p:nvPr/>
        </p:nvCxnSpPr>
        <p:spPr>
          <a:xfrm flipV="1">
            <a:off x="1702738" y="3269952"/>
            <a:ext cx="545990" cy="559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円/楕円 25"/>
          <p:cNvSpPr/>
          <p:nvPr/>
        </p:nvSpPr>
        <p:spPr>
          <a:xfrm>
            <a:off x="3860990" y="376585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3036820" y="4594624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26" idx="2"/>
            <a:endCxn id="20" idx="6"/>
          </p:cNvCxnSpPr>
          <p:nvPr/>
        </p:nvCxnSpPr>
        <p:spPr>
          <a:xfrm flipH="1">
            <a:off x="3473262" y="3981880"/>
            <a:ext cx="3877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7" idx="0"/>
            <a:endCxn id="20" idx="4"/>
          </p:cNvCxnSpPr>
          <p:nvPr/>
        </p:nvCxnSpPr>
        <p:spPr>
          <a:xfrm flipV="1">
            <a:off x="3252844" y="4197904"/>
            <a:ext cx="4394" cy="396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6" idx="3"/>
            <a:endCxn id="27" idx="7"/>
          </p:cNvCxnSpPr>
          <p:nvPr/>
        </p:nvCxnSpPr>
        <p:spPr>
          <a:xfrm flipH="1">
            <a:off x="3405596" y="4134632"/>
            <a:ext cx="518666" cy="5232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7" idx="1"/>
            <a:endCxn id="19" idx="5"/>
          </p:cNvCxnSpPr>
          <p:nvPr/>
        </p:nvCxnSpPr>
        <p:spPr>
          <a:xfrm flipH="1" flipV="1">
            <a:off x="2554232" y="4134632"/>
            <a:ext cx="545860" cy="5232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>
          <a:xfrm>
            <a:off x="1333962" y="2898408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479250" y="3765856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33" idx="6"/>
            <a:endCxn id="18" idx="2"/>
          </p:cNvCxnSpPr>
          <p:nvPr/>
        </p:nvCxnSpPr>
        <p:spPr>
          <a:xfrm>
            <a:off x="911298" y="3981880"/>
            <a:ext cx="4226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8" idx="0"/>
            <a:endCxn id="32" idx="4"/>
          </p:cNvCxnSpPr>
          <p:nvPr/>
        </p:nvCxnSpPr>
        <p:spPr>
          <a:xfrm flipV="1">
            <a:off x="1549986" y="3330456"/>
            <a:ext cx="0" cy="435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3" idx="7"/>
            <a:endCxn id="32" idx="3"/>
          </p:cNvCxnSpPr>
          <p:nvPr/>
        </p:nvCxnSpPr>
        <p:spPr>
          <a:xfrm flipV="1">
            <a:off x="848026" y="3267184"/>
            <a:ext cx="549208" cy="5619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円/楕円 84"/>
          <p:cNvSpPr/>
          <p:nvPr/>
        </p:nvSpPr>
        <p:spPr>
          <a:xfrm>
            <a:off x="5069308" y="2294640"/>
            <a:ext cx="3374480" cy="3374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6552230" y="290117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5700736" y="376585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6552230" y="3765856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7407988" y="376585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コネクタ 89"/>
          <p:cNvCxnSpPr>
            <a:stCxn id="89" idx="1"/>
            <a:endCxn id="86" idx="5"/>
          </p:cNvCxnSpPr>
          <p:nvPr/>
        </p:nvCxnSpPr>
        <p:spPr>
          <a:xfrm flipH="1" flipV="1">
            <a:off x="6921006" y="3269952"/>
            <a:ext cx="550254" cy="559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89" idx="2"/>
            <a:endCxn id="88" idx="6"/>
          </p:cNvCxnSpPr>
          <p:nvPr/>
        </p:nvCxnSpPr>
        <p:spPr>
          <a:xfrm flipH="1">
            <a:off x="6984278" y="3981880"/>
            <a:ext cx="4237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6" idx="4"/>
            <a:endCxn id="88" idx="0"/>
          </p:cNvCxnSpPr>
          <p:nvPr/>
        </p:nvCxnSpPr>
        <p:spPr>
          <a:xfrm>
            <a:off x="6768254" y="3333224"/>
            <a:ext cx="0" cy="4326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87" idx="6"/>
            <a:endCxn id="88" idx="2"/>
          </p:cNvCxnSpPr>
          <p:nvPr/>
        </p:nvCxnSpPr>
        <p:spPr>
          <a:xfrm>
            <a:off x="6132784" y="3981880"/>
            <a:ext cx="4194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stCxn id="87" idx="7"/>
            <a:endCxn id="86" idx="3"/>
          </p:cNvCxnSpPr>
          <p:nvPr/>
        </p:nvCxnSpPr>
        <p:spPr>
          <a:xfrm flipV="1">
            <a:off x="6069512" y="3269952"/>
            <a:ext cx="545990" cy="559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円/楕円 94"/>
          <p:cNvSpPr/>
          <p:nvPr/>
        </p:nvSpPr>
        <p:spPr>
          <a:xfrm>
            <a:off x="8227764" y="3765856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7403594" y="4594624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7" name="直線コネクタ 96"/>
          <p:cNvCxnSpPr>
            <a:stCxn id="95" idx="2"/>
            <a:endCxn id="89" idx="6"/>
          </p:cNvCxnSpPr>
          <p:nvPr/>
        </p:nvCxnSpPr>
        <p:spPr>
          <a:xfrm flipH="1">
            <a:off x="7840036" y="3981880"/>
            <a:ext cx="3877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96" idx="0"/>
            <a:endCxn id="89" idx="4"/>
          </p:cNvCxnSpPr>
          <p:nvPr/>
        </p:nvCxnSpPr>
        <p:spPr>
          <a:xfrm flipV="1">
            <a:off x="7619618" y="4197904"/>
            <a:ext cx="4394" cy="396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95" idx="3"/>
            <a:endCxn id="96" idx="7"/>
          </p:cNvCxnSpPr>
          <p:nvPr/>
        </p:nvCxnSpPr>
        <p:spPr>
          <a:xfrm flipH="1">
            <a:off x="7772370" y="4134632"/>
            <a:ext cx="518666" cy="5232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6" idx="1"/>
            <a:endCxn id="88" idx="5"/>
          </p:cNvCxnSpPr>
          <p:nvPr/>
        </p:nvCxnSpPr>
        <p:spPr>
          <a:xfrm flipH="1" flipV="1">
            <a:off x="6921006" y="4134632"/>
            <a:ext cx="545860" cy="5232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700736" y="2898408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4846024" y="376585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直線コネクタ 102"/>
          <p:cNvCxnSpPr>
            <a:stCxn id="102" idx="6"/>
            <a:endCxn id="87" idx="2"/>
          </p:cNvCxnSpPr>
          <p:nvPr/>
        </p:nvCxnSpPr>
        <p:spPr>
          <a:xfrm>
            <a:off x="5278072" y="3981880"/>
            <a:ext cx="4226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87" idx="0"/>
            <a:endCxn id="101" idx="4"/>
          </p:cNvCxnSpPr>
          <p:nvPr/>
        </p:nvCxnSpPr>
        <p:spPr>
          <a:xfrm flipV="1">
            <a:off x="5916760" y="3330456"/>
            <a:ext cx="0" cy="435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1" idx="3"/>
          </p:cNvCxnSpPr>
          <p:nvPr/>
        </p:nvCxnSpPr>
        <p:spPr>
          <a:xfrm flipV="1">
            <a:off x="5214800" y="3267184"/>
            <a:ext cx="549208" cy="5619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曲線コネクタ 5"/>
          <p:cNvCxnSpPr>
            <a:stCxn id="19" idx="4"/>
            <a:endCxn id="88" idx="4"/>
          </p:cNvCxnSpPr>
          <p:nvPr/>
        </p:nvCxnSpPr>
        <p:spPr>
          <a:xfrm rot="16200000" flipH="1">
            <a:off x="4584867" y="2014517"/>
            <a:ext cx="12700" cy="4366774"/>
          </a:xfrm>
          <a:prstGeom prst="curvedConnector3">
            <a:avLst>
              <a:gd name="adj1" fmla="val 1524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98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統計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 smtClean="0"/>
              <a:t>First Accepted</a:t>
            </a:r>
            <a:r>
              <a:rPr lang="ja-JP" altLang="en-US" b="1" dirty="0" smtClean="0"/>
              <a:t>：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レインボーダッシュ</a:t>
            </a:r>
            <a:r>
              <a:rPr lang="en-US" altLang="ja-JP" dirty="0" smtClean="0"/>
              <a:t>(</a:t>
            </a:r>
            <a:r>
              <a:rPr lang="ja-JP" altLang="en-US" dirty="0" smtClean="0"/>
              <a:t>会場</a:t>
            </a:r>
            <a:r>
              <a:rPr lang="en-US" altLang="ja-JP" dirty="0" smtClean="0"/>
              <a:t>) (</a:t>
            </a:r>
            <a:r>
              <a:rPr lang="en-US" altLang="ja-JP" dirty="0"/>
              <a:t>07:54</a:t>
            </a:r>
            <a:r>
              <a:rPr lang="en-US" altLang="ja-JP" dirty="0" smtClean="0"/>
              <a:t>)</a:t>
            </a:r>
          </a:p>
          <a:p>
            <a:pPr lvl="1"/>
            <a:endParaRPr lang="en-US" altLang="ja-JP" dirty="0"/>
          </a:p>
          <a:p>
            <a:r>
              <a:rPr lang="en-US" altLang="ja-JP" dirty="0" smtClean="0"/>
              <a:t>Accepted/Submission: </a:t>
            </a:r>
          </a:p>
          <a:p>
            <a:pPr lvl="1"/>
            <a:r>
              <a:rPr lang="en-US" altLang="ja-JP" dirty="0" smtClean="0"/>
              <a:t>( 99 </a:t>
            </a:r>
            <a:r>
              <a:rPr lang="en-US" altLang="ja-JP" dirty="0"/>
              <a:t>/ 349</a:t>
            </a:r>
            <a:r>
              <a:rPr lang="en-US" altLang="ja-JP" dirty="0" smtClean="0"/>
              <a:t> </a:t>
            </a:r>
            <a:r>
              <a:rPr lang="en-US" altLang="ja-JP" dirty="0"/>
              <a:t>) </a:t>
            </a:r>
            <a:r>
              <a:rPr lang="en-US" altLang="ja-JP" dirty="0" smtClean="0"/>
              <a:t>( 28 </a:t>
            </a:r>
            <a:r>
              <a:rPr lang="en-US" altLang="ja-JP" dirty="0"/>
              <a:t>%)</a:t>
            </a:r>
          </a:p>
          <a:p>
            <a:pPr marL="457200" lvl="1" indent="0">
              <a:buNone/>
            </a:pP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886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165</Words>
  <Application>Microsoft Office PowerPoint</Application>
  <PresentationFormat>画面に合わせる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​​テーマ</vt:lpstr>
      <vt:lpstr>C: 直径</vt:lpstr>
      <vt:lpstr>直径とは</vt:lpstr>
      <vt:lpstr>直径とは</vt:lpstr>
      <vt:lpstr>問題</vt:lpstr>
      <vt:lpstr>解法</vt:lpstr>
      <vt:lpstr>最大</vt:lpstr>
      <vt:lpstr>最小</vt:lpstr>
      <vt:lpstr>統計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C: 直径</dc:title>
  <dc:creator>Windows ユーザー</dc:creator>
  <cp:lastModifiedBy>Windows ユーザー</cp:lastModifiedBy>
  <cp:revision>22</cp:revision>
  <dcterms:created xsi:type="dcterms:W3CDTF">2014-03-02T04:16:27Z</dcterms:created>
  <dcterms:modified xsi:type="dcterms:W3CDTF">2014-03-02T15:51:18Z</dcterms:modified>
</cp:coreProperties>
</file>