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65" r:id="rId5"/>
    <p:sldId id="261" r:id="rId6"/>
    <p:sldId id="266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99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18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7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47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99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2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6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0FD0-A4E2-4D93-BE82-D281DCC394CB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C820-1C89-4595-BDDA-2B9E2F74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67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2-SAT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原案：秋葉</a:t>
            </a:r>
            <a:endParaRPr lang="en-US" altLang="ja-JP" dirty="0" smtClean="0"/>
          </a:p>
          <a:p>
            <a:r>
              <a:rPr lang="ja-JP" altLang="en-US" dirty="0" smtClean="0"/>
              <a:t>解答：秋葉，大阪，矢野</a:t>
            </a:r>
            <a:endParaRPr lang="en-US" altLang="ja-JP" dirty="0" smtClean="0"/>
          </a:p>
          <a:p>
            <a:r>
              <a:rPr lang="ja-JP" altLang="en-US" dirty="0" smtClean="0"/>
              <a:t>解説：岡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47800"/>
                <a:ext cx="8640960" cy="529356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/>
                  </a:rPr>
                  <a:t>変数</a:t>
                </a:r>
                <a:r>
                  <a:rPr lang="en-US" altLang="ja-JP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/>
                  </a:rPr>
                  <a:t>大きさ </a:t>
                </a:r>
                <a:r>
                  <a:rPr lang="en-US" altLang="ja-JP" dirty="0" smtClean="0">
                    <a:latin typeface="Cambria Math"/>
                  </a:rPr>
                  <a:t>2 </a:t>
                </a:r>
                <a:r>
                  <a:rPr lang="ja-JP" altLang="en-US" dirty="0" smtClean="0">
                    <a:latin typeface="Cambria Math"/>
                  </a:rPr>
                  <a:t>の</a:t>
                </a:r>
                <a:r>
                  <a:rPr lang="en-US" altLang="ja-JP" dirty="0" smtClean="0">
                    <a:latin typeface="Cambria Math"/>
                  </a:rPr>
                  <a:t>OR</a:t>
                </a:r>
                <a:r>
                  <a:rPr lang="ja-JP" altLang="en-US" dirty="0" smtClean="0">
                    <a:latin typeface="Cambria Math"/>
                  </a:rPr>
                  <a:t>節が</a:t>
                </a:r>
                <a:r>
                  <a:rPr lang="en-US" altLang="ja-JP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altLang="ja-JP" dirty="0">
                    <a:latin typeface="Cambria Math"/>
                  </a:rPr>
                  <a:t> </a:t>
                </a:r>
                <a:r>
                  <a:rPr lang="ja-JP" altLang="en-US" dirty="0">
                    <a:latin typeface="Cambria Math"/>
                  </a:rPr>
                  <a:t>で結ばれた論理式と，その割当てが与えられる．</a:t>
                </a:r>
                <a:endParaRPr lang="en-US" altLang="ja-JP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kumimoji="1" lang="en-US" altLang="ja-JP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kumimoji="1" lang="en-US" altLang="ja-JP" b="0" dirty="0" smtClean="0">
                    <a:latin typeface="Cambria Math"/>
                  </a:rPr>
                  <a:t> </a:t>
                </a:r>
                <a:r>
                  <a:rPr kumimoji="1" lang="ja-JP" altLang="en-US" b="0" dirty="0" smtClean="0">
                    <a:latin typeface="Cambria Math"/>
                  </a:rPr>
                  <a:t>節の数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kumimoji="1" lang="en-US" altLang="ja-JP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∧(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できるだけ少ない数の変数の割り当てを変更し，論理式を </a:t>
                </a:r>
                <a:r>
                  <a:rPr lang="en-US" altLang="ja-JP" dirty="0" smtClean="0"/>
                  <a:t>True </a:t>
                </a:r>
                <a:r>
                  <a:rPr lang="ja-JP" altLang="en-US" dirty="0" smtClean="0"/>
                  <a:t>にせよ．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chemeClr val="bg1"/>
                    </a:solidFill>
                  </a:rPr>
                  <a:t>解の大きさが </a:t>
                </a:r>
                <a:r>
                  <a:rPr lang="en-US" altLang="ja-JP" dirty="0" smtClean="0">
                    <a:solidFill>
                      <a:schemeClr val="bg1"/>
                    </a:solidFill>
                  </a:rPr>
                  <a:t>11 </a:t>
                </a:r>
                <a:r>
                  <a:rPr lang="ja-JP" altLang="en-US" dirty="0" smtClean="0">
                    <a:solidFill>
                      <a:schemeClr val="bg1"/>
                    </a:solidFill>
                  </a:rPr>
                  <a:t>を超えるときは，</a:t>
                </a:r>
                <a:r>
                  <a:rPr lang="en-US" altLang="ja-JP" dirty="0" smtClean="0">
                    <a:solidFill>
                      <a:schemeClr val="bg1"/>
                    </a:solidFill>
                  </a:rPr>
                  <a:t>”Too Large” </a:t>
                </a:r>
                <a:r>
                  <a:rPr lang="ja-JP" altLang="en-US" dirty="0" smtClean="0">
                    <a:solidFill>
                      <a:schemeClr val="bg1"/>
                    </a:solidFill>
                  </a:rPr>
                  <a:t>と出力</a:t>
                </a:r>
                <a:endParaRPr kumimoji="1" lang="en-US" altLang="ja-JP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47800"/>
                <a:ext cx="8640960" cy="5293568"/>
              </a:xfrm>
              <a:blipFill rotWithShape="1">
                <a:blip r:embed="rId2"/>
                <a:stretch>
                  <a:fillRect l="-1269" t="-1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3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47800"/>
                <a:ext cx="8712968" cy="529356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/>
                  </a:rPr>
                  <a:t>変数</a:t>
                </a:r>
                <a:r>
                  <a:rPr lang="en-US" altLang="ja-JP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/>
                  </a:rPr>
                  <a:t>大きさ </a:t>
                </a:r>
                <a:r>
                  <a:rPr lang="en-US" altLang="ja-JP" dirty="0" smtClean="0">
                    <a:latin typeface="Cambria Math"/>
                  </a:rPr>
                  <a:t>2 </a:t>
                </a:r>
                <a:r>
                  <a:rPr lang="ja-JP" altLang="en-US" dirty="0" smtClean="0">
                    <a:latin typeface="Cambria Math"/>
                  </a:rPr>
                  <a:t>の</a:t>
                </a:r>
                <a:r>
                  <a:rPr lang="en-US" altLang="ja-JP" dirty="0" smtClean="0">
                    <a:latin typeface="Cambria Math"/>
                  </a:rPr>
                  <a:t>OR</a:t>
                </a:r>
                <a:r>
                  <a:rPr lang="ja-JP" altLang="en-US" dirty="0" smtClean="0">
                    <a:latin typeface="Cambria Math"/>
                  </a:rPr>
                  <a:t>節が</a:t>
                </a:r>
                <a:r>
                  <a:rPr lang="en-US" altLang="ja-JP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∧</m:t>
                    </m:r>
                  </m:oMath>
                </a14:m>
                <a:r>
                  <a:rPr kumimoji="1" lang="en-US" altLang="ja-JP" b="0" dirty="0" smtClean="0">
                    <a:latin typeface="Cambria Math"/>
                  </a:rPr>
                  <a:t> </a:t>
                </a:r>
                <a:r>
                  <a:rPr kumimoji="1" lang="ja-JP" altLang="en-US" b="0" dirty="0" smtClean="0">
                    <a:latin typeface="Cambria Math"/>
                  </a:rPr>
                  <a:t>で結ばれた論理式と，その割当てが与えられる．</a:t>
                </a:r>
                <a:endParaRPr kumimoji="1" lang="en-US" altLang="ja-JP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kumimoji="1" lang="en-US" altLang="ja-JP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kumimoji="1" lang="en-US" altLang="ja-JP" b="0" dirty="0" smtClean="0">
                    <a:latin typeface="Cambria Math"/>
                  </a:rPr>
                  <a:t> </a:t>
                </a:r>
                <a:r>
                  <a:rPr kumimoji="1" lang="ja-JP" altLang="en-US" b="0" dirty="0" smtClean="0">
                    <a:latin typeface="Cambria Math"/>
                  </a:rPr>
                  <a:t>節の数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kumimoji="1" lang="en-US" altLang="ja-JP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∧(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できるだけ少ない数の変数の割り当てを変更し，論理式を </a:t>
                </a:r>
                <a:r>
                  <a:rPr lang="en-US" altLang="ja-JP" dirty="0" smtClean="0"/>
                  <a:t>True </a:t>
                </a:r>
                <a:r>
                  <a:rPr lang="ja-JP" altLang="en-US" dirty="0" smtClean="0"/>
                  <a:t>にせよ．</a:t>
                </a:r>
                <a:endParaRPr lang="en-US" altLang="ja-JP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chemeClr val="bg1"/>
                    </a:solidFill>
                  </a:rPr>
                  <a:t>解の大きさが </a:t>
                </a:r>
                <a:r>
                  <a:rPr lang="en-US" altLang="ja-JP" dirty="0" smtClean="0">
                    <a:solidFill>
                      <a:schemeClr val="bg1"/>
                    </a:solidFill>
                  </a:rPr>
                  <a:t>11 </a:t>
                </a:r>
                <a:r>
                  <a:rPr lang="ja-JP" altLang="en-US" dirty="0" smtClean="0">
                    <a:solidFill>
                      <a:schemeClr val="bg1"/>
                    </a:solidFill>
                  </a:rPr>
                  <a:t>を超えるときは，</a:t>
                </a:r>
                <a:r>
                  <a:rPr lang="en-US" altLang="ja-JP" dirty="0" smtClean="0">
                    <a:solidFill>
                      <a:schemeClr val="bg1"/>
                    </a:solidFill>
                  </a:rPr>
                  <a:t>”TOO LARGE” </a:t>
                </a:r>
                <a:r>
                  <a:rPr lang="ja-JP" altLang="en-US" dirty="0" smtClean="0">
                    <a:solidFill>
                      <a:schemeClr val="bg1"/>
                    </a:solidFill>
                  </a:rPr>
                  <a:t>と出力</a:t>
                </a:r>
                <a:endParaRPr kumimoji="1" lang="en-US" altLang="ja-JP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47800"/>
                <a:ext cx="8712968" cy="5293568"/>
              </a:xfrm>
              <a:blipFill rotWithShape="1">
                <a:blip r:embed="rId2"/>
                <a:stretch>
                  <a:fillRect l="-1259" t="-1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47800"/>
                <a:ext cx="8712968" cy="529356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/>
                  </a:rPr>
                  <a:t>変数</a:t>
                </a:r>
                <a:r>
                  <a:rPr lang="en-US" altLang="ja-JP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/>
                  </a:rPr>
                  <a:t>大きさ </a:t>
                </a:r>
                <a:r>
                  <a:rPr lang="en-US" altLang="ja-JP" dirty="0" smtClean="0">
                    <a:latin typeface="Cambria Math"/>
                  </a:rPr>
                  <a:t>2 </a:t>
                </a:r>
                <a:r>
                  <a:rPr lang="ja-JP" altLang="en-US" dirty="0" smtClean="0">
                    <a:latin typeface="Cambria Math"/>
                  </a:rPr>
                  <a:t>の</a:t>
                </a:r>
                <a:r>
                  <a:rPr lang="en-US" altLang="ja-JP" dirty="0" smtClean="0">
                    <a:latin typeface="Cambria Math"/>
                  </a:rPr>
                  <a:t>OR</a:t>
                </a:r>
                <a:r>
                  <a:rPr lang="ja-JP" altLang="en-US" dirty="0" smtClean="0">
                    <a:latin typeface="Cambria Math"/>
                  </a:rPr>
                  <a:t>節が</a:t>
                </a:r>
                <a:r>
                  <a:rPr lang="en-US" altLang="ja-JP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∧</m:t>
                    </m:r>
                  </m:oMath>
                </a14:m>
                <a:r>
                  <a:rPr kumimoji="1" lang="en-US" altLang="ja-JP" b="0" dirty="0" smtClean="0">
                    <a:latin typeface="Cambria Math"/>
                  </a:rPr>
                  <a:t> </a:t>
                </a:r>
                <a:r>
                  <a:rPr kumimoji="1" lang="ja-JP" altLang="en-US" b="0" dirty="0" smtClean="0">
                    <a:latin typeface="Cambria Math"/>
                  </a:rPr>
                  <a:t>で結ばれた論理式と，その割当てが与えられる．</a:t>
                </a:r>
                <a:endParaRPr kumimoji="1" lang="en-US" altLang="ja-JP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kumimoji="1" lang="en-US" altLang="ja-JP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kumimoji="1" lang="en-US" altLang="ja-JP" b="0" dirty="0" smtClean="0">
                    <a:latin typeface="Cambria Math"/>
                  </a:rPr>
                  <a:t> </a:t>
                </a:r>
                <a:r>
                  <a:rPr kumimoji="1" lang="ja-JP" altLang="en-US" b="0" dirty="0" smtClean="0">
                    <a:latin typeface="Cambria Math"/>
                  </a:rPr>
                  <a:t>節の数</a:t>
                </a:r>
                <a:r>
                  <a:rPr kumimoji="1" lang="ja-JP" altLang="en-US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kumimoji="1" lang="en-US" altLang="ja-JP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∧(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できるだけ少ない数の変数の割り当てを変更し，論理式を </a:t>
                </a:r>
                <a:r>
                  <a:rPr lang="en-US" altLang="ja-JP" dirty="0" smtClean="0"/>
                  <a:t>True </a:t>
                </a:r>
                <a:r>
                  <a:rPr lang="ja-JP" altLang="en-US" dirty="0" smtClean="0"/>
                  <a:t>にせよ．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解の大きさが 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10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を超えるときは，</a:t>
                </a:r>
                <a:r>
                  <a:rPr lang="en-US" altLang="ja-JP" dirty="0" smtClean="0"/>
                  <a:t>”TOO LARGE” </a:t>
                </a:r>
                <a:r>
                  <a:rPr lang="ja-JP" altLang="en-US" dirty="0" smtClean="0"/>
                  <a:t>と出力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47800"/>
                <a:ext cx="8712968" cy="5293568"/>
              </a:xfrm>
              <a:blipFill rotWithShape="1">
                <a:blip r:embed="rId2"/>
                <a:stretch>
                  <a:fillRect l="-1259" t="-1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満たされていない節がある場合，どちらの変数を変更するかで分岐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616736" y="2060848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36" y="2060848"/>
                <a:ext cx="4032448" cy="115212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8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満たされていない節がある場合，どちらの変数を変更するかで分岐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616736" y="2060848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36" y="2060848"/>
                <a:ext cx="4032448" cy="115212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角丸四角形 12"/>
              <p:cNvSpPr/>
              <p:nvPr/>
            </p:nvSpPr>
            <p:spPr>
              <a:xfrm>
                <a:off x="4932040" y="4077072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3" name="角丸四角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77072"/>
                <a:ext cx="4032448" cy="115212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 13"/>
              <p:cNvSpPr/>
              <p:nvPr/>
            </p:nvSpPr>
            <p:spPr>
              <a:xfrm>
                <a:off x="259904" y="4077072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角丸四角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4" y="4077072"/>
                <a:ext cx="4032448" cy="115212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5148064" y="3212976"/>
            <a:ext cx="1584176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411760" y="3212976"/>
            <a:ext cx="1512168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満たされていない節がある場合，どちらの変数を変更するかで分岐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616736" y="2060848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36" y="2060848"/>
                <a:ext cx="4032448" cy="115212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角丸四角形 12"/>
              <p:cNvSpPr/>
              <p:nvPr/>
            </p:nvSpPr>
            <p:spPr>
              <a:xfrm>
                <a:off x="4932040" y="4077072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3" name="角丸四角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77072"/>
                <a:ext cx="4032448" cy="115212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 13"/>
              <p:cNvSpPr/>
              <p:nvPr/>
            </p:nvSpPr>
            <p:spPr>
              <a:xfrm>
                <a:off x="259904" y="4077072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角丸四角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4" y="4077072"/>
                <a:ext cx="4032448" cy="115212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5148064" y="3212976"/>
            <a:ext cx="1584176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411760" y="3212976"/>
            <a:ext cx="1512168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707904" y="630932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くりかえす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899592" y="5229200"/>
            <a:ext cx="576064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167844" y="5229200"/>
            <a:ext cx="540060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610322" y="5229200"/>
            <a:ext cx="576064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7878574" y="5229200"/>
            <a:ext cx="540060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満たされていない節がある場合，どちらの変数を変更するかで分岐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616736" y="2060848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36" y="2060848"/>
                <a:ext cx="4032448" cy="115212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角丸四角形 12"/>
              <p:cNvSpPr/>
              <p:nvPr/>
            </p:nvSpPr>
            <p:spPr>
              <a:xfrm>
                <a:off x="4932040" y="4077072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3" name="角丸四角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77072"/>
                <a:ext cx="4032448" cy="115212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 13"/>
              <p:cNvSpPr/>
              <p:nvPr/>
            </p:nvSpPr>
            <p:spPr>
              <a:xfrm>
                <a:off x="259904" y="4077072"/>
                <a:ext cx="4032448" cy="11521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∧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True</m:t>
                      </m:r>
                      <m:r>
                        <a:rPr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角丸四角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4" y="4077072"/>
                <a:ext cx="4032448" cy="115212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5148064" y="3212976"/>
            <a:ext cx="1584176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411760" y="3212976"/>
            <a:ext cx="1512168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707904" y="630932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くりかえす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899592" y="5229200"/>
            <a:ext cx="576064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167844" y="5229200"/>
            <a:ext cx="540060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610322" y="5229200"/>
            <a:ext cx="576064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7878574" y="5229200"/>
            <a:ext cx="540060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1331640" y="1268760"/>
                <a:ext cx="6546934" cy="352839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/>
                  <a:t>充足解を見つけた一番浅い深さが</a:t>
                </a:r>
                <a:r>
                  <a:rPr lang="ja-JP" altLang="en-US" sz="2400" dirty="0"/>
                  <a:t>答え</a:t>
                </a:r>
                <a:endParaRPr lang="en-US" altLang="ja-JP" sz="2400" dirty="0" smtClean="0"/>
              </a:p>
              <a:p>
                <a:pPr algn="ctr"/>
                <a:r>
                  <a:rPr lang="ja-JP" altLang="en-US" sz="2400" dirty="0" smtClean="0"/>
                  <a:t>深さが</a:t>
                </a:r>
                <a:r>
                  <a:rPr lang="en-US" altLang="ja-JP" sz="2400" dirty="0" smtClean="0"/>
                  <a:t>11</a:t>
                </a:r>
                <a:r>
                  <a:rPr lang="ja-JP" altLang="en-US" sz="2400" dirty="0" smtClean="0"/>
                  <a:t>以上になったら，</a:t>
                </a:r>
                <a:r>
                  <a:rPr lang="en-US" altLang="ja-JP" sz="2400" dirty="0" smtClean="0"/>
                  <a:t>”TOO LARGE”</a:t>
                </a:r>
              </a:p>
              <a:p>
                <a:pPr algn="ctr"/>
                <a:endParaRPr lang="en-US" altLang="ja-JP" sz="2400" dirty="0" smtClean="0"/>
              </a:p>
              <a:p>
                <a:pPr algn="ctr"/>
                <a:r>
                  <a:rPr lang="ja-JP" altLang="en-US" sz="2400" dirty="0"/>
                  <a:t>探索</a:t>
                </a:r>
                <a:r>
                  <a:rPr lang="ja-JP" altLang="en-US" sz="2400" dirty="0" smtClean="0"/>
                  <a:t>木のノード数は高々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kumimoji="1" lang="en-US" altLang="ja-JP" sz="2400" dirty="0" smtClean="0"/>
                  <a:t>.</a:t>
                </a:r>
              </a:p>
              <a:p>
                <a:pPr algn="ctr"/>
                <a:r>
                  <a:rPr lang="ja-JP" altLang="en-US" sz="2400" dirty="0"/>
                  <a:t>満たされて</a:t>
                </a:r>
                <a:r>
                  <a:rPr lang="ja-JP" altLang="en-US" sz="2400" dirty="0" smtClean="0"/>
                  <a:t>いない節を見つけるのは線形時間．</a:t>
                </a:r>
                <a:endParaRPr lang="en-US" altLang="ja-JP" sz="2400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/>
                          </a:rPr>
                          <m:t>11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ja-JP" sz="2400" i="1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2400" b="0" i="0" smtClean="0">
                            <a:latin typeface="Cambria Math"/>
                          </a:rPr>
                          <m:t>2</m:t>
                        </m:r>
                        <m:r>
                          <a:rPr kumimoji="1" lang="en-US" altLang="ja-JP" sz="2400" b="0" i="1" smtClean="0">
                            <a:latin typeface="Cambria Math"/>
                          </a:rPr>
                          <m:t>⋅</m:t>
                        </m:r>
                        <m:r>
                          <a:rPr kumimoji="1" lang="en-US" altLang="ja-JP" sz="2400" b="0" i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0" smtClean="0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en-US" altLang="ja-JP" sz="2400" dirty="0" smtClean="0"/>
                  <a:t> </a:t>
                </a:r>
                <a:r>
                  <a:rPr kumimoji="1" lang="ja-JP" altLang="en-US" sz="2400" dirty="0" smtClean="0"/>
                  <a:t>で，定数が軽いので間に</a:t>
                </a:r>
                <a:r>
                  <a:rPr kumimoji="1" lang="ja-JP" altLang="en-US" sz="2400" dirty="0" smtClean="0"/>
                  <a:t>合う</a:t>
                </a:r>
                <a:endParaRPr kumimoji="1" lang="en-US" altLang="ja-JP" sz="2400" dirty="0" smtClean="0"/>
              </a:p>
              <a:p>
                <a:pPr algn="ctr"/>
                <a:endParaRPr lang="en-US" altLang="ja-JP" sz="2400" dirty="0" smtClean="0"/>
              </a:p>
              <a:p>
                <a:pPr algn="ctr"/>
                <a:r>
                  <a:rPr lang="ja-JP" altLang="en-US" sz="2400" dirty="0" smtClean="0"/>
                  <a:t>こう</a:t>
                </a:r>
                <a:r>
                  <a:rPr lang="ja-JP" altLang="en-US" sz="2400" dirty="0"/>
                  <a:t>いう，パラメータ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sz="2400" dirty="0"/>
                  <a:t> に対して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m:rPr>
                        <m:sty m:val="p"/>
                      </m:rPr>
                      <a:rPr lang="en-US" altLang="ja-JP" sz="2400">
                        <a:latin typeface="Cambria Math"/>
                      </a:rPr>
                      <m:t>poly</m:t>
                    </m:r>
                    <m:r>
                      <a:rPr lang="en-US" altLang="ja-JP" sz="2400">
                        <a:latin typeface="Cambria Math"/>
                      </a:rPr>
                      <m:t>(</m:t>
                    </m:r>
                    <m:r>
                      <a:rPr lang="en-US" altLang="ja-JP" sz="2400" i="1">
                        <a:latin typeface="Cambria Math"/>
                      </a:rPr>
                      <m:t>𝑛</m:t>
                    </m:r>
                    <m:r>
                      <a:rPr lang="en-US" altLang="ja-JP" sz="24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  </a:t>
                </a:r>
                <a:r>
                  <a:rPr lang="ja-JP" altLang="en-US" sz="2400" dirty="0"/>
                  <a:t>時間のアルゴリズムを</a:t>
                </a:r>
                <a:r>
                  <a:rPr lang="en-US" altLang="ja-JP" sz="2400" dirty="0"/>
                  <a:t>FPT</a:t>
                </a:r>
                <a:r>
                  <a:rPr lang="ja-JP" altLang="en-US" sz="2400" dirty="0"/>
                  <a:t>アルゴリズムといいます</a:t>
                </a:r>
                <a:r>
                  <a:rPr lang="ja-JP" altLang="en-US" sz="2400" dirty="0" smtClean="0"/>
                  <a:t>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68760"/>
                <a:ext cx="6546934" cy="352839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0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統計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First Accepted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pPr lvl="1"/>
            <a:r>
              <a:rPr lang="en-US" altLang="ja-JP" dirty="0"/>
              <a:t>ir5(</a:t>
            </a:r>
            <a:r>
              <a:rPr lang="ja-JP" altLang="en-US" dirty="0"/>
              <a:t>スピリチュアル</a:t>
            </a:r>
            <a:r>
              <a:rPr lang="en-US" altLang="ja-JP" dirty="0"/>
              <a:t>) (94:40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Accepted/Submission </a:t>
            </a:r>
          </a:p>
          <a:p>
            <a:pPr lvl="1"/>
            <a:r>
              <a:rPr lang="en-US" altLang="ja-JP" dirty="0" smtClean="0"/>
              <a:t>( 3 / </a:t>
            </a:r>
            <a:r>
              <a:rPr lang="en-US" altLang="ja-JP" dirty="0"/>
              <a:t>44</a:t>
            </a:r>
            <a:r>
              <a:rPr lang="en-US" altLang="ja-JP" dirty="0" smtClean="0"/>
              <a:t> ) ( 7 %)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0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1217</Words>
  <Application>Microsoft Office PowerPoint</Application>
  <PresentationFormat>画面に合わせる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E：2-SAT</vt:lpstr>
      <vt:lpstr>問題</vt:lpstr>
      <vt:lpstr>問題</vt:lpstr>
      <vt:lpstr>問題</vt:lpstr>
      <vt:lpstr>解法</vt:lpstr>
      <vt:lpstr>解法</vt:lpstr>
      <vt:lpstr>解法</vt:lpstr>
      <vt:lpstr>解法</vt:lpstr>
      <vt:lpstr>統計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35</cp:revision>
  <dcterms:created xsi:type="dcterms:W3CDTF">2014-03-02T04:28:41Z</dcterms:created>
  <dcterms:modified xsi:type="dcterms:W3CDTF">2014-03-02T09:05:25Z</dcterms:modified>
</cp:coreProperties>
</file>