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48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6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4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79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4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40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00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9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64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22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4B65-8C66-41CC-B7A3-F874F8790D55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3D38-AC4C-49C6-88B9-40D80E959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88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748873"/>
            <a:ext cx="9144000" cy="2387600"/>
          </a:xfrm>
        </p:spPr>
        <p:txBody>
          <a:bodyPr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F: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魔法の糸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49771"/>
            <a:ext cx="9144000" cy="1655762"/>
          </a:xfrm>
        </p:spPr>
        <p:txBody>
          <a:bodyPr>
            <a:noAutofit/>
          </a:bodyPr>
          <a:lstStyle/>
          <a:p>
            <a:r>
              <a:rPr kumimoji="1"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原案：矢野</a:t>
            </a:r>
            <a:endParaRPr kumimoji="1" lang="en-US" altLang="ja-JP" sz="5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テスター：矢野，大坂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8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問題設定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グラフが与えられる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すべて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の頂点は最初はバラバラ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頂点集合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つを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選んで合併して，その中での最小全域木を答える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799924" y="4166942"/>
            <a:ext cx="334851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465073" y="5463191"/>
            <a:ext cx="334851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893553" y="5128340"/>
            <a:ext cx="334851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4" idx="4"/>
            <a:endCxn id="5" idx="0"/>
          </p:cNvCxnSpPr>
          <p:nvPr/>
        </p:nvCxnSpPr>
        <p:spPr>
          <a:xfrm flipH="1">
            <a:off x="1632499" y="4501793"/>
            <a:ext cx="334851" cy="9613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4" idx="5"/>
            <a:endCxn id="6" idx="1"/>
          </p:cNvCxnSpPr>
          <p:nvPr/>
        </p:nvCxnSpPr>
        <p:spPr>
          <a:xfrm>
            <a:off x="2085737" y="4452755"/>
            <a:ext cx="856854" cy="7246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5" idx="6"/>
            <a:endCxn id="6" idx="2"/>
          </p:cNvCxnSpPr>
          <p:nvPr/>
        </p:nvCxnSpPr>
        <p:spPr>
          <a:xfrm flipV="1">
            <a:off x="1799924" y="5295766"/>
            <a:ext cx="1093629" cy="3348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278438" y="4610862"/>
            <a:ext cx="34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79944" y="5599681"/>
            <a:ext cx="34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4141" y="4212673"/>
            <a:ext cx="34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18" name="円/楕円 17"/>
          <p:cNvSpPr/>
          <p:nvPr/>
        </p:nvSpPr>
        <p:spPr>
          <a:xfrm>
            <a:off x="1633568" y="3980729"/>
            <a:ext cx="687292" cy="703027"/>
          </a:xfrm>
          <a:prstGeom prst="ellipse">
            <a:avLst/>
          </a:prstGeom>
          <a:solidFill>
            <a:schemeClr val="tx1">
              <a:alpha val="2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274190" y="5300524"/>
            <a:ext cx="687292" cy="703027"/>
          </a:xfrm>
          <a:prstGeom prst="ellipse">
            <a:avLst/>
          </a:prstGeom>
          <a:solidFill>
            <a:schemeClr val="tx1">
              <a:alpha val="2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15928" y="4947067"/>
            <a:ext cx="687292" cy="703027"/>
          </a:xfrm>
          <a:prstGeom prst="ellipse">
            <a:avLst/>
          </a:prstGeom>
          <a:solidFill>
            <a:schemeClr val="tx1">
              <a:alpha val="2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626426" y="4047372"/>
            <a:ext cx="334851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291575" y="5343621"/>
            <a:ext cx="334851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6720055" y="5008770"/>
            <a:ext cx="334851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1" idx="4"/>
            <a:endCxn id="22" idx="0"/>
          </p:cNvCxnSpPr>
          <p:nvPr/>
        </p:nvCxnSpPr>
        <p:spPr>
          <a:xfrm flipH="1">
            <a:off x="5459001" y="4382223"/>
            <a:ext cx="334851" cy="96139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5"/>
            <a:endCxn id="23" idx="1"/>
          </p:cNvCxnSpPr>
          <p:nvPr/>
        </p:nvCxnSpPr>
        <p:spPr>
          <a:xfrm>
            <a:off x="5912239" y="4333185"/>
            <a:ext cx="856854" cy="7246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6"/>
            <a:endCxn id="23" idx="2"/>
          </p:cNvCxnSpPr>
          <p:nvPr/>
        </p:nvCxnSpPr>
        <p:spPr>
          <a:xfrm flipV="1">
            <a:off x="5626426" y="5176196"/>
            <a:ext cx="1093629" cy="3348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104940" y="4491292"/>
            <a:ext cx="34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06446" y="5480111"/>
            <a:ext cx="34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50643" y="4093103"/>
            <a:ext cx="34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1" name="円/楕円 30"/>
          <p:cNvSpPr/>
          <p:nvPr/>
        </p:nvSpPr>
        <p:spPr>
          <a:xfrm rot="1105555">
            <a:off x="5085256" y="3734985"/>
            <a:ext cx="932071" cy="2255874"/>
          </a:xfrm>
          <a:prstGeom prst="ellipse">
            <a:avLst/>
          </a:prstGeom>
          <a:solidFill>
            <a:schemeClr val="tx1">
              <a:alpha val="2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542430" y="4827497"/>
            <a:ext cx="687292" cy="703027"/>
          </a:xfrm>
          <a:prstGeom prst="ellipse">
            <a:avLst/>
          </a:prstGeom>
          <a:solidFill>
            <a:schemeClr val="tx1">
              <a:alpha val="2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9352680" y="4047372"/>
            <a:ext cx="334851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9017829" y="5343621"/>
            <a:ext cx="334851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10446309" y="5008770"/>
            <a:ext cx="334851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>
            <a:stCxn id="33" idx="4"/>
            <a:endCxn id="34" idx="0"/>
          </p:cNvCxnSpPr>
          <p:nvPr/>
        </p:nvCxnSpPr>
        <p:spPr>
          <a:xfrm flipH="1">
            <a:off x="9185255" y="4382223"/>
            <a:ext cx="334851" cy="9613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3" idx="5"/>
            <a:endCxn id="35" idx="1"/>
          </p:cNvCxnSpPr>
          <p:nvPr/>
        </p:nvCxnSpPr>
        <p:spPr>
          <a:xfrm>
            <a:off x="9638493" y="4333185"/>
            <a:ext cx="856854" cy="72462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4" idx="6"/>
            <a:endCxn id="35" idx="2"/>
          </p:cNvCxnSpPr>
          <p:nvPr/>
        </p:nvCxnSpPr>
        <p:spPr>
          <a:xfrm flipV="1">
            <a:off x="9352680" y="5176196"/>
            <a:ext cx="1093629" cy="3348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8831194" y="4491292"/>
            <a:ext cx="34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732700" y="5480111"/>
            <a:ext cx="34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076897" y="4093103"/>
            <a:ext cx="34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42" name="円/楕円 41"/>
          <p:cNvSpPr/>
          <p:nvPr/>
        </p:nvSpPr>
        <p:spPr>
          <a:xfrm rot="20954282">
            <a:off x="8487457" y="3684930"/>
            <a:ext cx="2557922" cy="2524275"/>
          </a:xfrm>
          <a:prstGeom prst="ellipse">
            <a:avLst/>
          </a:prstGeom>
          <a:solidFill>
            <a:schemeClr val="tx1">
              <a:alpha val="2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746089" y="4677878"/>
            <a:ext cx="701683" cy="617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>
            <a:off x="7527871" y="4677878"/>
            <a:ext cx="701683" cy="617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2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ナイーブな解法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949"/>
                <a:ext cx="10515600" cy="4683014"/>
              </a:xfrm>
            </p:spPr>
            <p:txBody>
              <a:bodyPr/>
              <a:lstStyle/>
              <a:p>
                <a:r>
                  <a:rPr kumimoji="1"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最小全域木といえば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Prim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法，</a:t>
                </a:r>
                <a:r>
                  <a:rPr lang="en-US" altLang="ja-JP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Kruskal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法！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Union-Find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などで</a:t>
                </a:r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グループ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を管理し，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回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回最小全域木を構築する．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b="0" dirty="0" smtClean="0">
                    <a:ea typeface="メイリオ" panose="020B0604030504040204" pitchFamily="50" charset="-128"/>
                  </a:rPr>
                  <a:t>クエリが最大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1</m:t>
                    </m:r>
                  </m:oMath>
                </a14:m>
                <a:r>
                  <a:rPr kumimoji="1" lang="ja-JP" altLang="en-US" b="0" dirty="0" smtClean="0">
                    <a:ea typeface="メイリオ" panose="020B0604030504040204" pitchFamily="50" charset="-128"/>
                  </a:rPr>
                  <a:t>回なので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𝑁𝑀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ぐらい（</a:t>
                </a:r>
                <a:r>
                  <a:rPr kumimoji="1"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TLE</a:t>
                </a:r>
                <a:r>
                  <a:rPr kumimoji="1"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）</a:t>
                </a:r>
                <a:endPara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すこし工夫して，辺を最初にソートしておくと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𝑀𝑁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𝛼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endPara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lvl="1"/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通らないように調整したつもりですが，すごく定数倍を頑張ると通ってしまうかもしれない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lvl="1"/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0" indent="0">
                  <a:buNone/>
                </a:pP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毎回すべての辺を見て最小全域木を構成するのは無駄</a:t>
                </a:r>
                <a:endPara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949"/>
                <a:ext cx="10515600" cy="4683014"/>
              </a:xfrm>
              <a:blipFill rotWithShape="0">
                <a:blip r:embed="rId2"/>
                <a:stretch>
                  <a:fillRect l="-1217" t="-2344" b="-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3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考察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最小全域木を合併することを考える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グループの最小全域木に含まれていない辺は考慮しなくて良い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728452" y="3259394"/>
            <a:ext cx="2212258" cy="2359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5934997" y="3259393"/>
            <a:ext cx="2212258" cy="23597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4601497" y="3952568"/>
            <a:ext cx="1991032" cy="26547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572000" y="3835456"/>
            <a:ext cx="1769806" cy="3678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4552951" y="4601497"/>
            <a:ext cx="1932038" cy="1331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4601497" y="4911214"/>
            <a:ext cx="1873045" cy="204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3790335" y="3835456"/>
            <a:ext cx="73742" cy="14002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849329" y="3835456"/>
            <a:ext cx="309716" cy="3825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159045" y="4203291"/>
            <a:ext cx="265471" cy="6931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3082413" y="4218039"/>
            <a:ext cx="766916" cy="2212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592529" y="3835456"/>
            <a:ext cx="448597" cy="117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6769510" y="3952568"/>
            <a:ext cx="265471" cy="14453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6927441" y="4026747"/>
            <a:ext cx="884902" cy="3019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6902245" y="4634898"/>
            <a:ext cx="802559" cy="481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考察（続き）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例えば青いグループで使われなかった辺があるとする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Kruskal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法で全体の最小全域木を作ることを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考えると，その辺を使うまでに，必ず両端点が連結になっている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728452" y="3259394"/>
            <a:ext cx="2212258" cy="2359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5934997" y="3259393"/>
            <a:ext cx="2212258" cy="23597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4601497" y="3952568"/>
            <a:ext cx="1991032" cy="26547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572000" y="3835456"/>
            <a:ext cx="1769806" cy="3678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4552951" y="4601497"/>
            <a:ext cx="1932038" cy="1331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4601497" y="4911214"/>
            <a:ext cx="1873045" cy="204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3790335" y="3835456"/>
            <a:ext cx="73742" cy="14002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849329" y="3835456"/>
            <a:ext cx="309716" cy="3825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159045" y="4203291"/>
            <a:ext cx="265471" cy="6931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3082413" y="4218039"/>
            <a:ext cx="766916" cy="2212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592529" y="3835456"/>
            <a:ext cx="448597" cy="117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6769510" y="3952568"/>
            <a:ext cx="265471" cy="14453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6927441" y="4026747"/>
            <a:ext cx="884902" cy="3019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6902245" y="4634898"/>
            <a:ext cx="802559" cy="481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082413" y="4439265"/>
            <a:ext cx="737419" cy="19563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816942" y="4634898"/>
            <a:ext cx="117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閉路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3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計算量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949"/>
                <a:ext cx="10515600" cy="4683014"/>
              </a:xfrm>
            </p:spPr>
            <p:txBody>
              <a:bodyPr/>
              <a:lstStyle/>
              <a:p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</a:t>
                </a:r>
                <a:r>
                  <a:rPr lang="ja-JP" altLang="en-US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つの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グループに含まれる最小全域木の辺の本数は高々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𝑁</m:t>
                    </m:r>
                  </m:oMath>
                </a14:m>
                <a:endParaRPr lang="en-US" altLang="ja-JP" b="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グループ間を繋ぐ辺は，クエリ全体で高々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回しか見られない</a:t>
                </a:r>
                <a:endParaRPr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全体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で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𝑀</m:t>
                        </m:r>
                      </m:e>
                    </m:d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（想定解法）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949"/>
                <a:ext cx="10515600" cy="4683014"/>
              </a:xfrm>
              <a:blipFill rotWithShape="0">
                <a:blip r:embed="rId2"/>
                <a:stretch>
                  <a:fillRect l="-104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2728452" y="3215150"/>
            <a:ext cx="2212258" cy="2359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5934997" y="3215149"/>
            <a:ext cx="2212258" cy="23597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4601497" y="3908324"/>
            <a:ext cx="1991032" cy="26547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572000" y="3791212"/>
            <a:ext cx="1769806" cy="3678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4552951" y="4557253"/>
            <a:ext cx="1932038" cy="1331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4601497" y="4866970"/>
            <a:ext cx="1873045" cy="204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3790335" y="3791212"/>
            <a:ext cx="73742" cy="14002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849329" y="3791212"/>
            <a:ext cx="309716" cy="3825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159045" y="4159047"/>
            <a:ext cx="265471" cy="6931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3082413" y="4173795"/>
            <a:ext cx="766916" cy="2212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592529" y="3791212"/>
            <a:ext cx="448597" cy="117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6769510" y="3908324"/>
            <a:ext cx="265471" cy="14453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6927441" y="3982503"/>
            <a:ext cx="884902" cy="3019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6902245" y="4590654"/>
            <a:ext cx="802559" cy="481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統計情報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First Acceptance: </a:t>
            </a:r>
            <a:r>
              <a:rPr lang="lo-LA" altLang="ja-JP" dirty="0"/>
              <a:t>ຣ</a:t>
            </a:r>
            <a:r>
              <a:rPr lang="ml-IN" altLang="ja-JP" dirty="0"/>
              <a:t>സ</a:t>
            </a:r>
            <a:r>
              <a:rPr lang="ar-AE" altLang="ja-JP" dirty="0"/>
              <a:t>ں</a:t>
            </a:r>
            <a:r>
              <a:rPr lang="en-US" altLang="ja-JP" dirty="0"/>
              <a:t>ƙ</a:t>
            </a:r>
            <a:r>
              <a:rPr lang="iu-Cans-CA" altLang="ja-JP" dirty="0"/>
              <a:t>ᘓ‮</a:t>
            </a:r>
            <a:r>
              <a:rPr lang="ja-JP" altLang="iu-Cans-CA" dirty="0" smtClean="0"/>
              <a:t>（</a:t>
            </a:r>
            <a:r>
              <a:rPr lang="ja-JP" altLang="en-US" dirty="0"/>
              <a:t>ひとり</a:t>
            </a:r>
            <a:r>
              <a:rPr lang="ja-JP" altLang="en-US" dirty="0" smtClean="0"/>
              <a:t>） </a:t>
            </a:r>
            <a:r>
              <a:rPr lang="en-US" altLang="ja-JP" dirty="0"/>
              <a:t>(34:11</a:t>
            </a:r>
            <a:r>
              <a:rPr lang="en-US" altLang="ja-JP" dirty="0" smtClean="0"/>
              <a:t>)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Accepted (Accepted / Total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): 30 (14%)</a:t>
            </a: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TotalSubmission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 215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11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236</Words>
  <Application>Microsoft Office PowerPoint</Application>
  <PresentationFormat>ワイド画面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Calibri Light</vt:lpstr>
      <vt:lpstr>Cambria Math</vt:lpstr>
      <vt:lpstr>DokChampa</vt:lpstr>
      <vt:lpstr>Euphemia</vt:lpstr>
      <vt:lpstr>Kartika</vt:lpstr>
      <vt:lpstr>Office テーマ</vt:lpstr>
      <vt:lpstr>F: 魔法の糸</vt:lpstr>
      <vt:lpstr>問題設定</vt:lpstr>
      <vt:lpstr>ナイーブな解法</vt:lpstr>
      <vt:lpstr>考察</vt:lpstr>
      <vt:lpstr>考察（続き）</vt:lpstr>
      <vt:lpstr>計算量</vt:lpstr>
      <vt:lpstr>統計情報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東京大学プログラミングコンテスト2013（年度）</dc:title>
  <dc:creator>yyano</dc:creator>
  <cp:lastModifiedBy>yyano</cp:lastModifiedBy>
  <cp:revision>24</cp:revision>
  <dcterms:created xsi:type="dcterms:W3CDTF">2014-03-02T02:19:26Z</dcterms:created>
  <dcterms:modified xsi:type="dcterms:W3CDTF">2014-03-02T09:12:45Z</dcterms:modified>
</cp:coreProperties>
</file>