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96" y="-3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1071965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69658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887295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126290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416857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2757339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415526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280515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4047548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14494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4B45C2-0BA5-4BB8-9919-15C86ABBFF50}" type="datetimeFigureOut">
              <a:rPr kumimoji="1" lang="ja-JP" altLang="en-US" smtClean="0"/>
              <a:t>2014/3/2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28552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7504" y="116632"/>
            <a:ext cx="8928992" cy="1008112"/>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107504" y="1196752"/>
            <a:ext cx="8928992" cy="5544616"/>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4B45C2-0BA5-4BB8-9919-15C86ABBFF50}" type="datetimeFigureOut">
              <a:rPr kumimoji="1" lang="ja-JP" altLang="en-US" smtClean="0"/>
              <a:t>2014/3/2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924E0-F0A2-4851-A5B2-4EC5B06C26FA}" type="slidenum">
              <a:rPr kumimoji="1" lang="ja-JP" altLang="en-US" smtClean="0"/>
              <a:t>‹#›</a:t>
            </a:fld>
            <a:endParaRPr kumimoji="1" lang="ja-JP" altLang="en-US"/>
          </a:p>
        </p:txBody>
      </p:sp>
    </p:spTree>
    <p:extLst>
      <p:ext uri="{BB962C8B-B14F-4D97-AF65-F5344CB8AC3E}">
        <p14:creationId xmlns:p14="http://schemas.microsoft.com/office/powerpoint/2010/main" val="3862145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814959"/>
            <a:ext cx="7772400" cy="1470025"/>
          </a:xfrm>
        </p:spPr>
        <p:txBody>
          <a:bodyPr>
            <a:normAutofit/>
          </a:bodyPr>
          <a:lstStyle/>
          <a:p>
            <a:r>
              <a:rPr kumimoji="1" lang="en-US" altLang="ja-JP" sz="5400" dirty="0" smtClean="0"/>
              <a:t>G: </a:t>
            </a:r>
            <a:r>
              <a:rPr kumimoji="1" lang="ja-JP" altLang="en-US" sz="5400" dirty="0" smtClean="0"/>
              <a:t>夏休みの掃除当番</a:t>
            </a:r>
            <a:endParaRPr kumimoji="1" lang="ja-JP" altLang="en-US" sz="5400" dirty="0"/>
          </a:p>
        </p:txBody>
      </p:sp>
      <p:sp>
        <p:nvSpPr>
          <p:cNvPr id="3" name="サブタイトル 2"/>
          <p:cNvSpPr>
            <a:spLocks noGrp="1"/>
          </p:cNvSpPr>
          <p:nvPr>
            <p:ph type="subTitle" idx="1"/>
          </p:nvPr>
        </p:nvSpPr>
        <p:spPr>
          <a:xfrm>
            <a:off x="1371600" y="3789040"/>
            <a:ext cx="6400800" cy="1752600"/>
          </a:xfrm>
        </p:spPr>
        <p:txBody>
          <a:bodyPr>
            <a:normAutofit/>
          </a:bodyPr>
          <a:lstStyle/>
          <a:p>
            <a:r>
              <a:rPr lang="en-US" altLang="ja-JP" sz="4000" dirty="0" err="1" smtClean="0"/>
              <a:t>kawatea</a:t>
            </a:r>
            <a:endParaRPr kumimoji="1" lang="ja-JP" altLang="en-US" sz="4000" dirty="0"/>
          </a:p>
        </p:txBody>
      </p:sp>
    </p:spTree>
    <p:extLst>
      <p:ext uri="{BB962C8B-B14F-4D97-AF65-F5344CB8AC3E}">
        <p14:creationId xmlns:p14="http://schemas.microsoft.com/office/powerpoint/2010/main" val="230212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部分点解法</a:t>
            </a:r>
            <a:r>
              <a:rPr lang="en-US" altLang="ja-JP" dirty="0" smtClean="0"/>
              <a:t>(K=0</a:t>
            </a:r>
            <a:r>
              <a:rPr lang="ja-JP" altLang="en-US" dirty="0" smtClean="0"/>
              <a:t>の場合</a:t>
            </a:r>
            <a:r>
              <a:rPr lang="en-US" altLang="ja-JP" dirty="0" smtClean="0"/>
              <a:t>)</a:t>
            </a:r>
            <a:endParaRPr kumimoji="1" lang="ja-JP" altLang="en-US" dirty="0"/>
          </a:p>
        </p:txBody>
      </p:sp>
      <p:sp>
        <p:nvSpPr>
          <p:cNvPr id="4" name="テキスト ボックス 3"/>
          <p:cNvSpPr txBox="1"/>
          <p:nvPr/>
        </p:nvSpPr>
        <p:spPr>
          <a:xfrm>
            <a:off x="2843808" y="1412776"/>
            <a:ext cx="3384376" cy="646331"/>
          </a:xfrm>
          <a:prstGeom prst="rect">
            <a:avLst/>
          </a:prstGeom>
          <a:noFill/>
        </p:spPr>
        <p:txBody>
          <a:bodyPr wrap="square" rtlCol="0">
            <a:spAutoFit/>
          </a:bodyPr>
          <a:lstStyle/>
          <a:p>
            <a:r>
              <a:rPr kumimoji="1" lang="ja-JP" altLang="en-US" sz="3600" b="1" dirty="0" smtClean="0"/>
              <a:t>最大値の最小化</a:t>
            </a:r>
            <a:endParaRPr kumimoji="1" lang="ja-JP" altLang="en-US" sz="3600" b="1" dirty="0"/>
          </a:p>
        </p:txBody>
      </p:sp>
      <p:sp>
        <p:nvSpPr>
          <p:cNvPr id="5" name="下矢印 4"/>
          <p:cNvSpPr/>
          <p:nvPr/>
        </p:nvSpPr>
        <p:spPr>
          <a:xfrm>
            <a:off x="3959932" y="2204864"/>
            <a:ext cx="1152128" cy="720080"/>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3491880" y="3068960"/>
            <a:ext cx="2088232" cy="646331"/>
          </a:xfrm>
          <a:prstGeom prst="rect">
            <a:avLst/>
          </a:prstGeom>
          <a:noFill/>
        </p:spPr>
        <p:txBody>
          <a:bodyPr wrap="square" rtlCol="0">
            <a:spAutoFit/>
          </a:bodyPr>
          <a:lstStyle/>
          <a:p>
            <a:r>
              <a:rPr kumimoji="1" lang="ja-JP" altLang="en-US" sz="3600" b="1" dirty="0" smtClean="0">
                <a:solidFill>
                  <a:srgbClr val="FF0000"/>
                </a:solidFill>
              </a:rPr>
              <a:t>二分探索</a:t>
            </a:r>
            <a:endParaRPr kumimoji="1" lang="ja-JP" altLang="en-US" sz="3600" b="1" dirty="0">
              <a:solidFill>
                <a:srgbClr val="FF0000"/>
              </a:solidFill>
            </a:endParaRPr>
          </a:p>
        </p:txBody>
      </p:sp>
      <p:sp>
        <p:nvSpPr>
          <p:cNvPr id="7" name="テキスト ボックス 6"/>
          <p:cNvSpPr txBox="1"/>
          <p:nvPr/>
        </p:nvSpPr>
        <p:spPr>
          <a:xfrm>
            <a:off x="431540" y="4365104"/>
            <a:ext cx="8208912" cy="584775"/>
          </a:xfrm>
          <a:prstGeom prst="rect">
            <a:avLst/>
          </a:prstGeom>
          <a:noFill/>
        </p:spPr>
        <p:txBody>
          <a:bodyPr wrap="square" rtlCol="0">
            <a:spAutoFit/>
          </a:bodyPr>
          <a:lstStyle/>
          <a:p>
            <a:r>
              <a:rPr kumimoji="1" lang="ja-JP" altLang="en-US" sz="3200" dirty="0" smtClean="0"/>
              <a:t>最長の期間を決めて順番に担当を割り当てていく</a:t>
            </a:r>
            <a:endParaRPr kumimoji="1" lang="ja-JP" altLang="en-US" sz="3200" dirty="0"/>
          </a:p>
        </p:txBody>
      </p:sp>
      <p:sp>
        <p:nvSpPr>
          <p:cNvPr id="8" name="テキスト ボックス 7"/>
          <p:cNvSpPr txBox="1"/>
          <p:nvPr/>
        </p:nvSpPr>
        <p:spPr>
          <a:xfrm>
            <a:off x="1277634" y="5102279"/>
            <a:ext cx="6516724" cy="584775"/>
          </a:xfrm>
          <a:prstGeom prst="rect">
            <a:avLst/>
          </a:prstGeom>
          <a:noFill/>
        </p:spPr>
        <p:txBody>
          <a:bodyPr wrap="square" rtlCol="0">
            <a:spAutoFit/>
          </a:bodyPr>
          <a:lstStyle/>
          <a:p>
            <a:r>
              <a:rPr kumimoji="1" lang="ja-JP" altLang="en-US" sz="3200" dirty="0" smtClean="0"/>
              <a:t>どういう順番で担当を決めればいいか？</a:t>
            </a:r>
            <a:endParaRPr kumimoji="1" lang="ja-JP" altLang="en-US" sz="3200" dirty="0"/>
          </a:p>
        </p:txBody>
      </p:sp>
    </p:spTree>
    <p:extLst>
      <p:ext uri="{BB962C8B-B14F-4D97-AF65-F5344CB8AC3E}">
        <p14:creationId xmlns:p14="http://schemas.microsoft.com/office/powerpoint/2010/main" val="214630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部分点解法</a:t>
            </a:r>
            <a:r>
              <a:rPr lang="en-US" altLang="ja-JP" dirty="0" smtClean="0"/>
              <a:t>(K=0</a:t>
            </a:r>
            <a:r>
              <a:rPr lang="ja-JP" altLang="en-US" dirty="0" smtClean="0"/>
              <a:t>の場合</a:t>
            </a:r>
            <a:r>
              <a:rPr lang="en-US" altLang="ja-JP" dirty="0" smtClean="0"/>
              <a:t>)</a:t>
            </a:r>
            <a:endParaRPr kumimoji="1" lang="ja-JP" altLang="en-US" dirty="0"/>
          </a:p>
        </p:txBody>
      </p:sp>
      <p:sp>
        <p:nvSpPr>
          <p:cNvPr id="4" name="テキスト ボックス 3"/>
          <p:cNvSpPr txBox="1"/>
          <p:nvPr/>
        </p:nvSpPr>
        <p:spPr>
          <a:xfrm>
            <a:off x="1187624" y="1484784"/>
            <a:ext cx="6840760" cy="584775"/>
          </a:xfrm>
          <a:prstGeom prst="rect">
            <a:avLst/>
          </a:prstGeom>
          <a:noFill/>
        </p:spPr>
        <p:txBody>
          <a:bodyPr wrap="square" rtlCol="0">
            <a:spAutoFit/>
          </a:bodyPr>
          <a:lstStyle/>
          <a:p>
            <a:r>
              <a:rPr kumimoji="1" lang="ja-JP" altLang="en-US" sz="3200" dirty="0" smtClean="0"/>
              <a:t>ソートして開始が早いものから貪欲に選ぶ</a:t>
            </a:r>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3964447295"/>
              </p:ext>
            </p:extLst>
          </p:nvPr>
        </p:nvGraphicFramePr>
        <p:xfrm>
          <a:off x="539552" y="2492896"/>
          <a:ext cx="8136900" cy="1440160"/>
        </p:xfrm>
        <a:graphic>
          <a:graphicData uri="http://schemas.openxmlformats.org/drawingml/2006/table">
            <a:tbl>
              <a:tblPr firstRow="1" bandRow="1">
                <a:tableStyleId>{5C22544A-7EE6-4342-B048-85BDC9FD1C3A}</a:tableStyleId>
              </a:tblPr>
              <a:tblGrid>
                <a:gridCol w="813690"/>
                <a:gridCol w="813690"/>
                <a:gridCol w="813690"/>
                <a:gridCol w="813690"/>
                <a:gridCol w="813690"/>
                <a:gridCol w="813690"/>
                <a:gridCol w="813690"/>
                <a:gridCol w="813690"/>
                <a:gridCol w="813690"/>
                <a:gridCol w="813690"/>
              </a:tblGrid>
              <a:tr h="720080">
                <a:tc>
                  <a:txBody>
                    <a:bodyPr/>
                    <a:lstStyle/>
                    <a:p>
                      <a:pPr algn="ctr"/>
                      <a:r>
                        <a:rPr kumimoji="1" lang="en-US" altLang="ja-JP" sz="2800" dirty="0" smtClean="0">
                          <a:solidFill>
                            <a:schemeClr val="tx1"/>
                          </a:solidFill>
                        </a:rPr>
                        <a:t>0</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algn="ctr"/>
                      <a:r>
                        <a:rPr kumimoji="1" lang="en-US" altLang="ja-JP" sz="2800" dirty="0" smtClean="0">
                          <a:solidFill>
                            <a:schemeClr val="tx1"/>
                          </a:solidFill>
                        </a:rPr>
                        <a:t>1</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smtClean="0">
                          <a:solidFill>
                            <a:schemeClr val="tx1"/>
                          </a:solidFill>
                        </a:rPr>
                        <a:t>2</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smtClean="0">
                          <a:solidFill>
                            <a:schemeClr val="tx1"/>
                          </a:solidFill>
                        </a:rPr>
                        <a:t>3</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smtClean="0">
                          <a:solidFill>
                            <a:schemeClr val="tx1"/>
                          </a:solidFill>
                        </a:rPr>
                        <a:t>4</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smtClean="0">
                          <a:solidFill>
                            <a:schemeClr val="tx1"/>
                          </a:solidFill>
                        </a:rPr>
                        <a:t>5</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smtClean="0">
                          <a:solidFill>
                            <a:schemeClr val="tx1"/>
                          </a:solidFill>
                        </a:rPr>
                        <a:t>6</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smtClean="0">
                          <a:solidFill>
                            <a:schemeClr val="tx1"/>
                          </a:solidFill>
                        </a:rPr>
                        <a:t>7</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smtClean="0">
                          <a:solidFill>
                            <a:schemeClr val="tx1"/>
                          </a:solidFill>
                        </a:rPr>
                        <a:t>8</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dirty="0" smtClean="0">
                          <a:solidFill>
                            <a:schemeClr val="tx1"/>
                          </a:solidFill>
                        </a:rPr>
                        <a:t>9</a:t>
                      </a: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r>
              <a:tr h="720080">
                <a:tc>
                  <a:txBody>
                    <a:bodyPr/>
                    <a:lstStyle/>
                    <a:p>
                      <a:pPr algn="ct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2800" dirty="0">
                        <a:solidFill>
                          <a:schemeClr val="tx1"/>
                        </a:solidFill>
                      </a:endParaRPr>
                    </a:p>
                  </a:txBody>
                  <a:tcPr marL="122054" marR="122054" marT="61027" marB="610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bl>
          </a:graphicData>
        </a:graphic>
      </p:graphicFrame>
      <p:sp>
        <p:nvSpPr>
          <p:cNvPr id="6" name="円/楕円 5"/>
          <p:cNvSpPr/>
          <p:nvPr/>
        </p:nvSpPr>
        <p:spPr>
          <a:xfrm>
            <a:off x="3059832" y="3284984"/>
            <a:ext cx="576064" cy="57606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5508104" y="3284984"/>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p:cNvCxnSpPr/>
          <p:nvPr/>
        </p:nvCxnSpPr>
        <p:spPr>
          <a:xfrm>
            <a:off x="2987824" y="3954760"/>
            <a:ext cx="0" cy="55436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2987824" y="4509120"/>
            <a:ext cx="2376264"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364088" y="3954760"/>
            <a:ext cx="0" cy="55436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2168116" y="3955294"/>
            <a:ext cx="0" cy="9144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2168116" y="4869694"/>
            <a:ext cx="406006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a:off x="6228184" y="3933056"/>
            <a:ext cx="0" cy="9144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229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部分点解法</a:t>
            </a:r>
            <a:r>
              <a:rPr lang="en-US" altLang="ja-JP" dirty="0" smtClean="0"/>
              <a:t>(K=0</a:t>
            </a:r>
            <a:r>
              <a:rPr lang="ja-JP" altLang="en-US" dirty="0" smtClean="0"/>
              <a:t>の場合</a:t>
            </a:r>
            <a:r>
              <a:rPr lang="en-US" altLang="ja-JP" dirty="0" smtClean="0"/>
              <a:t>)</a:t>
            </a:r>
            <a:endParaRPr kumimoji="1" lang="ja-JP" altLang="en-US" dirty="0"/>
          </a:p>
        </p:txBody>
      </p:sp>
      <p:sp>
        <p:nvSpPr>
          <p:cNvPr id="4" name="テキスト ボックス 3"/>
          <p:cNvSpPr txBox="1"/>
          <p:nvPr/>
        </p:nvSpPr>
        <p:spPr>
          <a:xfrm>
            <a:off x="827584" y="1556792"/>
            <a:ext cx="7524836" cy="584775"/>
          </a:xfrm>
          <a:prstGeom prst="rect">
            <a:avLst/>
          </a:prstGeom>
          <a:noFill/>
        </p:spPr>
        <p:txBody>
          <a:bodyPr wrap="square" rtlCol="0">
            <a:spAutoFit/>
          </a:bodyPr>
          <a:lstStyle/>
          <a:p>
            <a:r>
              <a:rPr kumimoji="1" lang="ja-JP" altLang="en-US" sz="3200" dirty="0" smtClean="0"/>
              <a:t>使えるものの中で終了が一番早いものを選ぶ</a:t>
            </a:r>
            <a:endParaRPr kumimoji="1" lang="ja-JP" altLang="en-US" sz="3200" dirty="0"/>
          </a:p>
        </p:txBody>
      </p:sp>
      <p:sp>
        <p:nvSpPr>
          <p:cNvPr id="5" name="テキスト ボックス 4"/>
          <p:cNvSpPr txBox="1"/>
          <p:nvPr/>
        </p:nvSpPr>
        <p:spPr>
          <a:xfrm>
            <a:off x="1205626" y="2708920"/>
            <a:ext cx="6768752" cy="1077218"/>
          </a:xfrm>
          <a:prstGeom prst="rect">
            <a:avLst/>
          </a:prstGeom>
          <a:noFill/>
        </p:spPr>
        <p:txBody>
          <a:bodyPr wrap="square" rtlCol="0">
            <a:spAutoFit/>
          </a:bodyPr>
          <a:lstStyle/>
          <a:p>
            <a:r>
              <a:rPr kumimoji="1" lang="ja-JP" altLang="en-US" sz="3200" dirty="0" smtClean="0"/>
              <a:t>最初に開始でソートしておき使えるものを</a:t>
            </a:r>
            <a:r>
              <a:rPr kumimoji="1" lang="en-US" altLang="ja-JP" sz="3200" dirty="0" smtClean="0"/>
              <a:t/>
            </a:r>
            <a:br>
              <a:rPr kumimoji="1" lang="en-US" altLang="ja-JP" sz="3200" dirty="0" smtClean="0"/>
            </a:br>
            <a:r>
              <a:rPr kumimoji="1" lang="ja-JP" altLang="en-US" sz="3200" dirty="0" smtClean="0"/>
              <a:t>プライオリティーキューに入れていく</a:t>
            </a:r>
            <a:endParaRPr kumimoji="1" lang="ja-JP" altLang="en-US" sz="32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1205626" y="4944070"/>
                <a:ext cx="6768752" cy="1077218"/>
              </a:xfrm>
              <a:prstGeom prst="rect">
                <a:avLst/>
              </a:prstGeom>
              <a:noFill/>
            </p:spPr>
            <p:txBody>
              <a:bodyPr wrap="square" rtlCol="0">
                <a:spAutoFit/>
              </a:bodyPr>
              <a:lstStyle/>
              <a:p>
                <a:r>
                  <a:rPr lang="ja-JP" altLang="en-US" sz="3200" dirty="0" smtClean="0"/>
                  <a:t>使えるものは順番にしか見なくてよいので計算量は全体で</a:t>
                </a:r>
                <a14:m>
                  <m:oMath xmlns:m="http://schemas.openxmlformats.org/officeDocument/2006/math">
                    <m:r>
                      <a:rPr lang="en-US" altLang="ja-JP" sz="3200" b="0" i="1" smtClean="0">
                        <a:latin typeface="Cambria Math"/>
                      </a:rPr>
                      <m:t>𝑂</m:t>
                    </m:r>
                    <m:r>
                      <a:rPr lang="en-US" altLang="ja-JP" sz="3200" b="0" i="1" smtClean="0">
                        <a:latin typeface="Cambria Math"/>
                      </a:rPr>
                      <m:t>(</m:t>
                    </m:r>
                    <m:r>
                      <a:rPr lang="en-US" altLang="ja-JP" sz="3200" b="0" i="1" smtClean="0">
                        <a:latin typeface="Cambria Math"/>
                      </a:rPr>
                      <m:t>𝑛</m:t>
                    </m:r>
                    <m:sSup>
                      <m:sSupPr>
                        <m:ctrlPr>
                          <a:rPr lang="en-US" altLang="ja-JP" sz="3200" b="0" i="1" smtClean="0">
                            <a:latin typeface="Cambria Math"/>
                          </a:rPr>
                        </m:ctrlPr>
                      </m:sSupPr>
                      <m:e>
                        <m:d>
                          <m:dPr>
                            <m:ctrlPr>
                              <a:rPr lang="en-US" altLang="ja-JP" sz="3200" b="0" i="1" smtClean="0">
                                <a:latin typeface="Cambria Math"/>
                              </a:rPr>
                            </m:ctrlPr>
                          </m:dPr>
                          <m:e>
                            <m:r>
                              <a:rPr lang="en-US" altLang="ja-JP" sz="3200" b="0" i="1" smtClean="0">
                                <a:latin typeface="Cambria Math"/>
                              </a:rPr>
                              <m:t>𝑙𝑜𝑔𝑛</m:t>
                            </m:r>
                          </m:e>
                        </m:d>
                      </m:e>
                      <m:sup>
                        <m:r>
                          <a:rPr lang="en-US" altLang="ja-JP" sz="3200" b="0" i="1" smtClean="0">
                            <a:latin typeface="Cambria Math"/>
                          </a:rPr>
                          <m:t>2</m:t>
                        </m:r>
                      </m:sup>
                    </m:sSup>
                    <m:r>
                      <a:rPr lang="en-US" altLang="ja-JP" sz="3200" b="0" i="1" smtClean="0">
                        <a:latin typeface="Cambria Math"/>
                      </a:rPr>
                      <m:t>)</m:t>
                    </m:r>
                  </m:oMath>
                </a14:m>
                <a:endParaRPr kumimoji="1" lang="ja-JP" altLang="en-US" sz="32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205626" y="4944070"/>
                <a:ext cx="6768752" cy="1077218"/>
              </a:xfrm>
              <a:prstGeom prst="rect">
                <a:avLst/>
              </a:prstGeom>
              <a:blipFill rotWithShape="1">
                <a:blip r:embed="rId2"/>
                <a:stretch>
                  <a:fillRect l="-2342" t="-7345" b="-16384"/>
                </a:stretch>
              </a:blipFill>
            </p:spPr>
            <p:txBody>
              <a:bodyPr/>
              <a:lstStyle/>
              <a:p>
                <a:r>
                  <a:rPr lang="ja-JP" altLang="en-US">
                    <a:noFill/>
                  </a:rPr>
                  <a:t> </a:t>
                </a:r>
              </a:p>
            </p:txBody>
          </p:sp>
        </mc:Fallback>
      </mc:AlternateContent>
      <p:sp>
        <p:nvSpPr>
          <p:cNvPr id="7" name="下矢印 6"/>
          <p:cNvSpPr/>
          <p:nvPr/>
        </p:nvSpPr>
        <p:spPr>
          <a:xfrm>
            <a:off x="4013938" y="4005064"/>
            <a:ext cx="1152128" cy="720080"/>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8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満点</a:t>
            </a:r>
            <a:r>
              <a:rPr lang="ja-JP" altLang="en-US" dirty="0"/>
              <a:t>解法</a:t>
            </a:r>
            <a:endParaRPr kumimoji="1" lang="ja-JP" altLang="en-US" dirty="0"/>
          </a:p>
        </p:txBody>
      </p:sp>
      <p:sp>
        <p:nvSpPr>
          <p:cNvPr id="4" name="テキスト ボックス 3"/>
          <p:cNvSpPr txBox="1"/>
          <p:nvPr/>
        </p:nvSpPr>
        <p:spPr>
          <a:xfrm>
            <a:off x="1261302" y="1412776"/>
            <a:ext cx="6696744" cy="584775"/>
          </a:xfrm>
          <a:prstGeom prst="rect">
            <a:avLst/>
          </a:prstGeom>
          <a:noFill/>
        </p:spPr>
        <p:txBody>
          <a:bodyPr wrap="square" rtlCol="0">
            <a:spAutoFit/>
          </a:bodyPr>
          <a:lstStyle/>
          <a:p>
            <a:r>
              <a:rPr kumimoji="1" lang="ja-JP" altLang="en-US" sz="3200" dirty="0" smtClean="0"/>
              <a:t>基本的に</a:t>
            </a:r>
            <a:r>
              <a:rPr kumimoji="1" lang="en-US" altLang="ja-JP" sz="3200" dirty="0" smtClean="0"/>
              <a:t>K=0</a:t>
            </a:r>
            <a:r>
              <a:rPr kumimoji="1" lang="ja-JP" altLang="en-US" sz="3200" dirty="0" smtClean="0"/>
              <a:t>の場合と同様に選んでいく</a:t>
            </a:r>
            <a:endParaRPr kumimoji="1" lang="ja-JP" altLang="en-US" sz="3200" dirty="0"/>
          </a:p>
        </p:txBody>
      </p:sp>
      <p:sp>
        <p:nvSpPr>
          <p:cNvPr id="5" name="テキスト ボックス 4"/>
          <p:cNvSpPr txBox="1"/>
          <p:nvPr/>
        </p:nvSpPr>
        <p:spPr>
          <a:xfrm>
            <a:off x="757246" y="2492896"/>
            <a:ext cx="7704856" cy="1569660"/>
          </a:xfrm>
          <a:prstGeom prst="rect">
            <a:avLst/>
          </a:prstGeom>
          <a:noFill/>
        </p:spPr>
        <p:txBody>
          <a:bodyPr wrap="square" rtlCol="0">
            <a:spAutoFit/>
          </a:bodyPr>
          <a:lstStyle/>
          <a:p>
            <a:r>
              <a:rPr kumimoji="1" lang="ja-JP" altLang="en-US" sz="3200" dirty="0" smtClean="0"/>
              <a:t>次に選ぶものがなくなったときに</a:t>
            </a:r>
            <a:r>
              <a:rPr kumimoji="1" lang="en-US" altLang="ja-JP" sz="3200" dirty="0" smtClean="0"/>
              <a:t>K</a:t>
            </a:r>
            <a:r>
              <a:rPr kumimoji="1" lang="ja-JP" altLang="en-US" sz="3200" dirty="0" smtClean="0"/>
              <a:t>が残っていればそれまでに見たものの中で最も終了が遅いものを使ったことにすればよい</a:t>
            </a:r>
            <a:endParaRPr kumimoji="1" lang="ja-JP" altLang="en-US" sz="32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2026387" y="4944070"/>
                <a:ext cx="5166574" cy="1077218"/>
              </a:xfrm>
              <a:prstGeom prst="rect">
                <a:avLst/>
              </a:prstGeom>
              <a:noFill/>
            </p:spPr>
            <p:txBody>
              <a:bodyPr wrap="square" rtlCol="0">
                <a:spAutoFit/>
              </a:bodyPr>
              <a:lstStyle/>
              <a:p>
                <a:r>
                  <a:rPr lang="en-US" altLang="ja-JP" sz="3200" dirty="0" smtClean="0"/>
                  <a:t>K=0</a:t>
                </a:r>
                <a:r>
                  <a:rPr lang="ja-JP" altLang="en-US" sz="3200" dirty="0" smtClean="0"/>
                  <a:t>の場合と同様に</a:t>
                </a:r>
                <a:r>
                  <a:rPr lang="en-US" altLang="ja-JP" sz="3200" dirty="0" smtClean="0"/>
                  <a:t/>
                </a:r>
                <a:br>
                  <a:rPr lang="en-US" altLang="ja-JP" sz="3200" dirty="0" smtClean="0"/>
                </a:br>
                <a:r>
                  <a:rPr lang="ja-JP" altLang="en-US" sz="3200" dirty="0" smtClean="0"/>
                  <a:t>計算量は全体で</a:t>
                </a:r>
                <a14:m>
                  <m:oMath xmlns:m="http://schemas.openxmlformats.org/officeDocument/2006/math">
                    <m:r>
                      <a:rPr lang="en-US" altLang="ja-JP" sz="3200" b="0" i="1" smtClean="0">
                        <a:latin typeface="Cambria Math"/>
                      </a:rPr>
                      <m:t>𝑂</m:t>
                    </m:r>
                    <m:r>
                      <a:rPr lang="en-US" altLang="ja-JP" sz="3200" b="0" i="1" smtClean="0">
                        <a:latin typeface="Cambria Math"/>
                      </a:rPr>
                      <m:t>(</m:t>
                    </m:r>
                    <m:r>
                      <a:rPr lang="en-US" altLang="ja-JP" sz="3200" b="0" i="1" smtClean="0">
                        <a:latin typeface="Cambria Math"/>
                      </a:rPr>
                      <m:t>𝑛</m:t>
                    </m:r>
                    <m:sSup>
                      <m:sSupPr>
                        <m:ctrlPr>
                          <a:rPr lang="en-US" altLang="ja-JP" sz="3200" b="0" i="1" smtClean="0">
                            <a:latin typeface="Cambria Math"/>
                          </a:rPr>
                        </m:ctrlPr>
                      </m:sSupPr>
                      <m:e>
                        <m:d>
                          <m:dPr>
                            <m:ctrlPr>
                              <a:rPr lang="en-US" altLang="ja-JP" sz="3200" b="0" i="1" smtClean="0">
                                <a:latin typeface="Cambria Math"/>
                              </a:rPr>
                            </m:ctrlPr>
                          </m:dPr>
                          <m:e>
                            <m:r>
                              <a:rPr lang="en-US" altLang="ja-JP" sz="3200" b="0" i="1" smtClean="0">
                                <a:latin typeface="Cambria Math"/>
                              </a:rPr>
                              <m:t>𝑙𝑜𝑔𝑛</m:t>
                            </m:r>
                          </m:e>
                        </m:d>
                      </m:e>
                      <m:sup>
                        <m:r>
                          <a:rPr lang="en-US" altLang="ja-JP" sz="3200" b="0" i="1" smtClean="0">
                            <a:latin typeface="Cambria Math"/>
                          </a:rPr>
                          <m:t>2</m:t>
                        </m:r>
                      </m:sup>
                    </m:sSup>
                    <m:r>
                      <a:rPr lang="en-US" altLang="ja-JP" sz="3200" b="0" i="1" smtClean="0">
                        <a:latin typeface="Cambria Math"/>
                      </a:rPr>
                      <m:t>)</m:t>
                    </m:r>
                  </m:oMath>
                </a14:m>
                <a:endParaRPr kumimoji="1" lang="ja-JP" altLang="en-US" sz="32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2026387" y="4944070"/>
                <a:ext cx="5166574" cy="1077218"/>
              </a:xfrm>
              <a:prstGeom prst="rect">
                <a:avLst/>
              </a:prstGeom>
              <a:blipFill rotWithShape="1">
                <a:blip r:embed="rId2"/>
                <a:stretch>
                  <a:fillRect l="-2948" t="-8475" b="-16384"/>
                </a:stretch>
              </a:blipFill>
            </p:spPr>
            <p:txBody>
              <a:bodyPr/>
              <a:lstStyle/>
              <a:p>
                <a:r>
                  <a:rPr lang="ja-JP" altLang="en-US">
                    <a:noFill/>
                  </a:rPr>
                  <a:t> </a:t>
                </a:r>
              </a:p>
            </p:txBody>
          </p:sp>
        </mc:Fallback>
      </mc:AlternateContent>
      <p:sp>
        <p:nvSpPr>
          <p:cNvPr id="7" name="下矢印 6"/>
          <p:cNvSpPr/>
          <p:nvPr/>
        </p:nvSpPr>
        <p:spPr>
          <a:xfrm>
            <a:off x="4013938" y="4149080"/>
            <a:ext cx="1152128" cy="720080"/>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56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統計情報</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First Accept: yutaka1999 (96:57)</a:t>
            </a:r>
          </a:p>
          <a:p>
            <a:r>
              <a:rPr lang="en-US" altLang="ja-JP" dirty="0" smtClean="0"/>
              <a:t>First Accept (onsite): </a:t>
            </a:r>
            <a:r>
              <a:rPr lang="lo-LA" altLang="ja-JP" dirty="0"/>
              <a:t>ຣ</a:t>
            </a:r>
            <a:r>
              <a:rPr lang="ml-IN" altLang="ja-JP" dirty="0"/>
              <a:t>സ</a:t>
            </a:r>
            <a:r>
              <a:rPr lang="ar-AE" altLang="ja-JP" dirty="0"/>
              <a:t>ں</a:t>
            </a:r>
            <a:r>
              <a:rPr lang="en-US" altLang="ja-JP" dirty="0"/>
              <a:t>ƙ</a:t>
            </a:r>
            <a:r>
              <a:rPr lang="iu-Cans-CA" altLang="ja-JP" dirty="0"/>
              <a:t>ᘓ</a:t>
            </a:r>
            <a:r>
              <a:rPr lang="iu-Cans-CA" altLang="ja-JP" dirty="0" smtClean="0"/>
              <a:t>‮</a:t>
            </a:r>
            <a:r>
              <a:rPr lang="en-US" altLang="ja-JP" dirty="0"/>
              <a:t>(</a:t>
            </a:r>
            <a:r>
              <a:rPr lang="ja-JP" altLang="en-US" dirty="0" smtClean="0"/>
              <a:t>ひとり</a:t>
            </a:r>
            <a:r>
              <a:rPr lang="en-US" altLang="ja-JP" dirty="0" smtClean="0"/>
              <a:t>) (</a:t>
            </a:r>
            <a:r>
              <a:rPr lang="en-US" altLang="ja-JP" dirty="0" smtClean="0"/>
              <a:t>108:46</a:t>
            </a:r>
            <a:r>
              <a:rPr lang="en-US" altLang="ja-JP" dirty="0" smtClean="0"/>
              <a:t>)</a:t>
            </a:r>
          </a:p>
          <a:p>
            <a:r>
              <a:rPr kumimoji="1" lang="en-US" altLang="ja-JP" dirty="0" smtClean="0"/>
              <a:t>Accepted: </a:t>
            </a:r>
            <a:r>
              <a:rPr kumimoji="1" lang="en-US" altLang="ja-JP" dirty="0" smtClean="0"/>
              <a:t>29 (12%)</a:t>
            </a:r>
          </a:p>
          <a:p>
            <a:r>
              <a:rPr lang="en-US" altLang="ja-JP" dirty="0" smtClean="0"/>
              <a:t>Trying: 67</a:t>
            </a:r>
            <a:endParaRPr kumimoji="1" lang="en-US" altLang="ja-JP" dirty="0" smtClean="0"/>
          </a:p>
          <a:p>
            <a:r>
              <a:rPr lang="en-US" altLang="ja-JP" dirty="0" smtClean="0"/>
              <a:t>Total Submission: </a:t>
            </a:r>
            <a:r>
              <a:rPr lang="en-US" altLang="ja-JP" dirty="0" smtClean="0"/>
              <a:t>245</a:t>
            </a:r>
            <a:endParaRPr kumimoji="1" lang="ja-JP" altLang="en-US" dirty="0"/>
          </a:p>
        </p:txBody>
      </p:sp>
    </p:spTree>
    <p:extLst>
      <p:ext uri="{BB962C8B-B14F-4D97-AF65-F5344CB8AC3E}">
        <p14:creationId xmlns:p14="http://schemas.microsoft.com/office/powerpoint/2010/main" val="11139808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1">
      <a:majorFont>
        <a:latin typeface="Helvetica"/>
        <a:ea typeface="Meiryo UI"/>
        <a:cs typeface=""/>
      </a:majorFont>
      <a:minorFont>
        <a:latin typeface="Helvetica"/>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205</Words>
  <Application>Microsoft Office PowerPoint</Application>
  <PresentationFormat>画面に合わせる (4:3)</PresentationFormat>
  <Paragraphs>33</Paragraphs>
  <Slides>6</Slides>
  <Notes>0</Notes>
  <HiddenSlides>0</HiddenSlides>
  <MMClips>0</MMClips>
  <ScaleCrop>false</ScaleCrop>
  <HeadingPairs>
    <vt:vector size="4" baseType="variant">
      <vt:variant>
        <vt:lpstr>テーマ</vt:lpstr>
      </vt:variant>
      <vt:variant>
        <vt:i4>1</vt:i4>
      </vt:variant>
      <vt:variant>
        <vt:lpstr>スライド タイトル</vt:lpstr>
      </vt:variant>
      <vt:variant>
        <vt:i4>6</vt:i4>
      </vt:variant>
    </vt:vector>
  </HeadingPairs>
  <TitlesOfParts>
    <vt:vector size="7" baseType="lpstr">
      <vt:lpstr>Office ​​テーマ</vt:lpstr>
      <vt:lpstr>G: 夏休みの掃除当番</vt:lpstr>
      <vt:lpstr>部分点解法(K=0の場合)</vt:lpstr>
      <vt:lpstr>部分点解法(K=0の場合)</vt:lpstr>
      <vt:lpstr>部分点解法(K=0の場合)</vt:lpstr>
      <vt:lpstr>満点解法</vt:lpstr>
      <vt:lpstr>統計情報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夏休みの掃除当番</dc:title>
  <dc:creator>FJ-USER</dc:creator>
  <cp:lastModifiedBy>FJ-USER</cp:lastModifiedBy>
  <cp:revision>16</cp:revision>
  <dcterms:created xsi:type="dcterms:W3CDTF">2014-03-02T04:38:51Z</dcterms:created>
  <dcterms:modified xsi:type="dcterms:W3CDTF">2014-03-02T09:10:51Z</dcterms:modified>
</cp:coreProperties>
</file>