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handoutMasterIdLst>
    <p:handoutMasterId r:id="rId9"/>
  </p:handoutMasterIdLst>
  <p:sldIdLst>
    <p:sldId id="256" r:id="rId2"/>
    <p:sldId id="258" r:id="rId3"/>
    <p:sldId id="261" r:id="rId4"/>
    <p:sldId id="259" r:id="rId5"/>
    <p:sldId id="260" r:id="rId6"/>
    <p:sldId id="257" r:id="rId7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hsaka" initials="o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淡色スタイル 3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中間スタイル 4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E25E649-3F16-4E02-A733-19D2CDBF48F0}" styleName="中間スタイル 3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スタイル (中間)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中間スタイル 3 - アクセント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92" autoAdjust="0"/>
    <p:restoredTop sz="84069" autoAdjust="0"/>
  </p:normalViewPr>
  <p:slideViewPr>
    <p:cSldViewPr showGuides="1">
      <p:cViewPr varScale="1">
        <p:scale>
          <a:sx n="67" d="100"/>
          <a:sy n="67" d="100"/>
        </p:scale>
        <p:origin x="84" y="38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104" d="100"/>
          <a:sy n="104" d="100"/>
        </p:scale>
        <p:origin x="3066" y="13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91126-1BD0-48C4-BF64-EE4405DF30AD}" type="datetimeFigureOut">
              <a:rPr kumimoji="1" lang="ja-JP" altLang="en-US" smtClean="0"/>
              <a:t>2014/3/2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259351-6848-48BF-BAFD-7D7F7CB08C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61009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1F6BC6-229A-44B9-B877-71C58A206FD6}" type="datetimeFigureOut">
              <a:rPr kumimoji="1" lang="ja-JP" altLang="en-US" smtClean="0"/>
              <a:t>2014/3/2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5E3279-DA24-4469-A877-2919960D7E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12963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E3279-DA24-4469-A877-2919960D7E23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7822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B6C6BD64-D8B0-445A-BF38-D0FA9DA8105A}" type="datetime1">
              <a:rPr kumimoji="1" lang="ja-JP" altLang="en-US" smtClean="0"/>
              <a:t>2014/3/2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F96FD76F-9D4F-4F47-83A0-7606ABE77F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50194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0F2C598-7B6A-4809-9063-88A75B215D9E}" type="datetime1">
              <a:rPr kumimoji="1" lang="ja-JP" altLang="en-US" smtClean="0"/>
              <a:t>2014/3/2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FD76F-9D4F-4F47-83A0-7606ABE77F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3638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917F781-7C90-4E15-A935-E23AE002D32C}" type="datetime1">
              <a:rPr kumimoji="1" lang="ja-JP" altLang="en-US" smtClean="0"/>
              <a:t>2014/3/2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FD76F-9D4F-4F47-83A0-7606ABE77F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54506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210BD64-BD9D-4FC1-AEFA-0303E32C6831}" type="datetime1">
              <a:rPr kumimoji="1" lang="ja-JP" altLang="en-US" smtClean="0"/>
              <a:t>2014/3/2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FD76F-9D4F-4F47-83A0-7606ABE77F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23797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FDE7E5A-BABC-49B7-A86E-077D12D0479F}" type="datetime1">
              <a:rPr kumimoji="1" lang="ja-JP" altLang="en-US" smtClean="0"/>
              <a:t>2014/3/2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FD76F-9D4F-4F47-83A0-7606ABE77F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53722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8A821C8-DE55-4F88-9C76-174AAD5CE889}" type="datetime1">
              <a:rPr kumimoji="1" lang="ja-JP" altLang="en-US" smtClean="0"/>
              <a:t>2014/3/2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FD76F-9D4F-4F47-83A0-7606ABE77F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31184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29310DC-112E-400F-B680-4A5392778986}" type="datetime1">
              <a:rPr kumimoji="1" lang="ja-JP" altLang="en-US" smtClean="0"/>
              <a:t>2014/3/2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FD76F-9D4F-4F47-83A0-7606ABE77F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4156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5A277D-0C37-4A90-AA04-254BC6D59F0A}" type="datetime1">
              <a:rPr kumimoji="1" lang="ja-JP" altLang="en-US" smtClean="0"/>
              <a:t>2014/3/2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FD76F-9D4F-4F47-83A0-7606ABE77F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51246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0049E59-246A-4BD0-B981-5801DB9F9DE0}" type="datetime1">
              <a:rPr kumimoji="1" lang="ja-JP" altLang="en-US" smtClean="0"/>
              <a:t>2014/3/2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FD76F-9D4F-4F47-83A0-7606ABE77F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59609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BE25948-1DBD-49A0-A28D-E4E8A61A3E30}" type="datetime1">
              <a:rPr kumimoji="1" lang="ja-JP" altLang="en-US" smtClean="0"/>
              <a:t>2014/3/2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FD76F-9D4F-4F47-83A0-7606ABE77F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12073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ja-JP" altLang="en-US" smtClean="0"/>
              <a:t>アイコンをクリックして図を追加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E35EE2-646B-4E77-8D37-1F43937E8D3A}" type="datetime1">
              <a:rPr kumimoji="1" lang="ja-JP" altLang="en-US" smtClean="0"/>
              <a:t>2014/3/2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FD76F-9D4F-4F47-83A0-7606ABE77F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343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784976" cy="1228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79512" y="1484784"/>
            <a:ext cx="8784976" cy="48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0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defRPr>
            </a:lvl1pPr>
          </a:lstStyle>
          <a:p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974904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defRPr>
            </a:lvl1pPr>
          </a:lstStyle>
          <a:p>
            <a:fld id="{F96FD76F-9D4F-4F47-83A0-7606ABE77FC7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177402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kumimoji="1" sz="4800" b="1" kern="1200">
          <a:solidFill>
            <a:schemeClr val="tx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メイリオ" panose="020B0604030504040204" pitchFamily="50" charset="-128"/>
          <a:ea typeface="メイリオ" panose="020B0604030504040204" pitchFamily="50" charset="-128"/>
          <a:cs typeface="メイリオ" pitchFamily="50" charset="-128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5"/>
        </a:buClr>
        <a:buSzPct val="80000"/>
        <a:buFont typeface="Wingdings 3" pitchFamily="18" charset="2"/>
        <a:buChar char=""/>
        <a:defRPr kumimoji="1" sz="32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itchFamily="50" charset="-128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accent5"/>
        </a:buClr>
        <a:buSzPct val="75000"/>
        <a:buFont typeface="Verdana" pitchFamily="34" charset="0"/>
        <a:buChar char="◊"/>
        <a:defRPr kumimoji="1" sz="32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itchFamily="50" charset="-128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5"/>
        </a:buClr>
        <a:buFont typeface="Wingdings 2" pitchFamily="18" charset="2"/>
        <a:buChar char=""/>
        <a:defRPr kumimoji="1" sz="28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itchFamily="50" charset="-128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accent5"/>
        </a:buClr>
        <a:buFont typeface="Wingdings 2" pitchFamily="18" charset="2"/>
        <a:buChar char=""/>
        <a:defRPr kumimoji="1" sz="24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itchFamily="50" charset="-128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accent5"/>
        </a:buClr>
        <a:buFont typeface="Wingdings 2" pitchFamily="18" charset="2"/>
        <a:buChar char=""/>
        <a:defRPr kumimoji="1" sz="24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itchFamily="50" charset="-128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wmf"/><Relationship Id="rId7" Type="http://schemas.openxmlformats.org/officeDocument/2006/relationships/image" Target="../media/image7.png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w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0" y="1457349"/>
            <a:ext cx="9144000" cy="2547715"/>
          </a:xfrm>
        </p:spPr>
        <p:txBody>
          <a:bodyPr>
            <a:normAutofit/>
          </a:bodyPr>
          <a:lstStyle/>
          <a:p>
            <a:r>
              <a:rPr kumimoji="1" lang="en-US" altLang="ja-JP" dirty="0" smtClean="0"/>
              <a:t>H: Asteroids2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251520" y="4077072"/>
            <a:ext cx="8640960" cy="2041376"/>
          </a:xfrm>
        </p:spPr>
        <p:txBody>
          <a:bodyPr>
            <a:noAutofit/>
          </a:bodyPr>
          <a:lstStyle/>
          <a:p>
            <a:r>
              <a:rPr kumimoji="1" lang="ja-JP" altLang="en-US" sz="2800" dirty="0" smtClean="0">
                <a:solidFill>
                  <a:schemeClr val="tx1"/>
                </a:solidFill>
              </a:rPr>
              <a:t>原案</a:t>
            </a:r>
            <a:r>
              <a:rPr kumimoji="1" lang="en-US" altLang="ja-JP" sz="2800" dirty="0" smtClean="0">
                <a:solidFill>
                  <a:schemeClr val="tx1"/>
                </a:solidFill>
              </a:rPr>
              <a:t>: </a:t>
            </a:r>
            <a:r>
              <a:rPr kumimoji="1" lang="ja-JP" altLang="en-US" sz="2800" dirty="0" smtClean="0">
                <a:solidFill>
                  <a:schemeClr val="tx1"/>
                </a:solidFill>
              </a:rPr>
              <a:t>岩田</a:t>
            </a:r>
            <a:endParaRPr kumimoji="1" lang="en-US" altLang="ja-JP" sz="2800" dirty="0" smtClean="0">
              <a:solidFill>
                <a:schemeClr val="tx1"/>
              </a:solidFill>
            </a:endParaRPr>
          </a:p>
          <a:p>
            <a:r>
              <a:rPr lang="ja-JP" altLang="en-US" sz="2800" dirty="0" smtClean="0">
                <a:solidFill>
                  <a:schemeClr val="tx1"/>
                </a:solidFill>
              </a:rPr>
              <a:t>解答</a:t>
            </a:r>
            <a:r>
              <a:rPr lang="en-US" altLang="ja-JP" sz="2800" dirty="0" smtClean="0">
                <a:solidFill>
                  <a:schemeClr val="tx1"/>
                </a:solidFill>
              </a:rPr>
              <a:t>: </a:t>
            </a:r>
            <a:r>
              <a:rPr lang="ja-JP" altLang="en-US" sz="2800" dirty="0" smtClean="0">
                <a:solidFill>
                  <a:schemeClr val="tx1"/>
                </a:solidFill>
              </a:rPr>
              <a:t>岩田，大坂</a:t>
            </a:r>
            <a:endParaRPr lang="en-US" altLang="ja-JP" sz="2800" dirty="0" smtClean="0">
              <a:solidFill>
                <a:schemeClr val="tx1"/>
              </a:solidFill>
            </a:endParaRPr>
          </a:p>
          <a:p>
            <a:r>
              <a:rPr kumimoji="1" lang="ja-JP" altLang="en-US" sz="2800" dirty="0" smtClean="0">
                <a:solidFill>
                  <a:schemeClr val="tx1"/>
                </a:solidFill>
              </a:rPr>
              <a:t>解説</a:t>
            </a:r>
            <a:r>
              <a:rPr kumimoji="1" lang="en-US" altLang="ja-JP" sz="2800" dirty="0" smtClean="0">
                <a:solidFill>
                  <a:schemeClr val="tx1"/>
                </a:solidFill>
              </a:rPr>
              <a:t>: </a:t>
            </a:r>
            <a:r>
              <a:rPr kumimoji="1" lang="ja-JP" altLang="en-US" sz="2800" dirty="0" smtClean="0">
                <a:solidFill>
                  <a:schemeClr val="tx1"/>
                </a:solidFill>
              </a:rPr>
              <a:t>大坂</a:t>
            </a:r>
            <a:endParaRPr kumimoji="1" lang="en-US" altLang="ja-JP" sz="2800" dirty="0" smtClean="0">
              <a:solidFill>
                <a:schemeClr val="tx1"/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FD76F-9D4F-4F47-83A0-7606ABE77FC7}" type="slidenum">
              <a:rPr kumimoji="1" lang="ja-JP" altLang="en-US" smtClean="0"/>
              <a:t>1</a:t>
            </a:fld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79512" y="116632"/>
            <a:ext cx="792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2014/3/2  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東京大学プログラミングコンテスト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2013</a:t>
            </a:r>
          </a:p>
        </p:txBody>
      </p:sp>
    </p:spTree>
    <p:extLst>
      <p:ext uri="{BB962C8B-B14F-4D97-AF65-F5344CB8AC3E}">
        <p14:creationId xmlns:p14="http://schemas.microsoft.com/office/powerpoint/2010/main" val="4014479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633"/>
    </mc:Choice>
    <mc:Fallback xmlns="">
      <p:transition spd="slow" advTm="10633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問題概要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kumimoji="1" lang="ja-JP" altLang="en-US" dirty="0" smtClean="0"/>
                  <a:t>の格子があり，座標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kumimoji="1" lang="ja-JP" altLang="en-US" dirty="0" smtClean="0"/>
                  <a:t>に惑星がある（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kumimoji="1" lang="ja-JP" altLang="en-US" dirty="0" smtClean="0"/>
                  <a:t>個）</a:t>
                </a:r>
                <a:endParaRPr kumimoji="1" lang="en-US" altLang="ja-JP" dirty="0" smtClean="0"/>
              </a:p>
              <a:p>
                <a:endParaRPr lang="en-US" altLang="ja-JP" dirty="0" smtClean="0"/>
              </a:p>
              <a:p>
                <a:r>
                  <a:rPr lang="ja-JP" altLang="en-US" dirty="0" smtClean="0"/>
                  <a:t>縦</a:t>
                </a:r>
                <a:r>
                  <a:rPr lang="ja-JP" altLang="en-US" dirty="0"/>
                  <a:t>方向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ja-JP" altLang="en-US" dirty="0" err="1"/>
                  <a:t>には</a:t>
                </a:r>
                <a:r>
                  <a:rPr lang="ja-JP" altLang="en-US" dirty="0" smtClean="0"/>
                  <a:t>高々</a:t>
                </a:r>
                <a:r>
                  <a:rPr lang="ja-JP" altLang="en-US" dirty="0"/>
                  <a:t>攻撃力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ja-JP" altLang="en-US" dirty="0"/>
                  <a:t>のレーザーを発射できる</a:t>
                </a:r>
                <a:endParaRPr lang="en-US" altLang="ja-JP" dirty="0"/>
              </a:p>
              <a:p>
                <a:r>
                  <a:rPr lang="ja-JP" altLang="en-US" dirty="0" smtClean="0"/>
                  <a:t>横方向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ja-JP" altLang="en-US" dirty="0" err="1"/>
                  <a:t>には</a:t>
                </a:r>
                <a:r>
                  <a:rPr lang="ja-JP" altLang="en-US" dirty="0" smtClean="0"/>
                  <a:t>高々</a:t>
                </a:r>
                <a:r>
                  <a:rPr lang="ja-JP" altLang="en-US" dirty="0"/>
                  <a:t>攻撃力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ja-JP" altLang="en-US" dirty="0"/>
                  <a:t>のレーザーを発射できる</a:t>
                </a:r>
                <a:endParaRPr lang="en-US" altLang="ja-JP" dirty="0"/>
              </a:p>
              <a:p>
                <a:endParaRPr kumimoji="1" lang="en-US" altLang="ja-JP" dirty="0" smtClean="0"/>
              </a:p>
              <a:p>
                <a:r>
                  <a:rPr lang="ja-JP" altLang="en-US" dirty="0" smtClean="0"/>
                  <a:t>小惑星は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kumimoji="1" lang="ja-JP" altLang="en-US" dirty="0" smtClean="0"/>
                  <a:t>以上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kumimoji="1" lang="ja-JP" altLang="en-US" dirty="0" smtClean="0"/>
                  <a:t>以下の攻撃</a:t>
                </a:r>
                <a:r>
                  <a:rPr lang="ja-JP" altLang="en-US" dirty="0" smtClean="0"/>
                  <a:t>を受けると安全に破壊できる</a:t>
                </a:r>
                <a:endParaRPr lang="en-US" altLang="ja-JP" dirty="0" smtClean="0"/>
              </a:p>
              <a:p>
                <a:endParaRPr kumimoji="1" lang="en-US" altLang="ja-JP" dirty="0" smtClean="0"/>
              </a:p>
              <a:p>
                <a:r>
                  <a:rPr lang="ja-JP" altLang="en-US" dirty="0" smtClean="0"/>
                  <a:t>全ての小惑星を安全に破壊できるか？</a:t>
                </a:r>
                <a:endParaRPr lang="en-US" altLang="ja-JP" dirty="0"/>
              </a:p>
              <a:p>
                <a:endParaRPr kumimoji="1" lang="en-US" altLang="ja-JP" dirty="0" smtClean="0"/>
              </a:p>
              <a:p>
                <a:r>
                  <a:rPr lang="ja-JP" altLang="en-US" dirty="0"/>
                  <a:t>格子</a:t>
                </a:r>
                <a:r>
                  <a:rPr lang="ja-JP" altLang="en-US" dirty="0" smtClean="0"/>
                  <a:t>のサイズ</a:t>
                </a:r>
                <a:r>
                  <a:rPr lang="en-US" altLang="ja-JP" dirty="0" smtClean="0"/>
                  <a:t>: 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kumimoji="1" lang="en-US" altLang="ja-JP" dirty="0" smtClean="0"/>
              </a:p>
              <a:p>
                <a:r>
                  <a:rPr kumimoji="1" lang="ja-JP" altLang="en-US" dirty="0" smtClean="0"/>
                  <a:t>惑星の数</a:t>
                </a:r>
                <a:r>
                  <a:rPr kumimoji="1" lang="en-US" altLang="ja-JP" dirty="0" smtClean="0"/>
                  <a:t>: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24" t="-21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FD76F-9D4F-4F47-83A0-7606ABE77FC7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2513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例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FD76F-9D4F-4F47-83A0-7606ABE77FC7}" type="slidenum">
              <a:rPr kumimoji="1" lang="ja-JP" altLang="en-US" smtClean="0"/>
              <a:t>3</a:t>
            </a:fld>
            <a:endParaRPr kumimoji="1" lang="ja-JP" altLang="en-US"/>
          </a:p>
        </p:txBody>
      </p:sp>
      <p:grpSp>
        <p:nvGrpSpPr>
          <p:cNvPr id="27" name="グループ化 26"/>
          <p:cNvGrpSpPr/>
          <p:nvPr/>
        </p:nvGrpSpPr>
        <p:grpSpPr>
          <a:xfrm>
            <a:off x="5741233" y="1938609"/>
            <a:ext cx="2755083" cy="2969078"/>
            <a:chOff x="4192817" y="1729108"/>
            <a:chExt cx="2755083" cy="2969078"/>
          </a:xfrm>
        </p:grpSpPr>
        <p:pic>
          <p:nvPicPr>
            <p:cNvPr id="16" name="Picture 4" descr="C:\Users\todo\AppData\Local\Microsoft\Windows\Temporary Internet Files\Content.IE5\6X7FKKY2\MC900446016[1].wm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73249" y="2647370"/>
              <a:ext cx="877830" cy="861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2" descr="C:\Users\todo\AppData\Local\Microsoft\Windows\Temporary Internet Files\Content.IE5\DX34DA5O\MC900037209[1].wmf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97759" y="3722196"/>
              <a:ext cx="860281" cy="8719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3" descr="C:\Users\todo\AppData\Local\Microsoft\Windows\Temporary Internet Files\Content.IE5\TJXFUVY7\MC900037211[1].wmf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06320" y="3755041"/>
              <a:ext cx="811688" cy="8062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正方形/長方形 18"/>
            <p:cNvSpPr/>
            <p:nvPr/>
          </p:nvSpPr>
          <p:spPr>
            <a:xfrm>
              <a:off x="4787900" y="2538186"/>
              <a:ext cx="1080000" cy="1080000"/>
            </a:xfrm>
            <a:prstGeom prst="rect">
              <a:avLst/>
            </a:prstGeom>
            <a:solidFill>
              <a:sysClr val="window" lastClr="FFFFFF">
                <a:alpha val="25000"/>
              </a:sysClr>
            </a:solidFill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b"/>
            <a:lstStyle/>
            <a:p>
              <a:pPr marL="0" marR="0" lvl="0" indent="0" algn="ctr" defTabSz="274885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5412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20" name="正方形/長方形 19"/>
            <p:cNvSpPr/>
            <p:nvPr/>
          </p:nvSpPr>
          <p:spPr>
            <a:xfrm>
              <a:off x="5867900" y="2538186"/>
              <a:ext cx="1080000" cy="1080000"/>
            </a:xfrm>
            <a:prstGeom prst="rect">
              <a:avLst/>
            </a:prstGeom>
            <a:solidFill>
              <a:sysClr val="window" lastClr="FFFFFF">
                <a:alpha val="25000"/>
              </a:sysClr>
            </a:solidFill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b"/>
            <a:lstStyle/>
            <a:p>
              <a:pPr marL="0" marR="0" lvl="0" indent="0" algn="ctr" defTabSz="274885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5412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3</a:t>
              </a:r>
              <a:endParaRPr kumimoji="0" lang="ja-JP" altLang="en-US" sz="5412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21" name="正方形/長方形 20"/>
            <p:cNvSpPr/>
            <p:nvPr/>
          </p:nvSpPr>
          <p:spPr>
            <a:xfrm>
              <a:off x="4787900" y="3618186"/>
              <a:ext cx="1080000" cy="1080000"/>
            </a:xfrm>
            <a:prstGeom prst="rect">
              <a:avLst/>
            </a:prstGeom>
            <a:solidFill>
              <a:sysClr val="window" lastClr="FFFFFF">
                <a:alpha val="25000"/>
              </a:sysClr>
            </a:solidFill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b"/>
            <a:lstStyle/>
            <a:p>
              <a:pPr marL="0" marR="0" lvl="0" indent="0" algn="ctr" defTabSz="274885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5412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4</a:t>
              </a:r>
              <a:endParaRPr kumimoji="0" lang="ja-JP" altLang="en-US" sz="5412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22" name="正方形/長方形 21"/>
            <p:cNvSpPr/>
            <p:nvPr/>
          </p:nvSpPr>
          <p:spPr>
            <a:xfrm>
              <a:off x="5867900" y="3618186"/>
              <a:ext cx="1080000" cy="1080000"/>
            </a:xfrm>
            <a:prstGeom prst="rect">
              <a:avLst/>
            </a:prstGeom>
            <a:solidFill>
              <a:sysClr val="window" lastClr="FFFFFF">
                <a:alpha val="25000"/>
              </a:sysClr>
            </a:solidFill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b"/>
            <a:lstStyle/>
            <a:p>
              <a:pPr marL="0" marR="0" lvl="0" indent="0" algn="ctr" defTabSz="274885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5412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6</a:t>
              </a:r>
              <a:endParaRPr kumimoji="0" lang="ja-JP" altLang="en-US" sz="5412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23" name="テキスト ボックス 22"/>
            <p:cNvSpPr txBox="1"/>
            <p:nvPr/>
          </p:nvSpPr>
          <p:spPr>
            <a:xfrm>
              <a:off x="5102928" y="1729108"/>
              <a:ext cx="449943" cy="9251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2748857"/>
              <a:r>
                <a:rPr lang="en-US" altLang="ja-JP" sz="5412" dirty="0" smtClean="0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0</a:t>
              </a:r>
              <a:endParaRPr lang="ja-JP" altLang="en-US" sz="5412" dirty="0">
                <a:solidFill>
                  <a:prstClr val="black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24" name="テキスト ボックス 23"/>
            <p:cNvSpPr txBox="1"/>
            <p:nvPr/>
          </p:nvSpPr>
          <p:spPr>
            <a:xfrm>
              <a:off x="6182928" y="1729108"/>
              <a:ext cx="449943" cy="9251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2748857"/>
              <a:r>
                <a:rPr lang="en-US" altLang="ja-JP" sz="5412" dirty="0" smtClean="0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2</a:t>
              </a:r>
              <a:endParaRPr lang="ja-JP" altLang="en-US" sz="5412" dirty="0">
                <a:solidFill>
                  <a:prstClr val="black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25" name="テキスト ボックス 24"/>
            <p:cNvSpPr txBox="1"/>
            <p:nvPr/>
          </p:nvSpPr>
          <p:spPr>
            <a:xfrm>
              <a:off x="4192817" y="2615591"/>
              <a:ext cx="449943" cy="9251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2748857"/>
              <a:r>
                <a:rPr lang="en-US" altLang="ja-JP" sz="5412" dirty="0" smtClean="0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1</a:t>
              </a:r>
              <a:endParaRPr lang="ja-JP" altLang="en-US" sz="5412" dirty="0">
                <a:solidFill>
                  <a:prstClr val="black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26" name="テキスト ボックス 25"/>
            <p:cNvSpPr txBox="1"/>
            <p:nvPr/>
          </p:nvSpPr>
          <p:spPr>
            <a:xfrm>
              <a:off x="4192817" y="3695591"/>
              <a:ext cx="449943" cy="9251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2748857"/>
              <a:r>
                <a:rPr lang="en-US" altLang="ja-JP" sz="5412" dirty="0" smtClean="0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4</a:t>
              </a:r>
              <a:endParaRPr lang="ja-JP" altLang="en-US" sz="5412" dirty="0">
                <a:solidFill>
                  <a:prstClr val="black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</p:grpSp>
      <p:grpSp>
        <p:nvGrpSpPr>
          <p:cNvPr id="29" name="グループ化 28"/>
          <p:cNvGrpSpPr/>
          <p:nvPr/>
        </p:nvGrpSpPr>
        <p:grpSpPr>
          <a:xfrm>
            <a:off x="422530" y="2029295"/>
            <a:ext cx="4322376" cy="2878392"/>
            <a:chOff x="3238515" y="1819794"/>
            <a:chExt cx="4322376" cy="2878392"/>
          </a:xfrm>
        </p:grpSpPr>
        <p:pic>
          <p:nvPicPr>
            <p:cNvPr id="30" name="Picture 4" descr="C:\Users\todo\AppData\Local\Microsoft\Windows\Temporary Internet Files\Content.IE5\6X7FKKY2\MC900446016[1].wm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73249" y="2647370"/>
              <a:ext cx="877830" cy="861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2" descr="C:\Users\todo\AppData\Local\Microsoft\Windows\Temporary Internet Files\Content.IE5\DX34DA5O\MC900037209[1].wmf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97759" y="3722196"/>
              <a:ext cx="860281" cy="8719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3" descr="C:\Users\todo\AppData\Local\Microsoft\Windows\Temporary Internet Files\Content.IE5\TJXFUVY7\MC900037211[1].wmf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06320" y="3755041"/>
              <a:ext cx="811688" cy="8062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3" name="正方形/長方形 32"/>
            <p:cNvSpPr/>
            <p:nvPr/>
          </p:nvSpPr>
          <p:spPr>
            <a:xfrm>
              <a:off x="4787900" y="2538186"/>
              <a:ext cx="1080000" cy="1080000"/>
            </a:xfrm>
            <a:prstGeom prst="rect">
              <a:avLst/>
            </a:prstGeom>
            <a:solidFill>
              <a:sysClr val="window" lastClr="FFFFFF">
                <a:alpha val="25000"/>
              </a:sysClr>
            </a:solidFill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274885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5412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4" name="正方形/長方形 33"/>
            <p:cNvSpPr/>
            <p:nvPr/>
          </p:nvSpPr>
          <p:spPr>
            <a:xfrm>
              <a:off x="5867900" y="2538186"/>
              <a:ext cx="1080000" cy="1080000"/>
            </a:xfrm>
            <a:prstGeom prst="rect">
              <a:avLst/>
            </a:prstGeom>
            <a:solidFill>
              <a:sysClr val="window" lastClr="FFFFFF">
                <a:alpha val="25000"/>
              </a:sysClr>
            </a:solidFill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274885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3200" b="1" kern="0" dirty="0" smtClean="0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3~5</a:t>
              </a:r>
              <a:endParaRPr kumimoji="0" lang="ja-JP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5" name="正方形/長方形 34"/>
            <p:cNvSpPr/>
            <p:nvPr/>
          </p:nvSpPr>
          <p:spPr>
            <a:xfrm>
              <a:off x="4787900" y="3618186"/>
              <a:ext cx="1080000" cy="1080000"/>
            </a:xfrm>
            <a:prstGeom prst="rect">
              <a:avLst/>
            </a:prstGeom>
            <a:solidFill>
              <a:sysClr val="window" lastClr="FFFFFF">
                <a:alpha val="25000"/>
              </a:sysClr>
            </a:solidFill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274885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3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3~4</a:t>
              </a:r>
              <a:endParaRPr kumimoji="0" lang="ja-JP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6" name="正方形/長方形 35"/>
            <p:cNvSpPr/>
            <p:nvPr/>
          </p:nvSpPr>
          <p:spPr>
            <a:xfrm>
              <a:off x="5867900" y="3618186"/>
              <a:ext cx="1080000" cy="1080000"/>
            </a:xfrm>
            <a:prstGeom prst="rect">
              <a:avLst/>
            </a:prstGeom>
            <a:solidFill>
              <a:sysClr val="window" lastClr="FFFFFF">
                <a:alpha val="25000"/>
              </a:sysClr>
            </a:solidFill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274885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3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6~6</a:t>
              </a:r>
              <a:endParaRPr kumimoji="0" lang="ja-JP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" name="テキスト ボックス 36"/>
                <p:cNvSpPr txBox="1"/>
                <p:nvPr/>
              </p:nvSpPr>
              <p:spPr>
                <a:xfrm>
                  <a:off x="4318635" y="1819794"/>
                  <a:ext cx="1657132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 defTabSz="2748857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32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</m:ctrlPr>
                          </m:sSubPr>
                          <m:e>
                            <m:r>
                              <a:rPr lang="en-US" altLang="ja-JP" sz="32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ja-JP" sz="32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  <m:t>1</m:t>
                            </m:r>
                          </m:sub>
                        </m:sSub>
                        <m:r>
                          <a:rPr lang="en-US" altLang="ja-JP" sz="3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  <m:t>=</m:t>
                        </m:r>
                        <m:r>
                          <a:rPr lang="en-US" altLang="ja-JP" sz="3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  <m:t>1</m:t>
                        </m:r>
                      </m:oMath>
                    </m:oMathPara>
                  </a14:m>
                  <a:endParaRPr lang="ja-JP" altLang="en-US" sz="3200" dirty="0">
                    <a:solidFill>
                      <a:prstClr val="black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endParaRPr>
                </a:p>
              </p:txBody>
            </p:sp>
          </mc:Choice>
          <mc:Fallback>
            <p:sp>
              <p:nvSpPr>
                <p:cNvPr id="37" name="テキスト ボックス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18635" y="1819794"/>
                  <a:ext cx="1657132" cy="584775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8" name="テキスト ボックス 37"/>
                <p:cNvSpPr txBox="1"/>
                <p:nvPr/>
              </p:nvSpPr>
              <p:spPr>
                <a:xfrm>
                  <a:off x="5903759" y="1819794"/>
                  <a:ext cx="1657132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 defTabSz="2748857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32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</m:ctrlPr>
                          </m:sSubPr>
                          <m:e>
                            <m:r>
                              <a:rPr lang="en-US" altLang="ja-JP" sz="3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ja-JP" sz="32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  <m:t>2</m:t>
                            </m:r>
                          </m:sub>
                        </m:sSub>
                        <m:r>
                          <a:rPr lang="en-US" altLang="ja-JP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  <m:t>=</m:t>
                        </m:r>
                        <m:r>
                          <a:rPr lang="en-US" altLang="ja-JP" sz="3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  <m:t>2</m:t>
                        </m:r>
                      </m:oMath>
                    </m:oMathPara>
                  </a14:m>
                  <a:endParaRPr lang="ja-JP" altLang="en-US" sz="3200" dirty="0">
                    <a:solidFill>
                      <a:prstClr val="black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endParaRPr>
                </a:p>
              </p:txBody>
            </p:sp>
          </mc:Choice>
          <mc:Fallback>
            <p:sp>
              <p:nvSpPr>
                <p:cNvPr id="38" name="テキスト ボックス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03759" y="1819794"/>
                  <a:ext cx="1657132" cy="584775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9" name="テキスト ボックス 38"/>
                <p:cNvSpPr txBox="1"/>
                <p:nvPr/>
              </p:nvSpPr>
              <p:spPr>
                <a:xfrm>
                  <a:off x="3238515" y="2755898"/>
                  <a:ext cx="1657132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 defTabSz="2748857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32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</m:ctrlPr>
                          </m:sSubPr>
                          <m:e>
                            <m:r>
                              <a:rPr lang="en-US" altLang="ja-JP" sz="32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ja-JP" sz="3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  <m:t>1</m:t>
                            </m:r>
                          </m:sub>
                        </m:sSub>
                        <m:r>
                          <a:rPr lang="en-US" altLang="ja-JP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  <m:t>=</m:t>
                        </m:r>
                        <m:r>
                          <a:rPr lang="en-US" altLang="ja-JP" sz="3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  <m:t>3</m:t>
                        </m:r>
                      </m:oMath>
                    </m:oMathPara>
                  </a14:m>
                  <a:endParaRPr lang="ja-JP" altLang="en-US" sz="3200" dirty="0">
                    <a:solidFill>
                      <a:prstClr val="black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endParaRPr>
                </a:p>
              </p:txBody>
            </p:sp>
          </mc:Choice>
          <mc:Fallback>
            <p:sp>
              <p:nvSpPr>
                <p:cNvPr id="39" name="テキスト ボックス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38515" y="2755898"/>
                  <a:ext cx="1657132" cy="584775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0" name="テキスト ボックス 39"/>
                <p:cNvSpPr txBox="1"/>
                <p:nvPr/>
              </p:nvSpPr>
              <p:spPr>
                <a:xfrm>
                  <a:off x="3239463" y="3695591"/>
                  <a:ext cx="1657132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 defTabSz="2748857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32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</m:ctrlPr>
                          </m:sSubPr>
                          <m:e>
                            <m:r>
                              <a:rPr lang="en-US" altLang="ja-JP" sz="32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ja-JP" sz="32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  <m:t>2</m:t>
                            </m:r>
                          </m:sub>
                        </m:sSub>
                        <m:r>
                          <a:rPr lang="en-US" altLang="ja-JP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  <m:t>=</m:t>
                        </m:r>
                        <m:r>
                          <a:rPr lang="en-US" altLang="ja-JP" sz="3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  <m:t>4</m:t>
                        </m:r>
                      </m:oMath>
                    </m:oMathPara>
                  </a14:m>
                  <a:endParaRPr lang="ja-JP" altLang="en-US" sz="3200" dirty="0">
                    <a:solidFill>
                      <a:prstClr val="black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endParaRPr>
                </a:p>
              </p:txBody>
            </p:sp>
          </mc:Choice>
          <mc:Fallback>
            <p:sp>
              <p:nvSpPr>
                <p:cNvPr id="40" name="テキスト ボックス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39463" y="3695591"/>
                  <a:ext cx="1657132" cy="584775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1" name="テキスト ボックス 40"/>
          <p:cNvSpPr txBox="1"/>
          <p:nvPr/>
        </p:nvSpPr>
        <p:spPr>
          <a:xfrm>
            <a:off x="6156176" y="5044542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割り当て例</a:t>
            </a:r>
            <a:endParaRPr kumimoji="1" lang="ja-JP" altLang="en-US" sz="2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1791630" y="5138028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入力例</a:t>
            </a:r>
            <a:endParaRPr kumimoji="1" lang="ja-JP" altLang="en-US" sz="2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46335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解法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:r>
                  <a:rPr kumimoji="1" lang="ja-JP" altLang="en-US" dirty="0" smtClean="0"/>
                  <a:t>とりあえず</a:t>
                </a:r>
                <a:r>
                  <a:rPr kumimoji="1" lang="en-US" altLang="ja-JP" dirty="0" smtClean="0"/>
                  <a:t>LP</a:t>
                </a:r>
                <a:r>
                  <a:rPr kumimoji="1" lang="ja-JP" altLang="en-US" dirty="0" smtClean="0"/>
                  <a:t>にしてみる</a:t>
                </a:r>
                <a:endParaRPr lang="en-US" altLang="ja-JP" dirty="0" smtClean="0"/>
              </a:p>
              <a:p>
                <a:pPr marL="0" indent="0">
                  <a:buNone/>
                </a:pPr>
                <a:r>
                  <a:rPr lang="en-US" altLang="ja-JP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ja-JP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ja-JP" dirty="0" smtClean="0"/>
                  <a:t>(</a:t>
                </a:r>
                <a:r>
                  <a:rPr lang="ja-JP" altLang="en-US" dirty="0"/>
                  <a:t>縦方向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ja-JP" altLang="en-US" dirty="0"/>
                  <a:t>の</a:t>
                </a:r>
                <a:r>
                  <a:rPr lang="ja-JP" altLang="en-US" dirty="0" smtClean="0"/>
                  <a:t>攻撃力</a:t>
                </a:r>
                <a:r>
                  <a:rPr lang="en-US" altLang="ja-JP" dirty="0" smtClean="0"/>
                  <a:t>)</a:t>
                </a:r>
                <a:endParaRPr lang="en-US" altLang="ja-JP" dirty="0"/>
              </a:p>
              <a:p>
                <a:pPr marL="0" indent="0">
                  <a:buNone/>
                </a:pPr>
                <a:r>
                  <a:rPr lang="en-US" altLang="ja-JP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ja-JP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ja-JP" dirty="0" smtClean="0"/>
                  <a:t>(</a:t>
                </a:r>
                <a:r>
                  <a:rPr lang="ja-JP" altLang="en-US" dirty="0" smtClean="0"/>
                  <a:t>横</a:t>
                </a:r>
                <a:r>
                  <a:rPr lang="ja-JP" altLang="en-US" dirty="0"/>
                  <a:t>方向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ja-JP" altLang="en-US" dirty="0"/>
                  <a:t>の</a:t>
                </a:r>
                <a:r>
                  <a:rPr lang="ja-JP" altLang="en-US" dirty="0" smtClean="0"/>
                  <a:t>攻撃力</a:t>
                </a:r>
                <a:r>
                  <a:rPr lang="en-US" altLang="ja-JP" dirty="0" smtClean="0"/>
                  <a:t>)</a:t>
                </a:r>
                <a:endParaRPr kumimoji="1" lang="en-US" altLang="ja-JP" dirty="0" smtClean="0"/>
              </a:p>
              <a:p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kumimoji="1" lang="en-US" altLang="ja-JP" dirty="0" smtClean="0"/>
              </a:p>
              <a:p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en-US" altLang="ja-JP" dirty="0" smtClean="0"/>
                  <a:t>	</a:t>
                </a:r>
                <a:r>
                  <a:rPr kumimoji="1" lang="ja-JP" altLang="en-US" sz="4600" dirty="0" smtClean="0"/>
                  <a:t>←最短路になりそうなやつ</a:t>
                </a:r>
                <a:endParaRPr kumimoji="1" lang="en-US" altLang="ja-JP" sz="460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sSub>
                          <m:sSub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sSub>
                          <m:sSub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kumimoji="1" lang="en-US" altLang="ja-JP" dirty="0" smtClean="0"/>
              </a:p>
              <a:p>
                <a:endParaRPr kumimoji="1" lang="en-US" altLang="ja-JP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ja-JP" altLang="en-US" dirty="0" smtClean="0"/>
                  <a:t>とすると後半の不等式は</a:t>
                </a:r>
                <a:endParaRPr kumimoji="1" lang="en-US" altLang="ja-JP" dirty="0" smtClean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sub>
                      <m:sup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≤−</m:t>
                    </m:r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altLang="ja-JP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sub>
                      <m:sup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altLang="ja-JP" dirty="0"/>
              </a:p>
            </p:txBody>
          </p:sp>
        </mc:Choice>
        <mc:Fallback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110" t="-224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FD76F-9D4F-4F47-83A0-7606ABE77FC7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4429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解法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:r>
                  <a:rPr lang="ja-JP" altLang="en-US" dirty="0" smtClean="0"/>
                  <a:t>変数</a:t>
                </a:r>
                <a14:m>
                  <m:oMath xmlns:m="http://schemas.openxmlformats.org/officeDocument/2006/math">
                    <m:r>
                      <a:rPr lang="en-US" altLang="ja-JP" i="1" dirty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kumimoji="1" lang="ja-JP" altLang="en-US" dirty="0" smtClean="0"/>
                  <a:t>を導入すると前半の不等式は</a:t>
                </a:r>
                <a:endParaRPr kumimoji="1" lang="en-US" altLang="ja-JP" dirty="0" smtClean="0"/>
              </a:p>
              <a:p>
                <a14:m>
                  <m:oMath xmlns:m="http://schemas.openxmlformats.org/officeDocument/2006/math"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altLang="ja-JP" b="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ja-JP" i="1" dirty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kumimoji="1" lang="en-US" altLang="ja-JP" dirty="0" smtClean="0"/>
              </a:p>
              <a:p>
                <a14:m>
                  <m:oMath xmlns:m="http://schemas.openxmlformats.org/officeDocument/2006/math">
                    <m:r>
                      <a:rPr lang="en-US" altLang="ja-JP" i="1" dirty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altLang="ja-JP" i="1" dirty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ja-JP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altLang="ja-JP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ja-JP" dirty="0" smtClean="0"/>
              </a:p>
              <a:p>
                <a:pPr marL="0" indent="0" algn="ctr">
                  <a:buNone/>
                </a:pPr>
                <a:r>
                  <a:rPr lang="ja-JP" altLang="en-US" sz="4200" b="1" dirty="0"/>
                  <a:t>お</a:t>
                </a:r>
                <a:r>
                  <a:rPr lang="ja-JP" altLang="en-US" sz="4200" b="1" dirty="0" smtClean="0"/>
                  <a:t>？</a:t>
                </a:r>
                <a:r>
                  <a:rPr lang="en-US" altLang="ja-JP" sz="4200" dirty="0" smtClean="0"/>
                  <a:t>: </a:t>
                </a:r>
                <a:r>
                  <a:rPr lang="ja-JP" altLang="en-US" dirty="0" smtClean="0"/>
                  <a:t>全て</a:t>
                </a:r>
                <a:r>
                  <a:rPr lang="en-US" altLang="ja-JP" dirty="0" smtClean="0"/>
                  <a:t>2</a:t>
                </a:r>
                <a:r>
                  <a:rPr lang="ja-JP" altLang="en-US" dirty="0" smtClean="0"/>
                  <a:t>変数の差の不等式</a:t>
                </a:r>
                <a:r>
                  <a:rPr lang="ja-JP" altLang="en-US" dirty="0"/>
                  <a:t>になったので</a:t>
                </a:r>
                <a:r>
                  <a:rPr lang="ja-JP" altLang="en-US" dirty="0" smtClean="0"/>
                  <a:t>最短路</a:t>
                </a:r>
                <a:endParaRPr lang="en-US" altLang="ja-JP" dirty="0" smtClean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ja-JP" altLang="en-US" dirty="0" smtClean="0"/>
                  <a:t>を重み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ja-JP" altLang="en-US" dirty="0" smtClean="0"/>
                  <a:t>の</a:t>
                </a:r>
                <a:r>
                  <a:rPr lang="ja-JP" altLang="en-US" dirty="0"/>
                  <a:t>辺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altLang="ja-JP" dirty="0" smtClean="0"/>
              </a:p>
              <a:p>
                <a:pPr marL="0" indent="0" algn="ctr">
                  <a:buNone/>
                </a:pPr>
                <a:r>
                  <a:rPr lang="ja-JP" altLang="en-US" dirty="0"/>
                  <a:t>負閉路があったら</a:t>
                </a:r>
                <a:r>
                  <a:rPr lang="en-US" altLang="ja-JP" dirty="0"/>
                  <a:t>NG</a:t>
                </a:r>
                <a:endParaRPr lang="en-US" altLang="ja-JP" dirty="0" smtClean="0"/>
              </a:p>
              <a:p>
                <a:pPr marL="0" indent="0">
                  <a:buNone/>
                </a:pPr>
                <a:r>
                  <a:rPr lang="ja-JP" altLang="en-US" dirty="0"/>
                  <a:t>変数</a:t>
                </a:r>
                <a:r>
                  <a:rPr lang="ja-JP" altLang="en-US" dirty="0" smtClean="0"/>
                  <a:t>の数</a:t>
                </a:r>
                <a:r>
                  <a:rPr lang="en-US" altLang="ja-JP" dirty="0" smtClean="0"/>
                  <a:t>: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altLang="ja-JP" dirty="0" smtClean="0"/>
              </a:p>
              <a:p>
                <a:pPr marL="0" indent="0">
                  <a:buNone/>
                </a:pPr>
                <a:r>
                  <a:rPr lang="ja-JP" altLang="en-US" dirty="0"/>
                  <a:t>制約式</a:t>
                </a:r>
                <a:r>
                  <a:rPr lang="ja-JP" altLang="en-US" dirty="0" smtClean="0"/>
                  <a:t>の数</a:t>
                </a:r>
                <a:r>
                  <a:rPr lang="en-US" altLang="ja-JP" dirty="0" smtClean="0"/>
                  <a:t>: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altLang="ja-JP" dirty="0" smtClean="0"/>
              </a:p>
              <a:p>
                <a:pPr marL="0" indent="0">
                  <a:buNone/>
                </a:pPr>
                <a:r>
                  <a:rPr lang="en-US" altLang="ja-JP" dirty="0" smtClean="0"/>
                  <a:t>Bellman-Ford</a:t>
                </a:r>
                <a:r>
                  <a:rPr lang="ja-JP" altLang="en-US" dirty="0" smtClean="0"/>
                  <a:t>で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𝑛𝑚</m:t>
                        </m:r>
                      </m:e>
                    </m:d>
                  </m:oMath>
                </a14:m>
                <a:r>
                  <a:rPr lang="en-US" altLang="ja-JP" b="0" dirty="0" smtClean="0"/>
                  <a:t>  </a:t>
                </a:r>
                <a:r>
                  <a:rPr lang="ja-JP" altLang="en-US" b="0" dirty="0" smtClean="0"/>
                  <a:t>（途中で打ち切ると速い）</a:t>
                </a:r>
                <a:endParaRPr lang="en-US" altLang="ja-JP" b="0" dirty="0" smtClean="0"/>
              </a:p>
            </p:txBody>
          </p:sp>
        </mc:Choice>
        <mc:Fallback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110" t="-21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FD76F-9D4F-4F47-83A0-7606ABE77FC7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6606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結果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ja-JP" dirty="0"/>
              <a:t>First </a:t>
            </a:r>
            <a:r>
              <a:rPr lang="en-US" altLang="ja-JP" dirty="0" smtClean="0"/>
              <a:t>Accepted (Onsite)</a:t>
            </a:r>
          </a:p>
          <a:p>
            <a:pPr lvl="1"/>
            <a:r>
              <a:rPr lang="lo-LA" altLang="ja-JP" dirty="0" smtClean="0"/>
              <a:t>ຣ</a:t>
            </a:r>
            <a:r>
              <a:rPr lang="ml-IN" altLang="ja-JP" dirty="0"/>
              <a:t>സ</a:t>
            </a:r>
            <a:r>
              <a:rPr lang="ar-AE" altLang="ja-JP" dirty="0"/>
              <a:t>ں</a:t>
            </a:r>
            <a:r>
              <a:rPr lang="en-US" altLang="ja-JP" dirty="0"/>
              <a:t>ƙ</a:t>
            </a:r>
            <a:r>
              <a:rPr lang="iu-Cans-CA" altLang="ja-JP" dirty="0"/>
              <a:t>ᘓ‮</a:t>
            </a:r>
            <a:r>
              <a:rPr lang="ja-JP" altLang="iu-Cans-CA" dirty="0"/>
              <a:t>（</a:t>
            </a:r>
            <a:r>
              <a:rPr lang="ja-JP" altLang="en-US" dirty="0"/>
              <a:t>ひとり</a:t>
            </a:r>
            <a:r>
              <a:rPr lang="ja-JP" altLang="en-US" dirty="0" smtClean="0"/>
              <a:t>）</a:t>
            </a:r>
            <a:r>
              <a:rPr lang="en-US" altLang="ja-JP" dirty="0"/>
              <a:t>(76:59)</a:t>
            </a:r>
          </a:p>
          <a:p>
            <a:r>
              <a:rPr lang="en-US" altLang="ja-JP" dirty="0"/>
              <a:t>First </a:t>
            </a:r>
            <a:r>
              <a:rPr lang="en-US" altLang="ja-JP" dirty="0" smtClean="0"/>
              <a:t>Accepted (Online)</a:t>
            </a:r>
          </a:p>
          <a:p>
            <a:pPr lvl="1"/>
            <a:r>
              <a:rPr lang="lo-LA" altLang="ja-JP" dirty="0" smtClean="0"/>
              <a:t>ຣ</a:t>
            </a:r>
            <a:r>
              <a:rPr lang="ml-IN" altLang="ja-JP" dirty="0"/>
              <a:t>സ</a:t>
            </a:r>
            <a:r>
              <a:rPr lang="ar-AE" altLang="ja-JP" dirty="0"/>
              <a:t>ں</a:t>
            </a:r>
            <a:r>
              <a:rPr lang="en-US" altLang="ja-JP" dirty="0"/>
              <a:t>ƙ</a:t>
            </a:r>
            <a:r>
              <a:rPr lang="iu-Cans-CA" altLang="ja-JP" dirty="0"/>
              <a:t>ᘓ‮</a:t>
            </a:r>
            <a:r>
              <a:rPr lang="ja-JP" altLang="iu-Cans-CA" dirty="0"/>
              <a:t>（</a:t>
            </a:r>
            <a:r>
              <a:rPr lang="ja-JP" altLang="en-US" dirty="0"/>
              <a:t>ひとり</a:t>
            </a:r>
            <a:r>
              <a:rPr lang="ja-JP" altLang="en-US" dirty="0" smtClean="0"/>
              <a:t>）</a:t>
            </a:r>
            <a:r>
              <a:rPr lang="en-US" altLang="ja-JP" dirty="0"/>
              <a:t>(76:59)</a:t>
            </a:r>
          </a:p>
          <a:p>
            <a:r>
              <a:rPr lang="en-US" altLang="ja-JP" dirty="0" smtClean="0"/>
              <a:t>Total Submission</a:t>
            </a:r>
            <a:r>
              <a:rPr lang="en-US" altLang="ja-JP"/>
              <a:t>: 52</a:t>
            </a:r>
            <a:endParaRPr lang="en-US" altLang="ja-JP" dirty="0"/>
          </a:p>
          <a:p>
            <a:r>
              <a:rPr lang="en-US" altLang="ja-JP" dirty="0" smtClean="0"/>
              <a:t>Accepted:</a:t>
            </a:r>
            <a:r>
              <a:rPr lang="ja-JP" altLang="en-US" dirty="0"/>
              <a:t> </a:t>
            </a:r>
            <a:r>
              <a:rPr lang="en-US" altLang="ja-JP" dirty="0" smtClean="0"/>
              <a:t>6</a:t>
            </a:r>
            <a:endParaRPr lang="en-US" altLang="ja-JP" dirty="0"/>
          </a:p>
          <a:p>
            <a:r>
              <a:rPr lang="en-US" altLang="ja-JP" dirty="0" smtClean="0"/>
              <a:t>Accepted </a:t>
            </a:r>
            <a:r>
              <a:rPr lang="en-US" altLang="ja-JP" dirty="0"/>
              <a:t>/ </a:t>
            </a:r>
            <a:r>
              <a:rPr lang="en-US" altLang="ja-JP" dirty="0" smtClean="0"/>
              <a:t>Total: 12%</a:t>
            </a:r>
          </a:p>
          <a:p>
            <a:r>
              <a:rPr lang="en-US" altLang="ja-JP" dirty="0" smtClean="0"/>
              <a:t>Trying: 14</a:t>
            </a:r>
          </a:p>
          <a:p>
            <a:r>
              <a:rPr lang="en-US" altLang="ja-JP" dirty="0" smtClean="0"/>
              <a:t>Trying </a:t>
            </a:r>
            <a:r>
              <a:rPr lang="en-US" altLang="ja-JP" dirty="0"/>
              <a:t>/ </a:t>
            </a:r>
            <a:r>
              <a:rPr lang="en-US" altLang="ja-JP" dirty="0" smtClean="0"/>
              <a:t>Total: 27%</a:t>
            </a:r>
          </a:p>
          <a:p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FD76F-9D4F-4F47-83A0-7606ABE77FC7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2199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kumimoji="1" dirty="0" smtClean="0">
            <a:latin typeface="メイリオ" panose="020B0604030504040204" pitchFamily="50" charset="-128"/>
            <a:ea typeface="メイリオ" panose="020B0604030504040204" pitchFamily="50" charset="-128"/>
            <a:cs typeface="メイリオ" panose="020B0604030504040204" pitchFamily="50" charset="-128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rindoku_20130424_jpn</Template>
  <TotalTime>6237</TotalTime>
  <Words>125</Words>
  <Application>Microsoft Office PowerPoint</Application>
  <PresentationFormat>画面に合わせる (4:3)</PresentationFormat>
  <Paragraphs>74</Paragraphs>
  <Slides>6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5" baseType="lpstr">
      <vt:lpstr>ＭＳ Ｐゴシック</vt:lpstr>
      <vt:lpstr>メイリオ</vt:lpstr>
      <vt:lpstr>Arial</vt:lpstr>
      <vt:lpstr>Calibri</vt:lpstr>
      <vt:lpstr>Cambria Math</vt:lpstr>
      <vt:lpstr>Verdana</vt:lpstr>
      <vt:lpstr>Wingdings 2</vt:lpstr>
      <vt:lpstr>Wingdings 3</vt:lpstr>
      <vt:lpstr>template</vt:lpstr>
      <vt:lpstr>H: Asteroids2</vt:lpstr>
      <vt:lpstr>問題概要</vt:lpstr>
      <vt:lpstr>例</vt:lpstr>
      <vt:lpstr>解法</vt:lpstr>
      <vt:lpstr>解法</vt:lpstr>
      <vt:lpstr>結果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todo</dc:creator>
  <cp:lastModifiedBy>ohsaka</cp:lastModifiedBy>
  <cp:revision>357</cp:revision>
  <dcterms:created xsi:type="dcterms:W3CDTF">2013-06-10T13:57:02Z</dcterms:created>
  <dcterms:modified xsi:type="dcterms:W3CDTF">2014-03-02T09:10:51Z</dcterms:modified>
</cp:coreProperties>
</file>