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76" r:id="rId3"/>
    <p:sldId id="274" r:id="rId4"/>
    <p:sldId id="275" r:id="rId5"/>
    <p:sldId id="278" r:id="rId6"/>
    <p:sldId id="277" r:id="rId7"/>
    <p:sldId id="279" r:id="rId8"/>
    <p:sldId id="280" r:id="rId9"/>
    <p:sldId id="281"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uya" initials="T" lastIdx="1" clrIdx="0">
    <p:extLst>
      <p:ext uri="{19B8F6BF-5375-455C-9EA6-DF929625EA0E}">
        <p15:presenceInfo xmlns:p15="http://schemas.microsoft.com/office/powerpoint/2012/main" userId="Taku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5494" autoAdjust="0"/>
  </p:normalViewPr>
  <p:slideViewPr>
    <p:cSldViewPr>
      <p:cViewPr varScale="1">
        <p:scale>
          <a:sx n="88" d="100"/>
          <a:sy n="88" d="100"/>
        </p:scale>
        <p:origin x="1512" y="84"/>
      </p:cViewPr>
      <p:guideLst>
        <p:guide orient="horz" pos="2160"/>
        <p:guide pos="2880"/>
      </p:guideLst>
    </p:cSldViewPr>
  </p:slideViewPr>
  <p:outlineViewPr>
    <p:cViewPr>
      <p:scale>
        <a:sx n="33" d="100"/>
        <a:sy n="33" d="100"/>
      </p:scale>
      <p:origin x="0" y="10026"/>
    </p:cViewPr>
  </p:outlineViewPr>
  <p:notesTextViewPr>
    <p:cViewPr>
      <p:scale>
        <a:sx n="1" d="1"/>
        <a:sy n="1" d="1"/>
      </p:scale>
      <p:origin x="0" y="0"/>
    </p:cViewPr>
  </p:notesTextViewPr>
  <p:sorterViewPr>
    <p:cViewPr>
      <p:scale>
        <a:sx n="90" d="100"/>
        <a:sy n="90" d="100"/>
      </p:scale>
      <p:origin x="0" y="-1716"/>
    </p:cViewPr>
  </p:sorterViewPr>
  <p:notesViewPr>
    <p:cSldViewPr>
      <p:cViewPr varScale="1">
        <p:scale>
          <a:sx n="69" d="100"/>
          <a:sy n="69" d="100"/>
        </p:scale>
        <p:origin x="-279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83C3B-D156-4FD5-990B-ADE2BBD6F700}" type="datetimeFigureOut">
              <a:rPr kumimoji="1" lang="ja-JP" altLang="en-US" smtClean="0"/>
              <a:t>2014/3/3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2189C-1642-439A-AE27-50D5D02EFBBB}" type="slidenum">
              <a:rPr kumimoji="1" lang="ja-JP" altLang="en-US" smtClean="0"/>
              <a:t>‹#›</a:t>
            </a:fld>
            <a:endParaRPr kumimoji="1" lang="ja-JP" altLang="en-US"/>
          </a:p>
        </p:txBody>
      </p:sp>
    </p:spTree>
    <p:extLst>
      <p:ext uri="{BB962C8B-B14F-4D97-AF65-F5344CB8AC3E}">
        <p14:creationId xmlns:p14="http://schemas.microsoft.com/office/powerpoint/2010/main" val="25009681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D102189C-1642-439A-AE27-50D5D02EFBBB}" type="slidenum">
              <a:rPr kumimoji="1" lang="ja-JP" altLang="en-US" smtClean="0"/>
              <a:t>1</a:t>
            </a:fld>
            <a:endParaRPr kumimoji="1" lang="ja-JP" altLang="en-US"/>
          </a:p>
        </p:txBody>
      </p:sp>
    </p:spTree>
    <p:extLst>
      <p:ext uri="{BB962C8B-B14F-4D97-AF65-F5344CB8AC3E}">
        <p14:creationId xmlns:p14="http://schemas.microsoft.com/office/powerpoint/2010/main" val="280932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0" y="6525344"/>
            <a:ext cx="9144000" cy="365125"/>
          </a:xfrm>
          <a:prstGeom prst="rect">
            <a:avLst/>
          </a:prstGeom>
        </p:spPr>
        <p:txBody>
          <a:bodyPr/>
          <a:lstStyle/>
          <a:p>
            <a:endParaRPr kumimoji="1" lang="ja-JP" altLang="en-US"/>
          </a:p>
        </p:txBody>
      </p:sp>
    </p:spTree>
    <p:extLst>
      <p:ext uri="{BB962C8B-B14F-4D97-AF65-F5344CB8AC3E}">
        <p14:creationId xmlns:p14="http://schemas.microsoft.com/office/powerpoint/2010/main" val="67252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397024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194285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57200" y="1196752"/>
            <a:ext cx="8229600" cy="492941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cxnSp>
        <p:nvCxnSpPr>
          <p:cNvPr id="7" name="直線コネクタ 6"/>
          <p:cNvCxnSpPr/>
          <p:nvPr userDrawn="1"/>
        </p:nvCxnSpPr>
        <p:spPr>
          <a:xfrm>
            <a:off x="467544" y="836712"/>
            <a:ext cx="820891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59040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none" baseline="0"/>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428791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cxnSp>
        <p:nvCxnSpPr>
          <p:cNvPr id="8" name="直線コネクタ 7"/>
          <p:cNvCxnSpPr/>
          <p:nvPr userDrawn="1"/>
        </p:nvCxnSpPr>
        <p:spPr>
          <a:xfrm>
            <a:off x="467544" y="836712"/>
            <a:ext cx="820891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4036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052736"/>
            <a:ext cx="4040188" cy="5040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a:t>
            </a:r>
          </a:p>
        </p:txBody>
      </p:sp>
      <p:sp>
        <p:nvSpPr>
          <p:cNvPr id="4" name="コンテンツ プレースホルダー 3"/>
          <p:cNvSpPr>
            <a:spLocks noGrp="1"/>
          </p:cNvSpPr>
          <p:nvPr>
            <p:ph sz="half" idx="2"/>
          </p:nvPr>
        </p:nvSpPr>
        <p:spPr>
          <a:xfrm>
            <a:off x="457200" y="1700808"/>
            <a:ext cx="4040188"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052736"/>
            <a:ext cx="4041775" cy="49574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a:t>
            </a:r>
          </a:p>
        </p:txBody>
      </p:sp>
      <p:sp>
        <p:nvSpPr>
          <p:cNvPr id="6" name="コンテンツ プレースホルダー 5"/>
          <p:cNvSpPr>
            <a:spLocks noGrp="1"/>
          </p:cNvSpPr>
          <p:nvPr>
            <p:ph sz="quarter" idx="4"/>
          </p:nvPr>
        </p:nvSpPr>
        <p:spPr>
          <a:xfrm>
            <a:off x="4645025" y="1700808"/>
            <a:ext cx="4041775"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cxnSp>
        <p:nvCxnSpPr>
          <p:cNvPr id="10" name="直線コネクタ 9"/>
          <p:cNvCxnSpPr/>
          <p:nvPr userDrawn="1"/>
        </p:nvCxnSpPr>
        <p:spPr>
          <a:xfrm>
            <a:off x="467544" y="836712"/>
            <a:ext cx="820891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2819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20914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387109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256159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0" y="6525344"/>
            <a:ext cx="91440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03F343-B61D-499F-BB68-421BED7D70B1}" type="slidenum">
              <a:rPr kumimoji="1" lang="ja-JP" altLang="en-US" smtClean="0"/>
              <a:t>‹#›</a:t>
            </a:fld>
            <a:endParaRPr kumimoji="1" lang="ja-JP" altLang="en-US"/>
          </a:p>
        </p:txBody>
      </p:sp>
    </p:spTree>
    <p:extLst>
      <p:ext uri="{BB962C8B-B14F-4D97-AF65-F5344CB8AC3E}">
        <p14:creationId xmlns:p14="http://schemas.microsoft.com/office/powerpoint/2010/main" val="143347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2630"/>
            <a:ext cx="8229600" cy="56207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203F343-B61D-499F-BB68-421BED7D70B1}" type="slidenum">
              <a:rPr lang="ja-JP" altLang="en-US" smtClean="0"/>
              <a:pPr/>
              <a:t>‹#›</a:t>
            </a:fld>
            <a:endParaRPr lang="ja-JP" altLang="en-US" dirty="0"/>
          </a:p>
        </p:txBody>
      </p:sp>
    </p:spTree>
    <p:extLst>
      <p:ext uri="{BB962C8B-B14F-4D97-AF65-F5344CB8AC3E}">
        <p14:creationId xmlns:p14="http://schemas.microsoft.com/office/powerpoint/2010/main" val="305414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3600" b="1" kern="1200" cap="none"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Clr>
          <a:schemeClr val="tx2"/>
        </a:buClr>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ctrTitle"/>
              </p:nvPr>
            </p:nvSpPr>
            <p:spPr>
              <a:xfrm>
                <a:off x="395536" y="1268760"/>
                <a:ext cx="8496944" cy="2952328"/>
              </a:xfrm>
            </p:spPr>
            <p:txBody>
              <a:bodyPr>
                <a:noAutofit/>
              </a:bodyPr>
              <a:lstStyle/>
              <a:p>
                <a:r>
                  <a:rPr lang="ja-JP" altLang="en-US" sz="2800" dirty="0"/>
                  <a:t>東京</a:t>
                </a:r>
                <a:r>
                  <a:rPr lang="ja-JP" altLang="en-US" sz="2800" dirty="0" smtClean="0"/>
                  <a:t>大学プログラミングコンテスト </a:t>
                </a:r>
                <a:r>
                  <a:rPr lang="en-US" altLang="ja-JP" sz="2800" dirty="0" smtClean="0"/>
                  <a:t>2013 (</a:t>
                </a:r>
                <a:r>
                  <a:rPr lang="ja-JP" altLang="en-US" sz="2800" dirty="0" smtClean="0"/>
                  <a:t>年度</a:t>
                </a:r>
                <a:r>
                  <a:rPr lang="en-US" altLang="ja-JP" sz="2800" dirty="0" smtClean="0"/>
                  <a:t>)</a:t>
                </a:r>
                <a:r>
                  <a:rPr lang="en-US" altLang="ja-JP" sz="3200" dirty="0" smtClean="0"/>
                  <a:t/>
                </a:r>
                <a:br>
                  <a:rPr lang="en-US" altLang="ja-JP" sz="3200" dirty="0" smtClean="0"/>
                </a:br>
                <a:r>
                  <a:rPr lang="ja-JP" altLang="en-US" sz="6600" dirty="0" smtClean="0"/>
                  <a:t>問題 </a:t>
                </a:r>
                <a:r>
                  <a:rPr lang="en-US" altLang="ja-JP" sz="6600" dirty="0" smtClean="0"/>
                  <a:t>J</a:t>
                </a:r>
                <a:r>
                  <a:rPr lang="ja-JP" altLang="en-US" sz="6600" dirty="0"/>
                  <a:t>：</a:t>
                </a:r>
                <a14:m>
                  <m:oMath xmlns:m="http://schemas.openxmlformats.org/officeDocument/2006/math">
                    <m:r>
                      <a:rPr lang="en-US" altLang="ja-JP" sz="6600" i="1" dirty="0" smtClean="0">
                        <a:solidFill>
                          <a:schemeClr val="accent6">
                            <a:lumMod val="75000"/>
                          </a:schemeClr>
                        </a:solidFill>
                        <a:latin typeface="Cambria Math" panose="02040503050406030204" pitchFamily="18" charset="0"/>
                      </a:rPr>
                      <m:t>𝐾</m:t>
                    </m:r>
                  </m:oMath>
                </a14:m>
                <a:r>
                  <a:rPr lang="ja-JP" altLang="en-US" sz="6600" dirty="0" smtClean="0">
                    <a:solidFill>
                      <a:schemeClr val="accent6">
                        <a:lumMod val="75000"/>
                      </a:schemeClr>
                    </a:solidFill>
                  </a:rPr>
                  <a:t> 番目の閉路</a:t>
                </a:r>
                <a:endParaRPr lang="en-US" altLang="ja-JP" sz="3200" dirty="0" smtClean="0">
                  <a:solidFill>
                    <a:schemeClr val="accent6">
                      <a:lumMod val="75000"/>
                    </a:schemeClr>
                  </a:solidFill>
                </a:endParaRPr>
              </a:p>
            </p:txBody>
          </p:sp>
        </mc:Choice>
        <mc:Fallback xmlns="">
          <p:sp>
            <p:nvSpPr>
              <p:cNvPr id="2" name="タイトル 1"/>
              <p:cNvSpPr>
                <a:spLocks noGrp="1" noRot="1" noChangeAspect="1" noMove="1" noResize="1" noEditPoints="1" noAdjustHandles="1" noChangeArrowheads="1" noChangeShapeType="1" noTextEdit="1"/>
              </p:cNvSpPr>
              <p:nvPr>
                <p:ph type="ctrTitle"/>
              </p:nvPr>
            </p:nvSpPr>
            <p:spPr>
              <a:xfrm>
                <a:off x="395536" y="1268760"/>
                <a:ext cx="8496944" cy="2952328"/>
              </a:xfrm>
              <a:blipFill rotWithShape="0">
                <a:blip r:embed="rId3"/>
                <a:stretch>
                  <a:fillRect l="-3085" r="-3587"/>
                </a:stretch>
              </a:blipFill>
            </p:spPr>
            <p:txBody>
              <a:bodyPr/>
              <a:lstStyle/>
              <a:p>
                <a:r>
                  <a:rPr lang="ja-JP" altLang="en-US">
                    <a:noFill/>
                  </a:rPr>
                  <a:t> </a:t>
                </a:r>
              </a:p>
            </p:txBody>
          </p:sp>
        </mc:Fallback>
      </mc:AlternateContent>
      <p:sp>
        <p:nvSpPr>
          <p:cNvPr id="3" name="サブタイトル 2"/>
          <p:cNvSpPr>
            <a:spLocks noGrp="1"/>
          </p:cNvSpPr>
          <p:nvPr>
            <p:ph type="subTitle" idx="1"/>
          </p:nvPr>
        </p:nvSpPr>
        <p:spPr>
          <a:xfrm>
            <a:off x="1371600" y="4365104"/>
            <a:ext cx="6400800" cy="1919064"/>
          </a:xfrm>
        </p:spPr>
        <p:txBody>
          <a:bodyPr>
            <a:normAutofit/>
          </a:bodyPr>
          <a:lstStyle/>
          <a:p>
            <a:r>
              <a:rPr lang="ja-JP" altLang="en-US" dirty="0" smtClean="0">
                <a:solidFill>
                  <a:schemeClr val="tx1"/>
                </a:solidFill>
              </a:rPr>
              <a:t>問題：秋葉 </a:t>
            </a:r>
            <a:r>
              <a:rPr lang="en-US" altLang="ja-JP" sz="2800" dirty="0" smtClean="0">
                <a:solidFill>
                  <a:schemeClr val="tx1"/>
                </a:solidFill>
              </a:rPr>
              <a:t>(@</a:t>
            </a:r>
            <a:r>
              <a:rPr lang="en-US" altLang="ja-JP" sz="2800" dirty="0" err="1" smtClean="0">
                <a:solidFill>
                  <a:schemeClr val="tx1"/>
                </a:solidFill>
              </a:rPr>
              <a:t>iwiwi</a:t>
            </a:r>
            <a:r>
              <a:rPr lang="en-US" altLang="ja-JP" sz="2800" dirty="0" smtClean="0">
                <a:solidFill>
                  <a:schemeClr val="tx1"/>
                </a:solidFill>
              </a:rPr>
              <a:t>)</a:t>
            </a:r>
          </a:p>
          <a:p>
            <a:r>
              <a:rPr lang="ja-JP" altLang="en-US" dirty="0" smtClean="0">
                <a:solidFill>
                  <a:schemeClr val="tx1"/>
                </a:solidFill>
              </a:rPr>
              <a:t>解答：秋葉，矢野</a:t>
            </a:r>
            <a:endParaRPr lang="en-US" altLang="ja-JP" dirty="0" smtClean="0">
              <a:solidFill>
                <a:schemeClr val="tx1"/>
              </a:solidFill>
            </a:endParaRPr>
          </a:p>
          <a:p>
            <a:r>
              <a:rPr lang="ja-JP" altLang="en-US" dirty="0" smtClean="0">
                <a:solidFill>
                  <a:schemeClr val="tx1"/>
                </a:solidFill>
              </a:rPr>
              <a:t>解説：秋葉</a:t>
            </a:r>
            <a:endParaRPr lang="en-US" altLang="ja-JP" sz="2400" dirty="0">
              <a:solidFill>
                <a:srgbClr val="0070C0"/>
              </a:solidFill>
            </a:endParaRPr>
          </a:p>
        </p:txBody>
      </p:sp>
      <p:sp>
        <p:nvSpPr>
          <p:cNvPr id="4" name="テキスト ボックス 3"/>
          <p:cNvSpPr txBox="1"/>
          <p:nvPr/>
        </p:nvSpPr>
        <p:spPr>
          <a:xfrm>
            <a:off x="395536" y="354142"/>
            <a:ext cx="3005951" cy="369332"/>
          </a:xfrm>
          <a:prstGeom prst="rect">
            <a:avLst/>
          </a:prstGeom>
          <a:noFill/>
        </p:spPr>
        <p:txBody>
          <a:bodyPr wrap="none" rtlCol="0">
            <a:spAutoFit/>
          </a:bodyPr>
          <a:lstStyle/>
          <a:p>
            <a:r>
              <a:rPr lang="en-US" altLang="ja-JP" dirty="0" smtClean="0"/>
              <a:t>2014/03/02 @ LINE </a:t>
            </a:r>
            <a:r>
              <a:rPr lang="ja-JP" altLang="en-US" dirty="0" smtClean="0"/>
              <a:t>株式会社</a:t>
            </a:r>
            <a:endParaRPr lang="en-US" altLang="ja-JP" dirty="0" smtClean="0"/>
          </a:p>
        </p:txBody>
      </p:sp>
    </p:spTree>
    <p:extLst>
      <p:ext uri="{BB962C8B-B14F-4D97-AF65-F5344CB8AC3E}">
        <p14:creationId xmlns:p14="http://schemas.microsoft.com/office/powerpoint/2010/main" val="1322521568"/>
      </p:ext>
    </p:extLst>
  </p:cSld>
  <p:clrMapOvr>
    <a:masterClrMapping/>
  </p:clrMapOvr>
  <mc:AlternateContent xmlns:mc="http://schemas.openxmlformats.org/markup-compatibility/2006" xmlns:p14="http://schemas.microsoft.com/office/powerpoint/2010/main">
    <mc:Choice Requires="p14">
      <p:transition spd="slow" p14:dur="2000" advTm="12225"/>
    </mc:Choice>
    <mc:Fallback xmlns="">
      <p:transition spd="slow" advTm="1222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ナイーブな解法 </a:t>
            </a:r>
            <a:r>
              <a:rPr kumimoji="1" lang="en-US" altLang="ja-JP" sz="3100" dirty="0" smtClean="0"/>
              <a:t>(TLE)</a:t>
            </a:r>
            <a:r>
              <a:rPr kumimoji="1" lang="ja-JP" altLang="en-US" dirty="0" smtClean="0"/>
              <a:t>：最良優先</a:t>
            </a:r>
            <a:r>
              <a:rPr lang="ja-JP" altLang="en-US" dirty="0" smtClean="0"/>
              <a:t>探索</a:t>
            </a:r>
            <a:r>
              <a:rPr lang="ja-JP" altLang="en-US" dirty="0"/>
              <a:t>を</a:t>
            </a:r>
            <a:r>
              <a:rPr lang="ja-JP" altLang="en-US" dirty="0" smtClean="0"/>
              <a:t>する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b="1" dirty="0" smtClean="0">
                    <a:solidFill>
                      <a:srgbClr val="FF0000"/>
                    </a:solidFill>
                  </a:rPr>
                  <a:t>最良優先探索 </a:t>
                </a:r>
                <a:r>
                  <a:rPr kumimoji="1" lang="en-US" altLang="ja-JP" b="1" dirty="0" smtClean="0"/>
                  <a:t>(</a:t>
                </a:r>
                <a:r>
                  <a:rPr kumimoji="1" lang="ja-JP" altLang="en-US" b="1" dirty="0" smtClean="0"/>
                  <a:t>≒</a:t>
                </a:r>
                <a:r>
                  <a:rPr kumimoji="1" lang="en-US" altLang="ja-JP" b="1" dirty="0" err="1" smtClean="0"/>
                  <a:t>Dijkstra</a:t>
                </a:r>
                <a:r>
                  <a:rPr kumimoji="1" lang="en-US" altLang="ja-JP" b="1" dirty="0" smtClean="0"/>
                  <a:t>) </a:t>
                </a:r>
                <a:r>
                  <a:rPr kumimoji="1" lang="ja-JP" altLang="en-US" b="1" dirty="0" smtClean="0"/>
                  <a:t>をする</a:t>
                </a:r>
                <a:endParaRPr kumimoji="1" lang="en-US" altLang="ja-JP" b="1" dirty="0" smtClean="0"/>
              </a:p>
              <a:p>
                <a:pPr lvl="4"/>
                <a:endParaRPr lang="en-US" altLang="ja-JP" dirty="0"/>
              </a:p>
              <a:p>
                <a:r>
                  <a:rPr kumimoji="1" lang="ja-JP" altLang="en-US" dirty="0" smtClean="0"/>
                  <a:t>ただし，</a:t>
                </a:r>
                <a:r>
                  <a:rPr kumimoji="1" lang="en-US" altLang="ja-JP" dirty="0" smtClean="0"/>
                  <a:t>1 </a:t>
                </a:r>
                <a:r>
                  <a:rPr kumimoji="1" lang="ja-JP" altLang="en-US" dirty="0" err="1" smtClean="0"/>
                  <a:t>つの</a:t>
                </a:r>
                <a:r>
                  <a:rPr kumimoji="1" lang="ja-JP" altLang="en-US" dirty="0" smtClean="0"/>
                  <a:t>頂点を</a:t>
                </a:r>
                <a:r>
                  <a:rPr lang="ja-JP" altLang="en-US" b="1" dirty="0"/>
                  <a:t>複</a:t>
                </a:r>
                <a:r>
                  <a:rPr lang="ja-JP" altLang="en-US" b="1" dirty="0" smtClean="0"/>
                  <a:t>数回訪問</a:t>
                </a:r>
                <a:r>
                  <a:rPr lang="ja-JP" altLang="en-US" dirty="0" smtClean="0"/>
                  <a:t>する</a:t>
                </a:r>
                <a:endParaRPr lang="en-US" altLang="ja-JP" dirty="0" smtClean="0"/>
              </a:p>
              <a:p>
                <a:pPr lvl="4"/>
                <a:endParaRPr kumimoji="1" lang="en-US" altLang="ja-JP" dirty="0"/>
              </a:p>
              <a:p>
                <a14:m>
                  <m:oMath xmlns:m="http://schemas.openxmlformats.org/officeDocument/2006/math">
                    <m:r>
                      <a:rPr kumimoji="1" lang="en-US" altLang="ja-JP" b="0" i="1" smtClean="0">
                        <a:latin typeface="Cambria Math" panose="02040503050406030204" pitchFamily="18" charset="0"/>
                      </a:rPr>
                      <m:t>𝑖</m:t>
                    </m:r>
                  </m:oMath>
                </a14:m>
                <a:r>
                  <a:rPr kumimoji="1" lang="ja-JP" altLang="en-US" dirty="0" smtClean="0"/>
                  <a:t> 回目の訪問が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smtClean="0"/>
                  <a:t> 番目の経路の長さ</a:t>
                </a:r>
                <a:endParaRPr lang="en-US" altLang="ja-JP" dirty="0" smtClean="0"/>
              </a:p>
              <a:p>
                <a:pPr lvl="5"/>
                <a:endParaRPr lang="en-US" altLang="ja-JP" b="0" i="1" dirty="0">
                  <a:latin typeface="Cambria Math" panose="02040503050406030204" pitchFamily="18" charset="0"/>
                </a:endParaRPr>
              </a:p>
              <a:p>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e>
                        </m:d>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e>
                    </m:d>
                  </m:oMath>
                </a14:m>
                <a:r>
                  <a:rPr lang="ja-JP" altLang="en-US" dirty="0" smtClean="0"/>
                  <a:t> 時間．</a:t>
                </a:r>
                <a:r>
                  <a:rPr lang="en-US" altLang="ja-JP" dirty="0" smtClean="0"/>
                  <a:t>TLE</a:t>
                </a:r>
                <a:r>
                  <a:rPr lang="ja-JP" altLang="en-US" dirty="0" err="1" smtClean="0"/>
                  <a:t>．</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852" t="-271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2</a:t>
            </a:fld>
            <a:endParaRPr kumimoji="1" lang="ja-JP" altLang="en-US"/>
          </a:p>
        </p:txBody>
      </p:sp>
    </p:spTree>
    <p:extLst>
      <p:ext uri="{BB962C8B-B14F-4D97-AF65-F5344CB8AC3E}">
        <p14:creationId xmlns:p14="http://schemas.microsoft.com/office/powerpoint/2010/main" val="1810502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想定解法</a:t>
            </a:r>
            <a:r>
              <a:rPr lang="ja-JP" altLang="en-US" dirty="0" smtClean="0"/>
              <a:t>：</a:t>
            </a:r>
            <a:r>
              <a:rPr lang="en-US" altLang="ja-JP" dirty="0" smtClean="0"/>
              <a:t>A* </a:t>
            </a:r>
            <a:r>
              <a:rPr lang="ja-JP" altLang="en-US" dirty="0" smtClean="0"/>
              <a:t>探索をする </a:t>
            </a:r>
            <a:r>
              <a:rPr lang="en-US" altLang="ja-JP" sz="3100" dirty="0" smtClean="0"/>
              <a:t>(</a:t>
            </a:r>
            <a:r>
              <a:rPr lang="ja-JP" altLang="en-US" sz="3100" dirty="0" smtClean="0"/>
              <a:t>だけ！</a:t>
            </a:r>
            <a:r>
              <a:rPr lang="en-US" altLang="ja-JP" sz="3100" dirty="0" smtClean="0"/>
              <a:t>)</a:t>
            </a:r>
            <a:endParaRPr kumimoji="1" lang="ja-JP" altLang="en-US" sz="3100" dirty="0"/>
          </a:p>
        </p:txBody>
      </p:sp>
      <p:sp>
        <p:nvSpPr>
          <p:cNvPr id="3" name="コンテンツ プレースホルダー 2"/>
          <p:cNvSpPr>
            <a:spLocks noGrp="1"/>
          </p:cNvSpPr>
          <p:nvPr>
            <p:ph idx="1"/>
          </p:nvPr>
        </p:nvSpPr>
        <p:spPr/>
        <p:txBody>
          <a:bodyPr/>
          <a:lstStyle/>
          <a:p>
            <a:pPr marL="0" indent="0">
              <a:buNone/>
            </a:pPr>
            <a:r>
              <a:rPr lang="ja-JP" altLang="en-US" b="1" dirty="0" smtClean="0"/>
              <a:t>最良優先探索の代わりに </a:t>
            </a:r>
            <a:r>
              <a:rPr lang="en-US" altLang="ja-JP" b="1" dirty="0" smtClean="0">
                <a:solidFill>
                  <a:srgbClr val="FF0000"/>
                </a:solidFill>
              </a:rPr>
              <a:t>A* </a:t>
            </a:r>
            <a:r>
              <a:rPr lang="ja-JP" altLang="en-US" b="1" dirty="0" smtClean="0">
                <a:solidFill>
                  <a:srgbClr val="FF0000"/>
                </a:solidFill>
              </a:rPr>
              <a:t>探索</a:t>
            </a:r>
            <a:r>
              <a:rPr lang="ja-JP" altLang="en-US" b="1" dirty="0" smtClean="0"/>
              <a:t>を行う</a:t>
            </a:r>
            <a:endParaRPr lang="en-US" altLang="ja-JP" b="1" dirty="0" smtClean="0"/>
          </a:p>
          <a:p>
            <a:pPr lvl="6"/>
            <a:endParaRPr lang="en-US" altLang="ja-JP" dirty="0"/>
          </a:p>
          <a:p>
            <a:r>
              <a:rPr lang="ja-JP" altLang="en-US" dirty="0" smtClean="0"/>
              <a:t>頂点 </a:t>
            </a:r>
            <a:r>
              <a:rPr lang="en-US" altLang="ja-JP" dirty="0" smtClean="0"/>
              <a:t>0 </a:t>
            </a:r>
            <a:r>
              <a:rPr lang="ja-JP" altLang="en-US" b="1" dirty="0" err="1" smtClean="0"/>
              <a:t>まで</a:t>
            </a:r>
            <a:r>
              <a:rPr lang="ja-JP" altLang="en-US" dirty="0" err="1" smtClean="0"/>
              <a:t>の</a:t>
            </a:r>
            <a:r>
              <a:rPr lang="ja-JP" altLang="en-US" dirty="0" smtClean="0"/>
              <a:t>距離を全頂点に求める</a:t>
            </a:r>
            <a:endParaRPr lang="en-US" altLang="ja-JP" dirty="0" smtClean="0"/>
          </a:p>
          <a:p>
            <a:pPr lvl="1"/>
            <a:r>
              <a:rPr kumimoji="1" lang="ja-JP" altLang="en-US" sz="2400" dirty="0" smtClean="0"/>
              <a:t>逆グラフで </a:t>
            </a:r>
            <a:r>
              <a:rPr kumimoji="1" lang="en-US" altLang="ja-JP" sz="2400" dirty="0" smtClean="0"/>
              <a:t>1 </a:t>
            </a:r>
            <a:r>
              <a:rPr kumimoji="1" lang="ja-JP" altLang="en-US" sz="2400" dirty="0" smtClean="0"/>
              <a:t>回 </a:t>
            </a:r>
            <a:r>
              <a:rPr kumimoji="1" lang="en-US" altLang="ja-JP" sz="2400" dirty="0" err="1" smtClean="0"/>
              <a:t>Dijkstra</a:t>
            </a:r>
            <a:r>
              <a:rPr kumimoji="1" lang="ja-JP" altLang="en-US" sz="2400" dirty="0" smtClean="0"/>
              <a:t> するだけ</a:t>
            </a:r>
            <a:endParaRPr kumimoji="1" lang="en-US" altLang="ja-JP" sz="2400" dirty="0" smtClean="0"/>
          </a:p>
          <a:p>
            <a:pPr lvl="6"/>
            <a:endParaRPr lang="en-US" altLang="ja-JP" dirty="0"/>
          </a:p>
          <a:p>
            <a:r>
              <a:rPr kumimoji="1" lang="ja-JP" altLang="en-US" dirty="0" smtClean="0"/>
              <a:t>それを距離の下界として </a:t>
            </a:r>
            <a:r>
              <a:rPr kumimoji="1" lang="en-US" altLang="ja-JP" dirty="0" smtClean="0"/>
              <a:t>A* </a:t>
            </a:r>
            <a:r>
              <a:rPr kumimoji="1" lang="ja-JP" altLang="en-US" dirty="0" smtClean="0"/>
              <a:t>探索</a:t>
            </a:r>
            <a:endParaRPr kumimoji="1" lang="en-US" altLang="ja-JP" dirty="0" smtClean="0"/>
          </a:p>
          <a:p>
            <a:pPr lvl="5"/>
            <a:endParaRPr lang="en-US" altLang="ja-JP" dirty="0" smtClean="0"/>
          </a:p>
          <a:p>
            <a:r>
              <a:rPr lang="en-US" altLang="ja-JP" dirty="0" smtClean="0"/>
              <a:t>A* </a:t>
            </a:r>
            <a:r>
              <a:rPr lang="ja-JP" altLang="en-US" dirty="0" smtClean="0"/>
              <a:t>探索にするだけで計算量が本質的に改善することを今から説明します</a:t>
            </a:r>
            <a:endParaRPr lang="en-US" altLang="ja-JP" b="1" dirty="0"/>
          </a:p>
        </p:txBody>
      </p:sp>
      <p:sp>
        <p:nvSpPr>
          <p:cNvPr id="5" name="スライド番号プレースホルダー 4"/>
          <p:cNvSpPr>
            <a:spLocks noGrp="1"/>
          </p:cNvSpPr>
          <p:nvPr>
            <p:ph type="sldNum" sz="quarter" idx="12"/>
          </p:nvPr>
        </p:nvSpPr>
        <p:spPr/>
        <p:txBody>
          <a:bodyPr/>
          <a:lstStyle/>
          <a:p>
            <a:fld id="{F203F343-B61D-499F-BB68-421BED7D70B1}" type="slidenum">
              <a:rPr kumimoji="1" lang="ja-JP" altLang="en-US" smtClean="0"/>
              <a:t>3</a:t>
            </a:fld>
            <a:endParaRPr kumimoji="1" lang="ja-JP" altLang="en-US"/>
          </a:p>
        </p:txBody>
      </p:sp>
    </p:spTree>
    <p:extLst>
      <p:ext uri="{BB962C8B-B14F-4D97-AF65-F5344CB8AC3E}">
        <p14:creationId xmlns:p14="http://schemas.microsoft.com/office/powerpoint/2010/main" val="2531578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準備</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頂点 </a:t>
            </a:r>
            <a:r>
              <a:rPr lang="en-US" altLang="ja-JP" dirty="0" smtClean="0"/>
              <a:t>0 </a:t>
            </a:r>
            <a:r>
              <a:rPr lang="ja-JP" altLang="en-US" b="1" dirty="0" err="1" smtClean="0"/>
              <a:t>まで</a:t>
            </a:r>
            <a:r>
              <a:rPr lang="ja-JP" altLang="en-US" dirty="0" err="1" smtClean="0"/>
              <a:t>の</a:t>
            </a:r>
            <a:r>
              <a:rPr lang="ja-JP" altLang="en-US" dirty="0" smtClean="0"/>
              <a:t>最短路木を考える</a:t>
            </a:r>
            <a:endParaRPr lang="en-US" altLang="ja-JP" dirty="0" smtClean="0"/>
          </a:p>
          <a:p>
            <a:pPr lvl="1"/>
            <a:r>
              <a:rPr lang="ja-JP" altLang="en-US" sz="3200" dirty="0" smtClean="0"/>
              <a:t>木に含まれる辺を「順路」，</a:t>
            </a:r>
            <a:endParaRPr lang="en-US" altLang="ja-JP" sz="3200" dirty="0" smtClean="0"/>
          </a:p>
          <a:p>
            <a:pPr lvl="1"/>
            <a:r>
              <a:rPr lang="ja-JP" altLang="en-US" sz="3200" dirty="0" smtClean="0"/>
              <a:t>それ</a:t>
            </a:r>
            <a:r>
              <a:rPr lang="ja-JP" altLang="en-US" sz="3200" dirty="0"/>
              <a:t>以外</a:t>
            </a:r>
            <a:r>
              <a:rPr lang="ja-JP" altLang="en-US" sz="3200" dirty="0" smtClean="0"/>
              <a:t>を「迂回路」と呼ぶ</a:t>
            </a:r>
            <a:endParaRPr lang="en-US" altLang="ja-JP" sz="3200" dirty="0" smtClean="0"/>
          </a:p>
          <a:p>
            <a:pPr marL="1828800" lvl="4" indent="0">
              <a:buNone/>
            </a:pPr>
            <a:endParaRPr lang="en-US" altLang="ja-JP" dirty="0" smtClean="0"/>
          </a:p>
        </p:txBody>
      </p:sp>
      <p:sp>
        <p:nvSpPr>
          <p:cNvPr id="5" name="スライド番号プレースホルダー 4"/>
          <p:cNvSpPr>
            <a:spLocks noGrp="1"/>
          </p:cNvSpPr>
          <p:nvPr>
            <p:ph type="sldNum" sz="quarter" idx="12"/>
          </p:nvPr>
        </p:nvSpPr>
        <p:spPr/>
        <p:txBody>
          <a:bodyPr/>
          <a:lstStyle/>
          <a:p>
            <a:fld id="{F203F343-B61D-499F-BB68-421BED7D70B1}" type="slidenum">
              <a:rPr kumimoji="1" lang="ja-JP" altLang="en-US" smtClean="0"/>
              <a:t>4</a:t>
            </a:fld>
            <a:endParaRPr kumimoji="1" lang="ja-JP" altLang="en-US"/>
          </a:p>
        </p:txBody>
      </p:sp>
    </p:spTree>
    <p:extLst>
      <p:ext uri="{BB962C8B-B14F-4D97-AF65-F5344CB8AC3E}">
        <p14:creationId xmlns:p14="http://schemas.microsoft.com/office/powerpoint/2010/main" val="74389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考察１</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b="1" dirty="0" smtClean="0"/>
                  <a:t>経路たちはツリーを成す</a:t>
                </a:r>
                <a:endParaRPr lang="en-US" altLang="ja-JP" b="1" dirty="0" smtClean="0"/>
              </a:p>
              <a:p>
                <a:pPr marL="0" indent="0">
                  <a:buNone/>
                </a:pPr>
                <a:endParaRPr kumimoji="1" lang="en-US" altLang="ja-JP" sz="2800" b="1" dirty="0" smtClean="0"/>
              </a:p>
              <a:p>
                <a:r>
                  <a:rPr kumimoji="1" lang="ja-JP" altLang="en-US" dirty="0" smtClean="0"/>
                  <a:t>一番短い経路は順路のみを通る最短路</a:t>
                </a:r>
                <a:endParaRPr kumimoji="1" lang="en-US" altLang="ja-JP" sz="2400" dirty="0" smtClean="0"/>
              </a:p>
              <a:p>
                <a:pPr lvl="3"/>
                <a:endParaRPr lang="en-US" altLang="ja-JP" sz="1800" dirty="0"/>
              </a:p>
              <a:p>
                <a14:m>
                  <m:oMath xmlns:m="http://schemas.openxmlformats.org/officeDocument/2006/math">
                    <m:r>
                      <a:rPr kumimoji="1" lang="en-US" altLang="ja-JP" b="0" i="1" smtClean="0">
                        <a:latin typeface="Cambria Math" panose="02040503050406030204" pitchFamily="18" charset="0"/>
                      </a:rPr>
                      <m:t>𝑖</m:t>
                    </m:r>
                  </m:oMath>
                </a14:m>
                <a:r>
                  <a:rPr kumimoji="1" lang="ja-JP" altLang="en-US" dirty="0" smtClean="0"/>
                  <a:t> 番目 </a:t>
                </a:r>
                <a:r>
                  <a:rPr kumimoji="1" lang="en-US" altLang="ja-JP" dirty="0" smtClean="0"/>
                  <a:t>(</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&gt;1</m:t>
                    </m:r>
                  </m:oMath>
                </a14:m>
                <a:r>
                  <a:rPr kumimoji="1" lang="en-US" altLang="ja-JP" dirty="0" smtClean="0"/>
                  <a:t>) </a:t>
                </a:r>
                <a:r>
                  <a:rPr kumimoji="1" lang="ja-JP" altLang="en-US" dirty="0" smtClean="0"/>
                  <a:t>に短い経路には「親」がある</a:t>
                </a:r>
                <a:endParaRPr kumimoji="1" lang="en-US" altLang="ja-JP" dirty="0" smtClean="0"/>
              </a:p>
              <a:p>
                <a:pPr lvl="1"/>
                <a:r>
                  <a:rPr lang="ja-JP" altLang="en-US" sz="2400" dirty="0" smtClean="0"/>
                  <a:t>ある </a:t>
                </a:r>
                <a14:m>
                  <m:oMath xmlns:m="http://schemas.openxmlformats.org/officeDocument/2006/math">
                    <m:r>
                      <a:rPr lang="en-US" altLang="ja-JP" sz="2400" b="0" i="1" smtClean="0">
                        <a:latin typeface="Cambria Math" panose="02040503050406030204" pitchFamily="18" charset="0"/>
                      </a:rPr>
                      <m:t>𝑗</m:t>
                    </m:r>
                  </m:oMath>
                </a14:m>
                <a:r>
                  <a:rPr kumimoji="1" lang="en-US" altLang="ja-JP" sz="2400" dirty="0" smtClean="0"/>
                  <a:t> </a:t>
                </a:r>
                <a:r>
                  <a:rPr kumimoji="1" lang="ja-JP" altLang="en-US" sz="2400" dirty="0" smtClean="0"/>
                  <a:t>番目の経路 </a:t>
                </a:r>
                <a:r>
                  <a:rPr kumimoji="1" lang="en-US" altLang="ja-JP" sz="2400" dirty="0" smtClean="0"/>
                  <a:t>(</a:t>
                </a:r>
                <a14:m>
                  <m:oMath xmlns:m="http://schemas.openxmlformats.org/officeDocument/2006/math">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𝑖</m:t>
                    </m:r>
                  </m:oMath>
                </a14:m>
                <a:r>
                  <a:rPr kumimoji="1" lang="en-US" altLang="ja-JP" sz="2400" dirty="0" smtClean="0"/>
                  <a:t>) </a:t>
                </a:r>
                <a:r>
                  <a:rPr lang="ja-JP" altLang="en-US" sz="2400" dirty="0" err="1" smtClean="0"/>
                  <a:t>が存</a:t>
                </a:r>
                <a:r>
                  <a:rPr lang="ja-JP" altLang="en-US" sz="2400" dirty="0" smtClean="0"/>
                  <a:t>在して</a:t>
                </a:r>
                <a:endParaRPr lang="en-US" altLang="ja-JP" sz="2400" dirty="0" smtClean="0"/>
              </a:p>
              <a:p>
                <a:pPr lvl="1"/>
                <a:r>
                  <a:rPr lang="ja-JP" altLang="en-US" sz="2400" dirty="0" smtClean="0"/>
                  <a:t>途中まで完全一致して</a:t>
                </a:r>
                <a:endParaRPr lang="en-US" altLang="ja-JP" sz="2400" dirty="0" smtClean="0"/>
              </a:p>
              <a:p>
                <a:pPr lvl="1"/>
                <a:r>
                  <a:rPr lang="ja-JP" altLang="en-US" sz="2400" dirty="0" smtClean="0"/>
                  <a:t>途中で違う「巡回路」を通って</a:t>
                </a:r>
                <a:endParaRPr lang="en-US" altLang="ja-JP" sz="2400" dirty="0" smtClean="0"/>
              </a:p>
              <a:p>
                <a:pPr lvl="1"/>
                <a:r>
                  <a:rPr lang="ja-JP" altLang="en-US" sz="2400" dirty="0"/>
                  <a:t>そこからは</a:t>
                </a:r>
                <a:r>
                  <a:rPr lang="ja-JP" altLang="en-US" sz="2400" dirty="0" smtClean="0"/>
                  <a:t>「順路」のみを通ってゴールする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852" t="-1483" r="-14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5</a:t>
            </a:fld>
            <a:endParaRPr kumimoji="1" lang="ja-JP" altLang="en-US"/>
          </a:p>
        </p:txBody>
      </p:sp>
    </p:spTree>
    <p:extLst>
      <p:ext uri="{BB962C8B-B14F-4D97-AF65-F5344CB8AC3E}">
        <p14:creationId xmlns:p14="http://schemas.microsoft.com/office/powerpoint/2010/main" val="56904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考察 </a:t>
            </a:r>
            <a:r>
              <a:rPr kumimoji="1" lang="en-US" altLang="ja-JP" dirty="0" smtClean="0"/>
              <a:t>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b="1" dirty="0" smtClean="0"/>
                  <a:t>ランダム</a:t>
                </a:r>
                <a:r>
                  <a:rPr lang="ja-JP" altLang="en-US" b="1" dirty="0"/>
                  <a:t>生成されたグラフの</a:t>
                </a:r>
                <a:r>
                  <a:rPr lang="ja-JP" altLang="en-US" b="1" dirty="0" smtClean="0"/>
                  <a:t>性質</a:t>
                </a:r>
                <a:endParaRPr lang="en-US" altLang="ja-JP" b="1" dirty="0"/>
              </a:p>
              <a:p>
                <a:pPr lvl="4"/>
                <a:endParaRPr kumimoji="1" lang="en-US" altLang="ja-JP" dirty="0" smtClean="0"/>
              </a:p>
              <a:p>
                <a:r>
                  <a:rPr lang="ja-JP" altLang="en-US" dirty="0" smtClean="0"/>
                  <a:t>全頂点の次数がほぼ均一</a:t>
                </a:r>
                <a:endParaRPr lang="en-US" altLang="ja-JP" dirty="0" smtClean="0"/>
              </a:p>
              <a:p>
                <a:pPr lvl="1"/>
                <a:r>
                  <a:rPr kumimoji="1" lang="ja-JP" altLang="en-US" dirty="0" smtClean="0"/>
                  <a:t>だいたい </a:t>
                </a:r>
                <a:r>
                  <a:rPr kumimoji="1" lang="en-US" altLang="ja-JP" dirty="0" smtClean="0"/>
                  <a:t>4</a:t>
                </a:r>
                <a:r>
                  <a:rPr lang="ja-JP" altLang="en-US" sz="2000" dirty="0" smtClean="0"/>
                  <a:t>（全 </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10</m:t>
                        </m:r>
                      </m:e>
                      <m:sup>
                        <m:r>
                          <a:rPr lang="en-US" altLang="ja-JP" sz="2000" b="0" i="1" smtClean="0">
                            <a:latin typeface="Cambria Math" panose="02040503050406030204" pitchFamily="18" charset="0"/>
                          </a:rPr>
                          <m:t>6</m:t>
                        </m:r>
                      </m:sup>
                    </m:sSup>
                  </m:oMath>
                </a14:m>
                <a:r>
                  <a:rPr lang="ja-JP" altLang="en-US" sz="2000" dirty="0" smtClean="0"/>
                  <a:t> 通りの入力</a:t>
                </a:r>
                <a:r>
                  <a:rPr lang="ja-JP" altLang="en-US" sz="2000" dirty="0"/>
                  <a:t>で</a:t>
                </a:r>
                <a:r>
                  <a:rPr lang="ja-JP" altLang="en-US" sz="2000" dirty="0" smtClean="0"/>
                  <a:t>の最大次数でも </a:t>
                </a:r>
                <a:r>
                  <a:rPr lang="en-US" altLang="ja-JP" sz="2000" dirty="0" smtClean="0"/>
                  <a:t>23</a:t>
                </a:r>
                <a:r>
                  <a:rPr lang="ja-JP" altLang="en-US" sz="2000" dirty="0" smtClean="0"/>
                  <a:t>）</a:t>
                </a:r>
                <a:endParaRPr lang="en-US" altLang="ja-JP" sz="2000" dirty="0" smtClean="0"/>
              </a:p>
              <a:p>
                <a:pPr lvl="6"/>
                <a:endParaRPr lang="en-US" altLang="ja-JP" dirty="0"/>
              </a:p>
              <a:p>
                <a:r>
                  <a:rPr lang="ja-JP" altLang="en-US" dirty="0"/>
                  <a:t>最短路木の深さが浅い</a:t>
                </a:r>
                <a:endParaRPr lang="en-US" altLang="ja-JP" dirty="0"/>
              </a:p>
              <a:p>
                <a:pPr lvl="1"/>
                <a:r>
                  <a:rPr lang="ja-JP" altLang="en-US" dirty="0"/>
                  <a:t>全ての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6</m:t>
                        </m:r>
                      </m:sup>
                    </m:sSup>
                  </m:oMath>
                </a14:m>
                <a:r>
                  <a:rPr lang="ja-JP" altLang="en-US" dirty="0"/>
                  <a:t> 通りの入力で平均 </a:t>
                </a:r>
                <a:r>
                  <a:rPr lang="en-US" altLang="ja-JP" dirty="0"/>
                  <a:t>22.2, </a:t>
                </a:r>
                <a:r>
                  <a:rPr lang="ja-JP" altLang="en-US" dirty="0"/>
                  <a:t>最大 </a:t>
                </a:r>
                <a:r>
                  <a:rPr lang="en-US" altLang="ja-JP" dirty="0"/>
                  <a:t>35</a:t>
                </a:r>
              </a:p>
              <a:p>
                <a:pPr lvl="1"/>
                <a:r>
                  <a:rPr kumimoji="1" lang="ja-JP" altLang="en-US" sz="2000" dirty="0" smtClean="0"/>
                  <a:t>乱数でこんな単純に作られたグラフはそんな細長くなったりしなそうですよね</a:t>
                </a:r>
                <a:endParaRPr kumimoji="1" lang="en-US" altLang="ja-JP" sz="2000" dirty="0" smtClean="0"/>
              </a:p>
              <a:p>
                <a:pPr marL="0" indent="0">
                  <a:buNone/>
                </a:pPr>
                <a:endParaRPr lang="en-US" altLang="ja-JP" sz="2400" dirty="0"/>
              </a:p>
              <a:p>
                <a:pPr marL="0" indent="0">
                  <a:buNone/>
                </a:pPr>
                <a:r>
                  <a:rPr kumimoji="1" lang="en-US" altLang="ja-JP" sz="1900" dirty="0" smtClean="0"/>
                  <a:t>※</a:t>
                </a:r>
                <a:r>
                  <a:rPr kumimoji="1" lang="ja-JP" altLang="en-US" sz="1900" dirty="0" smtClean="0"/>
                  <a:t>ちなみに，乱数で単純にグラフを作ってしまうとこういう扱いやすい性質を持ってしまうので，一般のグラフを対象とする問題を出題するためのジャッジデータを作る時はもっと変なグラフを生成するようにしましょう</a:t>
                </a:r>
                <a:endParaRPr kumimoji="1" lang="en-US" altLang="ja-JP" sz="19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704" t="-2101" r="-29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6</a:t>
            </a:fld>
            <a:endParaRPr kumimoji="1" lang="ja-JP" altLang="en-US"/>
          </a:p>
        </p:txBody>
      </p:sp>
    </p:spTree>
    <p:extLst>
      <p:ext uri="{BB962C8B-B14F-4D97-AF65-F5344CB8AC3E}">
        <p14:creationId xmlns:p14="http://schemas.microsoft.com/office/powerpoint/2010/main" val="209087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まとめると</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196752"/>
                <a:ext cx="8229600" cy="5112568"/>
              </a:xfrm>
            </p:spPr>
            <p:txBody>
              <a:bodyPr>
                <a:normAutofit/>
              </a:bodyPr>
              <a:lstStyle/>
              <a:p>
                <a:pPr marL="0" indent="0">
                  <a:buNone/>
                </a:pPr>
                <a:r>
                  <a:rPr lang="ja-JP" altLang="en-US" sz="2400" dirty="0" smtClean="0"/>
                  <a:t>最短路木の深さを </a:t>
                </a:r>
                <a14:m>
                  <m:oMath xmlns:m="http://schemas.openxmlformats.org/officeDocument/2006/math">
                    <m:r>
                      <a:rPr lang="en-US" altLang="ja-JP" sz="2400" b="0" i="1" smtClean="0">
                        <a:latin typeface="Cambria Math" panose="02040503050406030204" pitchFamily="18" charset="0"/>
                      </a:rPr>
                      <m:t>𝑠</m:t>
                    </m:r>
                  </m:oMath>
                </a14:m>
                <a:r>
                  <a:rPr lang="ja-JP" altLang="en-US" sz="2400" dirty="0" err="1" smtClean="0"/>
                  <a:t>，</a:t>
                </a:r>
                <a:r>
                  <a:rPr lang="ja-JP" altLang="en-US" sz="2400" dirty="0"/>
                  <a:t>平均</a:t>
                </a:r>
                <a:r>
                  <a:rPr lang="ja-JP" altLang="en-US" sz="2400" dirty="0" smtClean="0"/>
                  <a:t>次数を </a:t>
                </a:r>
                <a14:m>
                  <m:oMath xmlns:m="http://schemas.openxmlformats.org/officeDocument/2006/math">
                    <m:r>
                      <a:rPr lang="en-US" altLang="ja-JP" sz="2400" b="0" i="1" smtClean="0">
                        <a:latin typeface="Cambria Math" panose="02040503050406030204" pitchFamily="18" charset="0"/>
                      </a:rPr>
                      <m:t>𝑑</m:t>
                    </m:r>
                  </m:oMath>
                </a14:m>
                <a:r>
                  <a:rPr lang="ja-JP" altLang="en-US" sz="2400" dirty="0" smtClean="0"/>
                  <a:t> とする</a:t>
                </a:r>
                <a:endParaRPr lang="en-US" altLang="ja-JP" sz="2400" dirty="0" smtClean="0"/>
              </a:p>
              <a:p>
                <a:pPr marL="0" indent="0">
                  <a:buNone/>
                </a:pPr>
                <a:r>
                  <a:rPr lang="ja-JP" altLang="en-US" sz="1600" dirty="0" smtClean="0"/>
                  <a:t>（次数のばら付き</a:t>
                </a:r>
                <a:r>
                  <a:rPr lang="ja-JP" altLang="en-US" sz="1600" dirty="0"/>
                  <a:t>は</a:t>
                </a:r>
                <a:r>
                  <a:rPr lang="ja-JP" altLang="en-US" sz="1600" dirty="0" smtClean="0"/>
                  <a:t>かなり小さいので以下では均一とみなして解析）</a:t>
                </a:r>
                <a:endParaRPr lang="en-US" altLang="ja-JP" sz="1800" dirty="0" smtClean="0"/>
              </a:p>
              <a:p>
                <a:pPr lvl="3"/>
                <a:endParaRPr lang="en-US" altLang="ja-JP" sz="1200" dirty="0"/>
              </a:p>
              <a:p>
                <a:pPr marL="0" indent="0">
                  <a:buNone/>
                </a:pPr>
                <a14:m>
                  <m:oMath xmlns:m="http://schemas.openxmlformats.org/officeDocument/2006/math">
                    <m:r>
                      <a:rPr lang="en-US" altLang="ja-JP" sz="2400" b="0" i="1" smtClean="0">
                        <a:latin typeface="Cambria Math" panose="02040503050406030204" pitchFamily="18" charset="0"/>
                      </a:rPr>
                      <m:t>𝑖</m:t>
                    </m:r>
                  </m:oMath>
                </a14:m>
                <a:r>
                  <a:rPr kumimoji="1" lang="en-US" altLang="ja-JP" sz="2400" dirty="0" smtClean="0"/>
                  <a:t> </a:t>
                </a:r>
                <a:r>
                  <a:rPr kumimoji="1" lang="ja-JP" altLang="en-US" sz="2400" dirty="0" smtClean="0"/>
                  <a:t>番目までの経路</a:t>
                </a:r>
                <a:r>
                  <a:rPr lang="ja-JP" altLang="en-US" sz="2400" dirty="0" smtClean="0"/>
                  <a:t>が求まっているとき</a:t>
                </a:r>
                <a:endParaRPr lang="en-US" altLang="ja-JP" sz="2400" dirty="0" smtClean="0"/>
              </a:p>
              <a:p>
                <a14:m>
                  <m:oMath xmlns:m="http://schemas.openxmlformats.org/officeDocument/2006/math">
                    <m:r>
                      <a:rPr lang="en-US" altLang="ja-JP" sz="2400" b="0" i="1" smtClean="0">
                        <a:latin typeface="Cambria Math" panose="02040503050406030204" pitchFamily="18" charset="0"/>
                      </a:rPr>
                      <m:t>𝑗</m:t>
                    </m:r>
                  </m:oMath>
                </a14:m>
                <a:r>
                  <a:rPr lang="en-US" altLang="ja-JP" sz="2400" dirty="0" smtClean="0"/>
                  <a:t> </a:t>
                </a:r>
                <a:r>
                  <a:rPr lang="ja-JP" altLang="en-US" sz="2400" dirty="0" smtClean="0"/>
                  <a:t>番目 </a:t>
                </a:r>
                <a:r>
                  <a:rPr lang="en-US" altLang="ja-JP" sz="2400" dirty="0" smtClean="0"/>
                  <a:t>(</a:t>
                </a:r>
                <a14:m>
                  <m:oMath xmlns:m="http://schemas.openxmlformats.org/officeDocument/2006/math">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oMath>
                </a14:m>
                <a:r>
                  <a:rPr lang="en-US" altLang="ja-JP" sz="2400" dirty="0" smtClean="0"/>
                  <a:t>) </a:t>
                </a:r>
                <a:r>
                  <a:rPr lang="ja-JP" altLang="en-US" sz="2400" dirty="0" smtClean="0"/>
                  <a:t>の経路を親とする全ての経路はもう順路を進むだけで求まる位置</a:t>
                </a:r>
                <a:r>
                  <a:rPr lang="ja-JP" altLang="en-US" sz="2400" dirty="0"/>
                  <a:t>で</a:t>
                </a:r>
                <a:r>
                  <a:rPr lang="ja-JP" altLang="en-US" sz="2400" dirty="0" smtClean="0"/>
                  <a:t>順位キューに入っている</a:t>
                </a:r>
                <a:endParaRPr lang="en-US" altLang="ja-JP" sz="2400" i="1" dirty="0">
                  <a:latin typeface="Cambria Math" panose="02040503050406030204" pitchFamily="18" charset="0"/>
                </a:endParaRPr>
              </a:p>
              <a:p>
                <a:r>
                  <a:rPr lang="ja-JP" altLang="en-US" sz="2400" b="0" i="1" dirty="0" smtClean="0">
                    <a:latin typeface="Cambria Math" panose="02040503050406030204" pitchFamily="18" charset="0"/>
                  </a:rPr>
                  <a:t>順路しか進まない場合の経路の長さは既に順位キュー内でのキーに完全に一致</a:t>
                </a:r>
                <a:endParaRPr lang="en-US" altLang="ja-JP" sz="2400" b="0" i="1" dirty="0" smtClean="0">
                  <a:latin typeface="Cambria Math" panose="02040503050406030204" pitchFamily="18" charset="0"/>
                </a:endParaRPr>
              </a:p>
              <a:p>
                <a:r>
                  <a:rPr lang="ja-JP" altLang="en-US" sz="2400" i="1" dirty="0" err="1" smtClean="0">
                    <a:latin typeface="Cambria Math" panose="02040503050406030204" pitchFamily="18" charset="0"/>
                  </a:rPr>
                  <a:t>なので</a:t>
                </a:r>
                <a:r>
                  <a:rPr lang="ja-JP" altLang="en-US" sz="2400" i="1" dirty="0" smtClean="0">
                    <a:latin typeface="Cambria Math" panose="02040503050406030204" pitchFamily="18" charset="0"/>
                  </a:rPr>
                  <a:t>まっすぐ進んで，</a:t>
                </a:r>
                <a14:m>
                  <m:oMath xmlns:m="http://schemas.openxmlformats.org/officeDocument/2006/math">
                    <m:r>
                      <a:rPr lang="en-US" altLang="ja-JP" sz="2400" b="0" i="1" smtClean="0">
                        <a:latin typeface="Cambria Math" panose="02040503050406030204" pitchFamily="18" charset="0"/>
                      </a:rPr>
                      <m:t>𝑂</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𝑠𝑑</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𝑘𝑠𝑑</m:t>
                                </m:r>
                              </m:e>
                            </m:d>
                          </m:e>
                        </m:func>
                      </m:e>
                    </m:d>
                  </m:oMath>
                </a14:m>
                <a:r>
                  <a:rPr lang="en-US" altLang="ja-JP" sz="2400" dirty="0" smtClean="0"/>
                  <a:t> </a:t>
                </a:r>
                <a:r>
                  <a:rPr lang="ja-JP" altLang="en-US" sz="2400" dirty="0" smtClean="0"/>
                  <a:t>で次の経路が求まる</a:t>
                </a:r>
                <a:endParaRPr lang="en-US" altLang="ja-JP" sz="2400" dirty="0" smtClean="0"/>
              </a:p>
              <a:p>
                <a:pPr lvl="4"/>
                <a:endParaRPr lang="en-US" altLang="ja-JP" sz="1200" dirty="0"/>
              </a:p>
              <a:p>
                <a:pPr marL="0" indent="0">
                  <a:buNone/>
                </a:pPr>
                <a:r>
                  <a:rPr lang="ja-JP" altLang="en-US" sz="2400" b="1" dirty="0" smtClean="0"/>
                  <a:t>全体 </a:t>
                </a:r>
                <a14:m>
                  <m:oMath xmlns:m="http://schemas.openxmlformats.org/officeDocument/2006/math">
                    <m:r>
                      <a:rPr lang="en-US" altLang="ja-JP" sz="2400" b="1" i="1" smtClean="0">
                        <a:latin typeface="Cambria Math" panose="02040503050406030204" pitchFamily="18" charset="0"/>
                      </a:rPr>
                      <m:t>𝑶</m:t>
                    </m:r>
                    <m:d>
                      <m:dPr>
                        <m:ctrlPr>
                          <a:rPr lang="en-US" altLang="ja-JP" sz="2400" b="1" i="1" smtClean="0">
                            <a:latin typeface="Cambria Math" panose="02040503050406030204" pitchFamily="18" charset="0"/>
                          </a:rPr>
                        </m:ctrlPr>
                      </m:dPr>
                      <m:e>
                        <m:d>
                          <m:dPr>
                            <m:ctrlPr>
                              <a:rPr lang="en-US" altLang="ja-JP" sz="2400" b="1" i="1" smtClean="0">
                                <a:latin typeface="Cambria Math" panose="02040503050406030204" pitchFamily="18" charset="0"/>
                              </a:rPr>
                            </m:ctrlPr>
                          </m:dPr>
                          <m:e>
                            <m:r>
                              <a:rPr lang="en-US" altLang="ja-JP" sz="2400" b="1" i="1" smtClean="0">
                                <a:latin typeface="Cambria Math" panose="02040503050406030204" pitchFamily="18" charset="0"/>
                              </a:rPr>
                              <m:t>𝒏</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𝒎</m:t>
                            </m:r>
                          </m:e>
                        </m:d>
                        <m:func>
                          <m:funcPr>
                            <m:ctrlPr>
                              <a:rPr lang="en-US" altLang="ja-JP" sz="2400" b="1" i="1" smtClean="0">
                                <a:latin typeface="Cambria Math" panose="02040503050406030204" pitchFamily="18" charset="0"/>
                              </a:rPr>
                            </m:ctrlPr>
                          </m:funcPr>
                          <m:fName>
                            <m:r>
                              <a:rPr lang="en-US" altLang="ja-JP" sz="2400" b="1" i="0" smtClean="0">
                                <a:latin typeface="Cambria Math" panose="02040503050406030204" pitchFamily="18" charset="0"/>
                              </a:rPr>
                              <m:t>𝐥𝐨𝐠</m:t>
                            </m:r>
                          </m:fName>
                          <m:e>
                            <m:r>
                              <a:rPr lang="en-US" altLang="ja-JP" sz="2400" b="1" i="1" smtClean="0">
                                <a:latin typeface="Cambria Math" panose="02040503050406030204" pitchFamily="18" charset="0"/>
                              </a:rPr>
                              <m:t>𝒏</m:t>
                            </m:r>
                          </m:e>
                        </m:func>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𝒌𝒔𝒅</m:t>
                        </m:r>
                        <m:func>
                          <m:funcPr>
                            <m:ctrlPr>
                              <a:rPr lang="en-US" altLang="ja-JP" sz="2400" b="1" i="1" smtClean="0">
                                <a:latin typeface="Cambria Math" panose="02040503050406030204" pitchFamily="18" charset="0"/>
                              </a:rPr>
                            </m:ctrlPr>
                          </m:funcPr>
                          <m:fName>
                            <m:r>
                              <a:rPr lang="en-US" altLang="ja-JP" sz="2400" b="1" i="0" smtClean="0">
                                <a:latin typeface="Cambria Math" panose="02040503050406030204" pitchFamily="18" charset="0"/>
                              </a:rPr>
                              <m:t>𝐥𝐨𝐠</m:t>
                            </m:r>
                          </m:fName>
                          <m:e>
                            <m:d>
                              <m:dPr>
                                <m:ctrlPr>
                                  <a:rPr lang="en-US" altLang="ja-JP" sz="2400" b="1" i="1" smtClean="0">
                                    <a:latin typeface="Cambria Math" panose="02040503050406030204" pitchFamily="18" charset="0"/>
                                  </a:rPr>
                                </m:ctrlPr>
                              </m:dPr>
                              <m:e>
                                <m:r>
                                  <a:rPr lang="en-US" altLang="ja-JP" sz="2400" b="1" i="1" smtClean="0">
                                    <a:latin typeface="Cambria Math" panose="02040503050406030204" pitchFamily="18" charset="0"/>
                                  </a:rPr>
                                  <m:t>𝒌𝒔𝒅</m:t>
                                </m:r>
                              </m:e>
                            </m:d>
                          </m:e>
                        </m:func>
                      </m:e>
                    </m:d>
                  </m:oMath>
                </a14:m>
                <a:r>
                  <a:rPr lang="ja-JP" altLang="en-US" sz="2400" b="1" dirty="0" smtClean="0"/>
                  <a:t> 時間</a:t>
                </a:r>
                <a:endParaRPr lang="en-US" altLang="ja-JP" sz="2400" b="1" dirty="0" smtClean="0"/>
              </a:p>
              <a:p>
                <a:pPr marL="0" indent="0">
                  <a:buNone/>
                </a:pPr>
                <a:r>
                  <a:rPr lang="ja-JP" altLang="en-US" sz="2400" b="1" dirty="0" smtClean="0"/>
                  <a:t>（</a:t>
                </a:r>
                <a:r>
                  <a:rPr lang="en-US" altLang="ja-JP" sz="2400" b="1" dirty="0" smtClean="0"/>
                  <a:t>A* </a:t>
                </a:r>
                <a:r>
                  <a:rPr lang="ja-JP" altLang="en-US" sz="2400" b="1" dirty="0" smtClean="0"/>
                  <a:t>探索で本質的に計算量が向上した！）</a:t>
                </a:r>
                <a:endParaRPr lang="en-US" altLang="ja-JP" sz="24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196752"/>
                <a:ext cx="8229600" cy="5112568"/>
              </a:xfrm>
              <a:blipFill rotWithShape="0">
                <a:blip r:embed="rId2"/>
                <a:stretch>
                  <a:fillRect l="-1111" t="-715" r="-74" b="-23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7</a:t>
            </a:fld>
            <a:endParaRPr kumimoji="1" lang="ja-JP" altLang="en-US"/>
          </a:p>
        </p:txBody>
      </p:sp>
    </p:spTree>
    <p:extLst>
      <p:ext uri="{BB962C8B-B14F-4D97-AF65-F5344CB8AC3E}">
        <p14:creationId xmlns:p14="http://schemas.microsoft.com/office/powerpoint/2010/main" val="121826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別解</a:t>
            </a:r>
            <a:r>
              <a:rPr kumimoji="1" lang="ja-JP" altLang="en-US" dirty="0" smtClean="0"/>
              <a:t>：グラフを変換して最良優先探索</a:t>
            </a:r>
            <a:endParaRPr kumimoji="1" lang="ja-JP" altLang="en-US" dirty="0"/>
          </a:p>
        </p:txBody>
      </p:sp>
      <p:sp>
        <p:nvSpPr>
          <p:cNvPr id="3" name="コンテンツ プレースホルダー 2"/>
          <p:cNvSpPr>
            <a:spLocks noGrp="1"/>
          </p:cNvSpPr>
          <p:nvPr>
            <p:ph idx="1"/>
          </p:nvPr>
        </p:nvSpPr>
        <p:spPr>
          <a:xfrm>
            <a:off x="457200" y="1196752"/>
            <a:ext cx="8229600" cy="5112568"/>
          </a:xfrm>
        </p:spPr>
        <p:txBody>
          <a:bodyPr>
            <a:noAutofit/>
          </a:bodyPr>
          <a:lstStyle/>
          <a:p>
            <a:pPr marL="0" indent="0">
              <a:buNone/>
            </a:pPr>
            <a:r>
              <a:rPr lang="ja-JP" altLang="en-US" sz="2400" b="1" dirty="0" smtClean="0"/>
              <a:t>グラフを変換</a:t>
            </a:r>
            <a:endParaRPr lang="en-US" altLang="ja-JP" sz="2400" b="1" dirty="0" smtClean="0"/>
          </a:p>
          <a:p>
            <a:r>
              <a:rPr lang="ja-JP" altLang="en-US" sz="2400" dirty="0" smtClean="0"/>
              <a:t>順路と迂回路に分ける</a:t>
            </a:r>
            <a:endParaRPr lang="en-US" altLang="ja-JP" sz="2400" dirty="0"/>
          </a:p>
          <a:p>
            <a:r>
              <a:rPr lang="ja-JP" altLang="en-US" sz="2400" dirty="0" smtClean="0"/>
              <a:t>頂点 </a:t>
            </a:r>
            <a:r>
              <a:rPr lang="en-US" altLang="ja-JP" sz="2400" dirty="0" smtClean="0"/>
              <a:t>0 </a:t>
            </a:r>
            <a:r>
              <a:rPr lang="ja-JP" altLang="en-US" sz="2400" dirty="0" err="1" smtClean="0"/>
              <a:t>までの</a:t>
            </a:r>
            <a:r>
              <a:rPr lang="ja-JP" altLang="en-US" sz="2400" dirty="0" smtClean="0"/>
              <a:t>距離を使って</a:t>
            </a:r>
            <a:r>
              <a:rPr lang="ja-JP" altLang="en-US" sz="2400" dirty="0"/>
              <a:t>グラフを</a:t>
            </a:r>
            <a:r>
              <a:rPr lang="ja-JP" altLang="en-US" sz="2400" dirty="0" smtClean="0"/>
              <a:t>変換</a:t>
            </a:r>
            <a:endParaRPr lang="en-US" altLang="ja-JP" sz="2400" dirty="0" smtClean="0"/>
          </a:p>
          <a:p>
            <a:pPr lvl="1"/>
            <a:r>
              <a:rPr lang="ja-JP" altLang="en-US" sz="2000" dirty="0"/>
              <a:t>ポテンシャル</a:t>
            </a:r>
            <a:r>
              <a:rPr lang="ja-JP" altLang="en-US" sz="2000" dirty="0" smtClean="0"/>
              <a:t>を使う最小費用流と同様に</a:t>
            </a:r>
            <a:endParaRPr lang="en-US" altLang="ja-JP" sz="2000" dirty="0" smtClean="0"/>
          </a:p>
          <a:p>
            <a:r>
              <a:rPr lang="ja-JP" altLang="en-US" sz="2400" dirty="0" smtClean="0"/>
              <a:t>順路が距離 </a:t>
            </a:r>
            <a:r>
              <a:rPr lang="en-US" altLang="ja-JP" sz="2400" dirty="0" smtClean="0"/>
              <a:t>0 </a:t>
            </a:r>
            <a:r>
              <a:rPr lang="ja-JP" altLang="en-US" sz="2400" dirty="0" smtClean="0"/>
              <a:t>になる</a:t>
            </a:r>
            <a:endParaRPr lang="en-US" altLang="ja-JP" sz="2400" dirty="0" smtClean="0"/>
          </a:p>
          <a:p>
            <a:pPr marL="0" indent="0">
              <a:buNone/>
            </a:pPr>
            <a:r>
              <a:rPr lang="ja-JP" altLang="en-US" sz="2400" b="1" dirty="0" smtClean="0"/>
              <a:t>最良優先探索</a:t>
            </a:r>
            <a:endParaRPr lang="en-US" altLang="ja-JP" sz="2400" b="1" dirty="0"/>
          </a:p>
          <a:p>
            <a:pPr marL="0" indent="0">
              <a:buNone/>
            </a:pPr>
            <a:r>
              <a:rPr lang="ja-JP" altLang="en-US" sz="2400" dirty="0" smtClean="0"/>
              <a:t>順路は特別扱いとして，順路を進むことはキューに追加せずそのまま処理</a:t>
            </a:r>
            <a:r>
              <a:rPr lang="ja-JP" altLang="en-US" sz="2400" dirty="0"/>
              <a:t>する</a:t>
            </a:r>
            <a:endParaRPr lang="en-US" altLang="ja-JP" sz="2400" dirty="0" smtClean="0"/>
          </a:p>
          <a:p>
            <a:endParaRPr lang="en-US" altLang="ja-JP" sz="2400" dirty="0"/>
          </a:p>
          <a:p>
            <a:pPr marL="0" indent="0">
              <a:buNone/>
            </a:pPr>
            <a:r>
              <a:rPr kumimoji="1" lang="ja-JP" altLang="en-US" sz="2400" dirty="0" smtClean="0"/>
              <a:t>別解と</a:t>
            </a:r>
            <a:r>
              <a:rPr kumimoji="1" lang="ja-JP" altLang="en-US" sz="2400" smtClean="0"/>
              <a:t>いう</a:t>
            </a:r>
            <a:r>
              <a:rPr kumimoji="1" lang="ja-JP" altLang="en-US" sz="2400" smtClean="0"/>
              <a:t>かこっち</a:t>
            </a:r>
            <a:r>
              <a:rPr kumimoji="1" lang="ja-JP" altLang="en-US" sz="2400" dirty="0" smtClean="0"/>
              <a:t>を先に考えて準備していて </a:t>
            </a:r>
            <a:r>
              <a:rPr kumimoji="1" lang="en-US" altLang="ja-JP" sz="2400" dirty="0" smtClean="0"/>
              <a:t>A* </a:t>
            </a:r>
            <a:r>
              <a:rPr kumimoji="1" lang="ja-JP" altLang="en-US" sz="2400" dirty="0" smtClean="0"/>
              <a:t>は後で思いついた．こっちのほうが高速．</a:t>
            </a:r>
          </a:p>
        </p:txBody>
      </p:sp>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8</a:t>
            </a:fld>
            <a:endParaRPr kumimoji="1" lang="ja-JP" altLang="en-US"/>
          </a:p>
        </p:txBody>
      </p:sp>
    </p:spTree>
    <p:extLst>
      <p:ext uri="{BB962C8B-B14F-4D97-AF65-F5344CB8AC3E}">
        <p14:creationId xmlns:p14="http://schemas.microsoft.com/office/powerpoint/2010/main" val="213804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First Accept</a:t>
            </a:r>
          </a:p>
          <a:p>
            <a:pPr lvl="1"/>
            <a:r>
              <a:rPr lang="en-US" altLang="ja-JP" dirty="0" err="1" smtClean="0"/>
              <a:t>hirosegolf</a:t>
            </a:r>
            <a:r>
              <a:rPr lang="en-US" altLang="ja-JP" dirty="0" smtClean="0"/>
              <a:t> (209:55)</a:t>
            </a:r>
          </a:p>
          <a:p>
            <a:pPr lvl="1"/>
            <a:endParaRPr kumimoji="1" lang="en-US" altLang="ja-JP" dirty="0"/>
          </a:p>
          <a:p>
            <a:r>
              <a:rPr lang="ja-JP" altLang="en-US" dirty="0" smtClean="0"/>
              <a:t>正解者</a:t>
            </a:r>
            <a:endParaRPr lang="en-US" altLang="ja-JP" dirty="0" smtClean="0"/>
          </a:p>
          <a:p>
            <a:pPr lvl="1"/>
            <a:r>
              <a:rPr kumimoji="1" lang="en-US" altLang="ja-JP" dirty="0" smtClean="0"/>
              <a:t>3 </a:t>
            </a:r>
            <a:r>
              <a:rPr kumimoji="1" lang="ja-JP" altLang="en-US" dirty="0" smtClean="0"/>
              <a:t>人</a:t>
            </a:r>
            <a:r>
              <a:rPr lang="en-US" altLang="ja-JP" dirty="0"/>
              <a:t> </a:t>
            </a:r>
            <a:r>
              <a:rPr lang="en-US" altLang="ja-JP" dirty="0" smtClean="0"/>
              <a:t>(</a:t>
            </a:r>
            <a:r>
              <a:rPr lang="en-US" altLang="ja-JP" dirty="0" err="1" smtClean="0"/>
              <a:t>hirosegolf</a:t>
            </a:r>
            <a:r>
              <a:rPr lang="en-US" altLang="ja-JP" dirty="0" smtClean="0"/>
              <a:t>, ir5, cos)</a:t>
            </a:r>
            <a:endParaRPr lang="en-US" altLang="ja-JP" dirty="0"/>
          </a:p>
        </p:txBody>
      </p:sp>
      <p:sp>
        <p:nvSpPr>
          <p:cNvPr id="4" name="スライド番号プレースホルダー 3"/>
          <p:cNvSpPr>
            <a:spLocks noGrp="1"/>
          </p:cNvSpPr>
          <p:nvPr>
            <p:ph type="sldNum" sz="quarter" idx="12"/>
          </p:nvPr>
        </p:nvSpPr>
        <p:spPr/>
        <p:txBody>
          <a:bodyPr/>
          <a:lstStyle/>
          <a:p>
            <a:fld id="{F203F343-B61D-499F-BB68-421BED7D70B1}" type="slidenum">
              <a:rPr kumimoji="1" lang="ja-JP" altLang="en-US" smtClean="0"/>
              <a:t>9</a:t>
            </a:fld>
            <a:endParaRPr kumimoji="1" lang="ja-JP" altLang="en-US"/>
          </a:p>
        </p:txBody>
      </p:sp>
    </p:spTree>
    <p:extLst>
      <p:ext uri="{BB962C8B-B14F-4D97-AF65-F5344CB8AC3E}">
        <p14:creationId xmlns:p14="http://schemas.microsoft.com/office/powerpoint/2010/main" val="20311020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25889</TotalTime>
  <Words>468</Words>
  <Application>Microsoft Office PowerPoint</Application>
  <PresentationFormat>画面に合わせる (4:3)</PresentationFormat>
  <Paragraphs>83</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メイリオ</vt:lpstr>
      <vt:lpstr>Arial</vt:lpstr>
      <vt:lpstr>Calibri</vt:lpstr>
      <vt:lpstr>Cambria Math</vt:lpstr>
      <vt:lpstr>Office ​​テーマ</vt:lpstr>
      <vt:lpstr>東京大学プログラミングコンテスト 2013 (年度) 問題 J：K 番目の閉路</vt:lpstr>
      <vt:lpstr>ナイーブな解法 (TLE)：最良優先探索をする</vt:lpstr>
      <vt:lpstr>想定解法：A* 探索をする (だけ！)</vt:lpstr>
      <vt:lpstr>準備</vt:lpstr>
      <vt:lpstr>考察１</vt:lpstr>
      <vt:lpstr>考察 2</vt:lpstr>
      <vt:lpstr>まとめると</vt:lpstr>
      <vt:lpstr>別解：グラフを変換して最良優先探索</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Enumeration of  Maximal k-Edge-Connected Subgraphs by Random Contraction</dc:title>
  <dc:creator>takuya</dc:creator>
  <cp:lastModifiedBy>Takuya</cp:lastModifiedBy>
  <cp:revision>1357</cp:revision>
  <dcterms:created xsi:type="dcterms:W3CDTF">2012-05-22T10:15:23Z</dcterms:created>
  <dcterms:modified xsi:type="dcterms:W3CDTF">2014-03-02T23:57:34Z</dcterms:modified>
</cp:coreProperties>
</file>