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04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62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0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298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33591"/>
            <a:ext cx="7886700" cy="4543372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830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52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20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46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56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6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65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9BA4A-3387-45CF-AF63-32DB60F53A61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80B6-D9F2-4BA1-9DE5-F6D98A62D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5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K: </a:t>
            </a:r>
            <a:r>
              <a:rPr kumimoji="1" lang="ja-JP" altLang="en-US" sz="4800" dirty="0" smtClean="0"/>
              <a:t>辞書順最小頂点被覆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原案</a:t>
            </a:r>
            <a:r>
              <a:rPr kumimoji="1" lang="en-US" altLang="ja-JP" sz="3200" dirty="0" smtClean="0"/>
              <a:t>: </a:t>
            </a:r>
            <a:r>
              <a:rPr lang="ja-JP" altLang="en-US" sz="3200" dirty="0" smtClean="0"/>
              <a:t>岩田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解答</a:t>
            </a:r>
            <a:r>
              <a:rPr kumimoji="1" lang="en-US" altLang="ja-JP" sz="3200" dirty="0" smtClean="0"/>
              <a:t>: </a:t>
            </a:r>
            <a:r>
              <a:rPr kumimoji="1" lang="ja-JP" altLang="en-US" sz="3200" dirty="0" smtClean="0"/>
              <a:t>岩田 </a:t>
            </a:r>
            <a:r>
              <a:rPr kumimoji="1" lang="en-US" altLang="ja-JP" sz="3200" dirty="0" smtClean="0"/>
              <a:t>&amp; </a:t>
            </a:r>
            <a:r>
              <a:rPr kumimoji="1" lang="ja-JP" altLang="en-US" sz="3200" dirty="0" smtClean="0"/>
              <a:t>岡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611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が最小カット</a:t>
                </a:r>
                <a14:m>
                  <m:oMath xmlns:m="http://schemas.openxmlformats.org/officeDocument/2006/math">
                    <m:r>
                      <a:rPr lang="ja-JP" altLang="en-US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 dirty="0" smtClean="0"/>
                  <a:t>残余グラフで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 smtClean="0"/>
                  <a:t>から出て行く辺が無い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stCxn id="24" idx="6"/>
            <a:endCxn id="25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6"/>
            <a:endCxn id="27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  <a:ln>
            <a:head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4" idx="6"/>
            <a:endCxn id="29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6" idx="6"/>
            <a:endCxn id="25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8" idx="6"/>
            <a:endCxn id="29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1052079" y="4336033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36" name="円/楕円 35"/>
          <p:cNvSpPr/>
          <p:nvPr/>
        </p:nvSpPr>
        <p:spPr>
          <a:xfrm>
            <a:off x="6100327" y="4336032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stCxn id="35" idx="7"/>
            <a:endCxn id="24" idx="2"/>
          </p:cNvCxnSpPr>
          <p:nvPr/>
        </p:nvCxnSpPr>
        <p:spPr>
          <a:xfrm flipV="1">
            <a:off x="1477800" y="3695480"/>
            <a:ext cx="995234" cy="71359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5" idx="6"/>
            <a:endCxn id="26" idx="2"/>
          </p:cNvCxnSpPr>
          <p:nvPr/>
        </p:nvCxnSpPr>
        <p:spPr>
          <a:xfrm>
            <a:off x="1550842" y="4585415"/>
            <a:ext cx="922195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5" idx="5"/>
            <a:endCxn id="28" idx="2"/>
          </p:cNvCxnSpPr>
          <p:nvPr/>
        </p:nvCxnSpPr>
        <p:spPr>
          <a:xfrm>
            <a:off x="1477800" y="4761754"/>
            <a:ext cx="995236" cy="77740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5" idx="6"/>
            <a:endCxn id="36" idx="1"/>
          </p:cNvCxnSpPr>
          <p:nvPr/>
        </p:nvCxnSpPr>
        <p:spPr>
          <a:xfrm>
            <a:off x="5181597" y="3695480"/>
            <a:ext cx="991772" cy="713594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27" idx="6"/>
            <a:endCxn id="36" idx="2"/>
          </p:cNvCxnSpPr>
          <p:nvPr/>
        </p:nvCxnSpPr>
        <p:spPr>
          <a:xfrm flipV="1">
            <a:off x="5181599" y="4585414"/>
            <a:ext cx="918728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9" idx="6"/>
            <a:endCxn id="36" idx="3"/>
          </p:cNvCxnSpPr>
          <p:nvPr/>
        </p:nvCxnSpPr>
        <p:spPr>
          <a:xfrm flipV="1">
            <a:off x="5181597" y="4761753"/>
            <a:ext cx="991772" cy="777406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フリーフォーム 42"/>
          <p:cNvSpPr/>
          <p:nvPr/>
        </p:nvSpPr>
        <p:spPr>
          <a:xfrm>
            <a:off x="1049482" y="3182664"/>
            <a:ext cx="4475766" cy="1950778"/>
          </a:xfrm>
          <a:custGeom>
            <a:avLst/>
            <a:gdLst>
              <a:gd name="connsiteX0" fmla="*/ 0 w 4474644"/>
              <a:gd name="connsiteY0" fmla="*/ 900963 h 1950778"/>
              <a:gd name="connsiteX1" fmla="*/ 1756063 w 4474644"/>
              <a:gd name="connsiteY1" fmla="*/ 963309 h 1950778"/>
              <a:gd name="connsiteX2" fmla="*/ 3304309 w 4474644"/>
              <a:gd name="connsiteY2" fmla="*/ 132036 h 1950778"/>
              <a:gd name="connsiteX3" fmla="*/ 3979718 w 4474644"/>
              <a:gd name="connsiteY3" fmla="*/ 17736 h 1950778"/>
              <a:gd name="connsiteX4" fmla="*/ 4364182 w 4474644"/>
              <a:gd name="connsiteY4" fmla="*/ 298291 h 1950778"/>
              <a:gd name="connsiteX5" fmla="*/ 4374573 w 4474644"/>
              <a:gd name="connsiteY5" fmla="*/ 776272 h 1950778"/>
              <a:gd name="connsiteX6" fmla="*/ 3190009 w 4474644"/>
              <a:gd name="connsiteY6" fmla="*/ 1139954 h 1950778"/>
              <a:gd name="connsiteX7" fmla="*/ 2078182 w 4474644"/>
              <a:gd name="connsiteY7" fmla="*/ 1815363 h 1950778"/>
              <a:gd name="connsiteX8" fmla="*/ 893618 w 4474644"/>
              <a:gd name="connsiteY8" fmla="*/ 1929663 h 1950778"/>
              <a:gd name="connsiteX9" fmla="*/ 31173 w 4474644"/>
              <a:gd name="connsiteY9" fmla="*/ 1950445 h 1950778"/>
              <a:gd name="connsiteX0" fmla="*/ 0 w 4420196"/>
              <a:gd name="connsiteY0" fmla="*/ 900963 h 1950778"/>
              <a:gd name="connsiteX1" fmla="*/ 1756063 w 4420196"/>
              <a:gd name="connsiteY1" fmla="*/ 963309 h 1950778"/>
              <a:gd name="connsiteX2" fmla="*/ 3304309 w 4420196"/>
              <a:gd name="connsiteY2" fmla="*/ 132036 h 1950778"/>
              <a:gd name="connsiteX3" fmla="*/ 3979718 w 4420196"/>
              <a:gd name="connsiteY3" fmla="*/ 17736 h 1950778"/>
              <a:gd name="connsiteX4" fmla="*/ 4364182 w 4420196"/>
              <a:gd name="connsiteY4" fmla="*/ 298291 h 1950778"/>
              <a:gd name="connsiteX5" fmla="*/ 4374573 w 4420196"/>
              <a:gd name="connsiteY5" fmla="*/ 776272 h 1950778"/>
              <a:gd name="connsiteX6" fmla="*/ 4197927 w 4420196"/>
              <a:gd name="connsiteY6" fmla="*/ 1773800 h 1950778"/>
              <a:gd name="connsiteX7" fmla="*/ 2078182 w 4420196"/>
              <a:gd name="connsiteY7" fmla="*/ 1815363 h 1950778"/>
              <a:gd name="connsiteX8" fmla="*/ 893618 w 4420196"/>
              <a:gd name="connsiteY8" fmla="*/ 1929663 h 1950778"/>
              <a:gd name="connsiteX9" fmla="*/ 31173 w 4420196"/>
              <a:gd name="connsiteY9" fmla="*/ 1950445 h 1950778"/>
              <a:gd name="connsiteX0" fmla="*/ 0 w 4455344"/>
              <a:gd name="connsiteY0" fmla="*/ 900963 h 1950778"/>
              <a:gd name="connsiteX1" fmla="*/ 1756063 w 4455344"/>
              <a:gd name="connsiteY1" fmla="*/ 963309 h 1950778"/>
              <a:gd name="connsiteX2" fmla="*/ 3304309 w 4455344"/>
              <a:gd name="connsiteY2" fmla="*/ 132036 h 1950778"/>
              <a:gd name="connsiteX3" fmla="*/ 3979718 w 4455344"/>
              <a:gd name="connsiteY3" fmla="*/ 17736 h 1950778"/>
              <a:gd name="connsiteX4" fmla="*/ 4364182 w 4455344"/>
              <a:gd name="connsiteY4" fmla="*/ 298291 h 1950778"/>
              <a:gd name="connsiteX5" fmla="*/ 4436918 w 4455344"/>
              <a:gd name="connsiteY5" fmla="*/ 765882 h 1950778"/>
              <a:gd name="connsiteX6" fmla="*/ 4197927 w 4455344"/>
              <a:gd name="connsiteY6" fmla="*/ 1773800 h 1950778"/>
              <a:gd name="connsiteX7" fmla="*/ 2078182 w 4455344"/>
              <a:gd name="connsiteY7" fmla="*/ 1815363 h 1950778"/>
              <a:gd name="connsiteX8" fmla="*/ 893618 w 4455344"/>
              <a:gd name="connsiteY8" fmla="*/ 1929663 h 1950778"/>
              <a:gd name="connsiteX9" fmla="*/ 31173 w 4455344"/>
              <a:gd name="connsiteY9" fmla="*/ 1950445 h 1950778"/>
              <a:gd name="connsiteX0" fmla="*/ 0 w 4475766"/>
              <a:gd name="connsiteY0" fmla="*/ 900963 h 1950778"/>
              <a:gd name="connsiteX1" fmla="*/ 1756063 w 4475766"/>
              <a:gd name="connsiteY1" fmla="*/ 963309 h 1950778"/>
              <a:gd name="connsiteX2" fmla="*/ 3304309 w 4475766"/>
              <a:gd name="connsiteY2" fmla="*/ 132036 h 1950778"/>
              <a:gd name="connsiteX3" fmla="*/ 3979718 w 4475766"/>
              <a:gd name="connsiteY3" fmla="*/ 17736 h 1950778"/>
              <a:gd name="connsiteX4" fmla="*/ 4364182 w 4475766"/>
              <a:gd name="connsiteY4" fmla="*/ 298291 h 1950778"/>
              <a:gd name="connsiteX5" fmla="*/ 4468091 w 4475766"/>
              <a:gd name="connsiteY5" fmla="*/ 869791 h 1950778"/>
              <a:gd name="connsiteX6" fmla="*/ 4197927 w 4475766"/>
              <a:gd name="connsiteY6" fmla="*/ 1773800 h 1950778"/>
              <a:gd name="connsiteX7" fmla="*/ 2078182 w 4475766"/>
              <a:gd name="connsiteY7" fmla="*/ 1815363 h 1950778"/>
              <a:gd name="connsiteX8" fmla="*/ 893618 w 4475766"/>
              <a:gd name="connsiteY8" fmla="*/ 1929663 h 1950778"/>
              <a:gd name="connsiteX9" fmla="*/ 31173 w 4475766"/>
              <a:gd name="connsiteY9" fmla="*/ 1950445 h 195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5766" h="1950778">
                <a:moveTo>
                  <a:pt x="0" y="900963"/>
                </a:moveTo>
                <a:cubicBezTo>
                  <a:pt x="602672" y="996213"/>
                  <a:pt x="1205345" y="1091464"/>
                  <a:pt x="1756063" y="963309"/>
                </a:cubicBezTo>
                <a:cubicBezTo>
                  <a:pt x="2306781" y="835154"/>
                  <a:pt x="2933700" y="289631"/>
                  <a:pt x="3304309" y="132036"/>
                </a:cubicBezTo>
                <a:cubicBezTo>
                  <a:pt x="3674918" y="-25559"/>
                  <a:pt x="3803073" y="-9973"/>
                  <a:pt x="3979718" y="17736"/>
                </a:cubicBezTo>
                <a:cubicBezTo>
                  <a:pt x="4156363" y="45445"/>
                  <a:pt x="4282787" y="156282"/>
                  <a:pt x="4364182" y="298291"/>
                </a:cubicBezTo>
                <a:cubicBezTo>
                  <a:pt x="4445578" y="440300"/>
                  <a:pt x="4495800" y="623873"/>
                  <a:pt x="4468091" y="869791"/>
                </a:cubicBezTo>
                <a:cubicBezTo>
                  <a:pt x="4440382" y="1115709"/>
                  <a:pt x="4596245" y="1616205"/>
                  <a:pt x="4197927" y="1773800"/>
                </a:cubicBezTo>
                <a:cubicBezTo>
                  <a:pt x="3799609" y="1931395"/>
                  <a:pt x="2628900" y="1789386"/>
                  <a:pt x="2078182" y="1815363"/>
                </a:cubicBezTo>
                <a:cubicBezTo>
                  <a:pt x="1527464" y="1841340"/>
                  <a:pt x="1234786" y="1907149"/>
                  <a:pt x="893618" y="1929663"/>
                </a:cubicBezTo>
                <a:cubicBezTo>
                  <a:pt x="552450" y="1952177"/>
                  <a:pt x="291811" y="1951311"/>
                  <a:pt x="31173" y="195044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乗算記号 3"/>
          <p:cNvSpPr/>
          <p:nvPr/>
        </p:nvSpPr>
        <p:spPr>
          <a:xfrm>
            <a:off x="3264132" y="5000294"/>
            <a:ext cx="469303" cy="469303"/>
          </a:xfrm>
          <a:prstGeom prst="mathMultiply">
            <a:avLst>
              <a:gd name="adj1" fmla="val 155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辞書順最小　→　先頭から貪欲！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頂点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を貪欲に使う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カットの終点側にする</a:t>
            </a:r>
            <a:r>
              <a:rPr lang="en-US" altLang="ja-JP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8" idx="6"/>
            <a:endCxn id="7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9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6"/>
            <a:endCxn id="5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6"/>
            <a:endCxn id="9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1052079" y="4336033"/>
            <a:ext cx="498763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6100327" y="4336032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17" name="直線コネクタ 16"/>
          <p:cNvCxnSpPr>
            <a:stCxn id="15" idx="7"/>
            <a:endCxn id="4" idx="2"/>
          </p:cNvCxnSpPr>
          <p:nvPr/>
        </p:nvCxnSpPr>
        <p:spPr>
          <a:xfrm flipV="1">
            <a:off x="1477800" y="3695480"/>
            <a:ext cx="995234" cy="71359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5" idx="6"/>
            <a:endCxn id="6" idx="2"/>
          </p:cNvCxnSpPr>
          <p:nvPr/>
        </p:nvCxnSpPr>
        <p:spPr>
          <a:xfrm>
            <a:off x="1550842" y="4585415"/>
            <a:ext cx="922195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5" idx="5"/>
            <a:endCxn id="8" idx="2"/>
          </p:cNvCxnSpPr>
          <p:nvPr/>
        </p:nvCxnSpPr>
        <p:spPr>
          <a:xfrm>
            <a:off x="1477800" y="4761754"/>
            <a:ext cx="995236" cy="77740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5" idx="6"/>
            <a:endCxn id="16" idx="1"/>
          </p:cNvCxnSpPr>
          <p:nvPr/>
        </p:nvCxnSpPr>
        <p:spPr>
          <a:xfrm>
            <a:off x="5181597" y="3695480"/>
            <a:ext cx="991772" cy="713594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7" idx="6"/>
            <a:endCxn id="16" idx="2"/>
          </p:cNvCxnSpPr>
          <p:nvPr/>
        </p:nvCxnSpPr>
        <p:spPr>
          <a:xfrm flipV="1">
            <a:off x="5181599" y="4585414"/>
            <a:ext cx="918728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9" idx="6"/>
            <a:endCxn id="16" idx="3"/>
          </p:cNvCxnSpPr>
          <p:nvPr/>
        </p:nvCxnSpPr>
        <p:spPr>
          <a:xfrm flipV="1">
            <a:off x="5181597" y="4761753"/>
            <a:ext cx="991772" cy="777406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辞書順最小　→　先頭から貪欲！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頂点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を貪欲に使う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カットの終点側にする</a:t>
            </a:r>
            <a:r>
              <a:rPr lang="en-US" altLang="ja-JP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頂点</a:t>
            </a:r>
            <a:r>
              <a:rPr lang="en-US" altLang="ja-JP" dirty="0" smtClean="0"/>
              <a:t>1</a:t>
            </a:r>
            <a:r>
              <a:rPr lang="ja-JP" altLang="en-US" dirty="0" smtClean="0"/>
              <a:t>に到達可能な頂点は終点側で確定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8" idx="6"/>
            <a:endCxn id="7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9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6"/>
            <a:endCxn id="5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6"/>
            <a:endCxn id="9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1052079" y="4336033"/>
            <a:ext cx="498763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6100327" y="4336032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17" name="直線コネクタ 16"/>
          <p:cNvCxnSpPr>
            <a:stCxn id="15" idx="7"/>
            <a:endCxn id="4" idx="2"/>
          </p:cNvCxnSpPr>
          <p:nvPr/>
        </p:nvCxnSpPr>
        <p:spPr>
          <a:xfrm flipV="1">
            <a:off x="1477800" y="3695480"/>
            <a:ext cx="995234" cy="71359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5" idx="6"/>
            <a:endCxn id="6" idx="2"/>
          </p:cNvCxnSpPr>
          <p:nvPr/>
        </p:nvCxnSpPr>
        <p:spPr>
          <a:xfrm>
            <a:off x="1550842" y="4585415"/>
            <a:ext cx="922195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5" idx="5"/>
            <a:endCxn id="8" idx="2"/>
          </p:cNvCxnSpPr>
          <p:nvPr/>
        </p:nvCxnSpPr>
        <p:spPr>
          <a:xfrm>
            <a:off x="1477800" y="4761754"/>
            <a:ext cx="995236" cy="77740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5" idx="6"/>
            <a:endCxn id="16" idx="1"/>
          </p:cNvCxnSpPr>
          <p:nvPr/>
        </p:nvCxnSpPr>
        <p:spPr>
          <a:xfrm>
            <a:off x="5181597" y="3695480"/>
            <a:ext cx="991772" cy="713594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7" idx="6"/>
            <a:endCxn id="16" idx="2"/>
          </p:cNvCxnSpPr>
          <p:nvPr/>
        </p:nvCxnSpPr>
        <p:spPr>
          <a:xfrm flipV="1">
            <a:off x="5181599" y="4585414"/>
            <a:ext cx="918728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9" idx="6"/>
            <a:endCxn id="16" idx="3"/>
          </p:cNvCxnSpPr>
          <p:nvPr/>
        </p:nvCxnSpPr>
        <p:spPr>
          <a:xfrm flipV="1">
            <a:off x="5181597" y="4761753"/>
            <a:ext cx="991772" cy="777406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辞書順最小　→　先頭から貪欲！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頂点</a:t>
            </a:r>
            <a:r>
              <a:rPr lang="en-US" altLang="ja-JP" dirty="0" smtClean="0"/>
              <a:t>2</a:t>
            </a:r>
            <a:r>
              <a:rPr lang="ja-JP" altLang="en-US" dirty="0" smtClean="0"/>
              <a:t>を貪欲に使う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カットの始点側にする</a:t>
            </a:r>
            <a:r>
              <a:rPr lang="en-US" altLang="ja-JP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8" idx="6"/>
            <a:endCxn id="7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9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6"/>
            <a:endCxn id="5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6"/>
            <a:endCxn id="9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1052079" y="4336033"/>
            <a:ext cx="498763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6100327" y="4336032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17" name="直線コネクタ 16"/>
          <p:cNvCxnSpPr>
            <a:stCxn id="15" idx="7"/>
            <a:endCxn id="4" idx="2"/>
          </p:cNvCxnSpPr>
          <p:nvPr/>
        </p:nvCxnSpPr>
        <p:spPr>
          <a:xfrm flipV="1">
            <a:off x="1477800" y="3695480"/>
            <a:ext cx="995234" cy="71359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5" idx="6"/>
            <a:endCxn id="6" idx="2"/>
          </p:cNvCxnSpPr>
          <p:nvPr/>
        </p:nvCxnSpPr>
        <p:spPr>
          <a:xfrm>
            <a:off x="1550842" y="4585415"/>
            <a:ext cx="922195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5" idx="5"/>
            <a:endCxn id="8" idx="2"/>
          </p:cNvCxnSpPr>
          <p:nvPr/>
        </p:nvCxnSpPr>
        <p:spPr>
          <a:xfrm>
            <a:off x="1477800" y="4761754"/>
            <a:ext cx="995236" cy="77740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5" idx="6"/>
            <a:endCxn id="16" idx="1"/>
          </p:cNvCxnSpPr>
          <p:nvPr/>
        </p:nvCxnSpPr>
        <p:spPr>
          <a:xfrm>
            <a:off x="5181597" y="3695480"/>
            <a:ext cx="991772" cy="713594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7" idx="6"/>
            <a:endCxn id="16" idx="2"/>
          </p:cNvCxnSpPr>
          <p:nvPr/>
        </p:nvCxnSpPr>
        <p:spPr>
          <a:xfrm flipV="1">
            <a:off x="5181599" y="4585414"/>
            <a:ext cx="918728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9" idx="6"/>
            <a:endCxn id="16" idx="3"/>
          </p:cNvCxnSpPr>
          <p:nvPr/>
        </p:nvCxnSpPr>
        <p:spPr>
          <a:xfrm flipV="1">
            <a:off x="5181597" y="4761753"/>
            <a:ext cx="991772" cy="777406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辞書順最小　→　先頭から貪欲！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頂点</a:t>
            </a:r>
            <a:r>
              <a:rPr lang="en-US" altLang="ja-JP" dirty="0" smtClean="0"/>
              <a:t>2</a:t>
            </a:r>
            <a:r>
              <a:rPr lang="ja-JP" altLang="en-US" dirty="0" smtClean="0"/>
              <a:t>を貪欲に使う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カットの始点側にする</a:t>
            </a:r>
            <a:r>
              <a:rPr lang="en-US" altLang="ja-JP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頂点</a:t>
            </a:r>
            <a:r>
              <a:rPr lang="en-US" altLang="ja-JP" dirty="0" smtClean="0"/>
              <a:t>2</a:t>
            </a:r>
            <a:r>
              <a:rPr lang="ja-JP" altLang="en-US" dirty="0" smtClean="0"/>
              <a:t>から到達可能な頂点は始点側で確定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8" idx="6"/>
            <a:endCxn id="7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9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6"/>
            <a:endCxn id="5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6"/>
            <a:endCxn id="9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1052079" y="4336033"/>
            <a:ext cx="498763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6100327" y="4336032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17" name="直線コネクタ 16"/>
          <p:cNvCxnSpPr>
            <a:stCxn id="15" idx="7"/>
            <a:endCxn id="4" idx="2"/>
          </p:cNvCxnSpPr>
          <p:nvPr/>
        </p:nvCxnSpPr>
        <p:spPr>
          <a:xfrm flipV="1">
            <a:off x="1477800" y="3695480"/>
            <a:ext cx="995234" cy="71359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5" idx="6"/>
            <a:endCxn id="6" idx="2"/>
          </p:cNvCxnSpPr>
          <p:nvPr/>
        </p:nvCxnSpPr>
        <p:spPr>
          <a:xfrm>
            <a:off x="1550842" y="4585415"/>
            <a:ext cx="922195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5" idx="5"/>
            <a:endCxn id="8" idx="2"/>
          </p:cNvCxnSpPr>
          <p:nvPr/>
        </p:nvCxnSpPr>
        <p:spPr>
          <a:xfrm>
            <a:off x="1477800" y="4761754"/>
            <a:ext cx="995236" cy="77740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5" idx="6"/>
            <a:endCxn id="16" idx="1"/>
          </p:cNvCxnSpPr>
          <p:nvPr/>
        </p:nvCxnSpPr>
        <p:spPr>
          <a:xfrm>
            <a:off x="5181597" y="3695480"/>
            <a:ext cx="991772" cy="713594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7" idx="6"/>
            <a:endCxn id="16" idx="2"/>
          </p:cNvCxnSpPr>
          <p:nvPr/>
        </p:nvCxnSpPr>
        <p:spPr>
          <a:xfrm flipV="1">
            <a:off x="5181599" y="4585414"/>
            <a:ext cx="918728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9" idx="6"/>
            <a:endCxn id="16" idx="3"/>
          </p:cNvCxnSpPr>
          <p:nvPr/>
        </p:nvCxnSpPr>
        <p:spPr>
          <a:xfrm flipV="1">
            <a:off x="5181597" y="4761753"/>
            <a:ext cx="991772" cy="777406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辞書順最小　→　先頭から貪欲！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残りはもう全部確定しているので終了</a:t>
                </a:r>
                <a:endParaRPr lang="en-US" altLang="ja-JP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全体</a:t>
                </a:r>
                <a:r>
                  <a:rPr lang="ja-JP" altLang="en-US" dirty="0" smtClean="0"/>
                  <a:t>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2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8" idx="6"/>
            <a:endCxn id="7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9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6"/>
            <a:endCxn id="5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6"/>
            <a:endCxn id="9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1052079" y="4336033"/>
            <a:ext cx="498763" cy="498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6100327" y="4336032"/>
            <a:ext cx="498763" cy="498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17" name="直線コネクタ 16"/>
          <p:cNvCxnSpPr>
            <a:stCxn id="15" idx="7"/>
            <a:endCxn id="4" idx="2"/>
          </p:cNvCxnSpPr>
          <p:nvPr/>
        </p:nvCxnSpPr>
        <p:spPr>
          <a:xfrm flipV="1">
            <a:off x="1477800" y="3695480"/>
            <a:ext cx="995234" cy="71359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5" idx="6"/>
            <a:endCxn id="6" idx="2"/>
          </p:cNvCxnSpPr>
          <p:nvPr/>
        </p:nvCxnSpPr>
        <p:spPr>
          <a:xfrm>
            <a:off x="1550842" y="4585415"/>
            <a:ext cx="922195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5" idx="5"/>
            <a:endCxn id="8" idx="2"/>
          </p:cNvCxnSpPr>
          <p:nvPr/>
        </p:nvCxnSpPr>
        <p:spPr>
          <a:xfrm>
            <a:off x="1477800" y="4761754"/>
            <a:ext cx="995236" cy="77740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5" idx="6"/>
            <a:endCxn id="16" idx="1"/>
          </p:cNvCxnSpPr>
          <p:nvPr/>
        </p:nvCxnSpPr>
        <p:spPr>
          <a:xfrm>
            <a:off x="5181597" y="3695480"/>
            <a:ext cx="991772" cy="713594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7" idx="6"/>
            <a:endCxn id="16" idx="2"/>
          </p:cNvCxnSpPr>
          <p:nvPr/>
        </p:nvCxnSpPr>
        <p:spPr>
          <a:xfrm flipV="1">
            <a:off x="5181599" y="4585414"/>
            <a:ext cx="918728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9" idx="6"/>
            <a:endCxn id="16" idx="3"/>
          </p:cNvCxnSpPr>
          <p:nvPr/>
        </p:nvCxnSpPr>
        <p:spPr>
          <a:xfrm flipV="1">
            <a:off x="5181597" y="4761753"/>
            <a:ext cx="991772" cy="777406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1049482" y="3182664"/>
            <a:ext cx="4474644" cy="1950778"/>
          </a:xfrm>
          <a:custGeom>
            <a:avLst/>
            <a:gdLst>
              <a:gd name="connsiteX0" fmla="*/ 0 w 4474644"/>
              <a:gd name="connsiteY0" fmla="*/ 900963 h 1950778"/>
              <a:gd name="connsiteX1" fmla="*/ 1756063 w 4474644"/>
              <a:gd name="connsiteY1" fmla="*/ 963309 h 1950778"/>
              <a:gd name="connsiteX2" fmla="*/ 3304309 w 4474644"/>
              <a:gd name="connsiteY2" fmla="*/ 132036 h 1950778"/>
              <a:gd name="connsiteX3" fmla="*/ 3979718 w 4474644"/>
              <a:gd name="connsiteY3" fmla="*/ 17736 h 1950778"/>
              <a:gd name="connsiteX4" fmla="*/ 4364182 w 4474644"/>
              <a:gd name="connsiteY4" fmla="*/ 298291 h 1950778"/>
              <a:gd name="connsiteX5" fmla="*/ 4374573 w 4474644"/>
              <a:gd name="connsiteY5" fmla="*/ 776272 h 1950778"/>
              <a:gd name="connsiteX6" fmla="*/ 3190009 w 4474644"/>
              <a:gd name="connsiteY6" fmla="*/ 1139954 h 1950778"/>
              <a:gd name="connsiteX7" fmla="*/ 2078182 w 4474644"/>
              <a:gd name="connsiteY7" fmla="*/ 1815363 h 1950778"/>
              <a:gd name="connsiteX8" fmla="*/ 893618 w 4474644"/>
              <a:gd name="connsiteY8" fmla="*/ 1929663 h 1950778"/>
              <a:gd name="connsiteX9" fmla="*/ 31173 w 4474644"/>
              <a:gd name="connsiteY9" fmla="*/ 1950445 h 195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4644" h="1950778">
                <a:moveTo>
                  <a:pt x="0" y="900963"/>
                </a:moveTo>
                <a:cubicBezTo>
                  <a:pt x="602672" y="996213"/>
                  <a:pt x="1205345" y="1091464"/>
                  <a:pt x="1756063" y="963309"/>
                </a:cubicBezTo>
                <a:cubicBezTo>
                  <a:pt x="2306781" y="835154"/>
                  <a:pt x="2933700" y="289631"/>
                  <a:pt x="3304309" y="132036"/>
                </a:cubicBezTo>
                <a:cubicBezTo>
                  <a:pt x="3674918" y="-25559"/>
                  <a:pt x="3803073" y="-9973"/>
                  <a:pt x="3979718" y="17736"/>
                </a:cubicBezTo>
                <a:cubicBezTo>
                  <a:pt x="4156363" y="45445"/>
                  <a:pt x="4298373" y="171868"/>
                  <a:pt x="4364182" y="298291"/>
                </a:cubicBezTo>
                <a:cubicBezTo>
                  <a:pt x="4429991" y="424714"/>
                  <a:pt x="4570268" y="635995"/>
                  <a:pt x="4374573" y="776272"/>
                </a:cubicBezTo>
                <a:cubicBezTo>
                  <a:pt x="4178878" y="916549"/>
                  <a:pt x="3572741" y="966772"/>
                  <a:pt x="3190009" y="1139954"/>
                </a:cubicBezTo>
                <a:cubicBezTo>
                  <a:pt x="2807277" y="1313136"/>
                  <a:pt x="2460914" y="1683745"/>
                  <a:pt x="2078182" y="1815363"/>
                </a:cubicBezTo>
                <a:cubicBezTo>
                  <a:pt x="1695450" y="1946981"/>
                  <a:pt x="1234786" y="1907149"/>
                  <a:pt x="893618" y="1929663"/>
                </a:cubicBezTo>
                <a:cubicBezTo>
                  <a:pt x="552450" y="1952177"/>
                  <a:pt x="291811" y="1951311"/>
                  <a:pt x="31173" y="195044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3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提出状況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/>
              <a:t>First Accept: </a:t>
            </a:r>
            <a:r>
              <a:rPr lang="en-US" altLang="ja-JP" sz="4000" dirty="0" err="1" smtClean="0"/>
              <a:t>hirosegolf</a:t>
            </a:r>
            <a:r>
              <a:rPr lang="en-US" altLang="ja-JP" sz="4000" dirty="0" smtClean="0"/>
              <a:t> (209</a:t>
            </a:r>
            <a:r>
              <a:rPr lang="ja-JP" altLang="en-US" sz="4000" dirty="0" smtClean="0"/>
              <a:t>分</a:t>
            </a:r>
            <a:r>
              <a:rPr lang="en-US" altLang="ja-JP" sz="4000" dirty="0" smtClean="0"/>
              <a:t>)</a:t>
            </a:r>
          </a:p>
          <a:p>
            <a:pPr marL="0" indent="0">
              <a:buNone/>
            </a:pPr>
            <a:r>
              <a:rPr kumimoji="1" lang="en-US" altLang="ja-JP" sz="4000" dirty="0" smtClean="0"/>
              <a:t>Total Accepts: 2</a:t>
            </a:r>
          </a:p>
          <a:p>
            <a:pPr marL="0" indent="0">
              <a:buNone/>
            </a:pPr>
            <a:r>
              <a:rPr lang="en-US" altLang="ja-JP" sz="4000" dirty="0" smtClean="0"/>
              <a:t>Total Attempts: 3</a:t>
            </a:r>
          </a:p>
        </p:txBody>
      </p:sp>
    </p:spTree>
    <p:extLst>
      <p:ext uri="{BB962C8B-B14F-4D97-AF65-F5344CB8AC3E}">
        <p14:creationId xmlns:p14="http://schemas.microsoft.com/office/powerpoint/2010/main" val="20116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二部グラフが与えられるので，辞書順最小の最小頂点被覆を求めよ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13" name="直線コネクタ 12"/>
          <p:cNvCxnSpPr>
            <a:stCxn id="4" idx="6"/>
            <a:endCxn id="5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6"/>
            <a:endCxn id="7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4" idx="6"/>
            <a:endCxn id="9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6"/>
            <a:endCxn id="5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8" idx="6"/>
            <a:endCxn id="9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二部グラフが与えられるので，辞書順最小の最小頂点被覆を求めよ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68926" y="3739684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r>
              <a:rPr lang="en-US" altLang="ja-JP" sz="2800" dirty="0" smtClean="0"/>
              <a:t> 3 5</a:t>
            </a:r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40" name="円/楕円 39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42" name="直線コネクタ 41"/>
          <p:cNvCxnSpPr>
            <a:stCxn id="36" idx="6"/>
            <a:endCxn id="37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6"/>
            <a:endCxn id="39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6" idx="6"/>
            <a:endCxn id="41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8" idx="6"/>
            <a:endCxn id="37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0" idx="6"/>
            <a:endCxn id="41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二部グラフが与えられるので，辞書順最小の最小頂点被覆を求めよ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68926" y="3739684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</a:t>
            </a:r>
            <a:r>
              <a:rPr lang="en-US" altLang="ja-JP" sz="2800" dirty="0" smtClean="0"/>
              <a:t> 3 5</a:t>
            </a:r>
            <a:endParaRPr kumimoji="1" lang="ja-JP" altLang="en-US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68925" y="4696713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1 2 5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 rot="5400000">
                <a:off x="6949264" y="421819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49264" y="4218199"/>
                <a:ext cx="53572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0" name="円/楕円 39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42" name="円/楕円 41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37" idx="6"/>
            <a:endCxn id="38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1" idx="6"/>
            <a:endCxn id="40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7" idx="6"/>
            <a:endCxn id="42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39" idx="6"/>
            <a:endCxn id="38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1" idx="6"/>
            <a:endCxn id="42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最小カット</a:t>
            </a:r>
            <a:r>
              <a:rPr lang="ja-JP" altLang="en-US" dirty="0" smtClean="0"/>
              <a:t>を使って</a:t>
            </a:r>
            <a:r>
              <a:rPr kumimoji="1" lang="ja-JP" altLang="en-US" dirty="0" smtClean="0"/>
              <a:t>最小頂点被覆を求める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 smtClean="0"/>
              <a:t>きたまさ君がすでに最大流を求めてくれているのでそれを使おう</a:t>
            </a:r>
            <a:endParaRPr kumimoji="1" lang="ja-JP" altLang="en-US" dirty="0"/>
          </a:p>
        </p:txBody>
      </p:sp>
      <p:sp>
        <p:nvSpPr>
          <p:cNvPr id="48" name="円/楕円 47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9" name="円/楕円 48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円/楕円 49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1" name="円/楕円 50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52" name="円/楕円 51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54" name="直線コネクタ 53"/>
          <p:cNvCxnSpPr>
            <a:stCxn id="48" idx="6"/>
            <a:endCxn id="49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2" idx="6"/>
            <a:endCxn id="51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8" idx="6"/>
            <a:endCxn id="53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50" idx="6"/>
            <a:endCxn id="49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2" idx="6"/>
            <a:endCxn id="53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/>
        </p:nvSpPr>
        <p:spPr>
          <a:xfrm>
            <a:off x="1052079" y="4336033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60" name="円/楕円 59"/>
          <p:cNvSpPr/>
          <p:nvPr/>
        </p:nvSpPr>
        <p:spPr>
          <a:xfrm>
            <a:off x="6100327" y="4336032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61" name="直線コネクタ 60"/>
          <p:cNvCxnSpPr>
            <a:stCxn id="59" idx="7"/>
            <a:endCxn id="48" idx="2"/>
          </p:cNvCxnSpPr>
          <p:nvPr/>
        </p:nvCxnSpPr>
        <p:spPr>
          <a:xfrm flipV="1">
            <a:off x="1477800" y="3695480"/>
            <a:ext cx="995234" cy="71359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9" idx="6"/>
            <a:endCxn id="50" idx="2"/>
          </p:cNvCxnSpPr>
          <p:nvPr/>
        </p:nvCxnSpPr>
        <p:spPr>
          <a:xfrm>
            <a:off x="1550842" y="4585415"/>
            <a:ext cx="922195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59" idx="5"/>
            <a:endCxn id="52" idx="2"/>
          </p:cNvCxnSpPr>
          <p:nvPr/>
        </p:nvCxnSpPr>
        <p:spPr>
          <a:xfrm>
            <a:off x="1477800" y="4761754"/>
            <a:ext cx="995236" cy="77740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49" idx="6"/>
            <a:endCxn id="60" idx="1"/>
          </p:cNvCxnSpPr>
          <p:nvPr/>
        </p:nvCxnSpPr>
        <p:spPr>
          <a:xfrm>
            <a:off x="5181597" y="3695480"/>
            <a:ext cx="991772" cy="713594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51" idx="6"/>
            <a:endCxn id="60" idx="2"/>
          </p:cNvCxnSpPr>
          <p:nvPr/>
        </p:nvCxnSpPr>
        <p:spPr>
          <a:xfrm flipV="1">
            <a:off x="5181599" y="4585414"/>
            <a:ext cx="918728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53" idx="6"/>
            <a:endCxn id="60" idx="3"/>
          </p:cNvCxnSpPr>
          <p:nvPr/>
        </p:nvCxnSpPr>
        <p:spPr>
          <a:xfrm flipV="1">
            <a:off x="5181597" y="4761753"/>
            <a:ext cx="991772" cy="777406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フリーフォーム 82"/>
          <p:cNvSpPr/>
          <p:nvPr/>
        </p:nvSpPr>
        <p:spPr>
          <a:xfrm>
            <a:off x="1288473" y="3314700"/>
            <a:ext cx="813916" cy="2421082"/>
          </a:xfrm>
          <a:custGeom>
            <a:avLst/>
            <a:gdLst>
              <a:gd name="connsiteX0" fmla="*/ 93518 w 813916"/>
              <a:gd name="connsiteY0" fmla="*/ 0 h 2421082"/>
              <a:gd name="connsiteX1" fmla="*/ 519545 w 813916"/>
              <a:gd name="connsiteY1" fmla="*/ 218209 h 2421082"/>
              <a:gd name="connsiteX2" fmla="*/ 810491 w 813916"/>
              <a:gd name="connsiteY2" fmla="*/ 997527 h 2421082"/>
              <a:gd name="connsiteX3" fmla="*/ 633845 w 813916"/>
              <a:gd name="connsiteY3" fmla="*/ 1984664 h 2421082"/>
              <a:gd name="connsiteX4" fmla="*/ 0 w 813916"/>
              <a:gd name="connsiteY4" fmla="*/ 2421082 h 242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916" h="2421082">
                <a:moveTo>
                  <a:pt x="93518" y="0"/>
                </a:moveTo>
                <a:cubicBezTo>
                  <a:pt x="246784" y="25977"/>
                  <a:pt x="400050" y="51955"/>
                  <a:pt x="519545" y="218209"/>
                </a:cubicBezTo>
                <a:cubicBezTo>
                  <a:pt x="639041" y="384464"/>
                  <a:pt x="791441" y="703118"/>
                  <a:pt x="810491" y="997527"/>
                </a:cubicBezTo>
                <a:cubicBezTo>
                  <a:pt x="829541" y="1291936"/>
                  <a:pt x="768927" y="1747405"/>
                  <a:pt x="633845" y="1984664"/>
                </a:cubicBezTo>
                <a:cubicBezTo>
                  <a:pt x="498763" y="2221923"/>
                  <a:pt x="249381" y="2321502"/>
                  <a:pt x="0" y="2421082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別の最小カット</a:t>
            </a:r>
            <a:r>
              <a:rPr lang="ja-JP" altLang="en-US" dirty="0" smtClean="0"/>
              <a:t>を使うと別の</a:t>
            </a:r>
            <a:r>
              <a:rPr kumimoji="1" lang="ja-JP" altLang="en-US" dirty="0" smtClean="0"/>
              <a:t>最小頂点被覆が求まる</a:t>
            </a:r>
            <a:endParaRPr kumimoji="1" lang="en-US" altLang="ja-JP" dirty="0" smtClean="0"/>
          </a:p>
        </p:txBody>
      </p:sp>
      <p:sp>
        <p:nvSpPr>
          <p:cNvPr id="48" name="円/楕円 47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9" name="円/楕円 48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円/楕円 49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1" name="円/楕円 50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52" name="円/楕円 51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54" name="直線コネクタ 53"/>
          <p:cNvCxnSpPr>
            <a:stCxn id="48" idx="6"/>
            <a:endCxn id="49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2" idx="6"/>
            <a:endCxn id="51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8" idx="6"/>
            <a:endCxn id="53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50" idx="6"/>
            <a:endCxn id="49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2" idx="6"/>
            <a:endCxn id="53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/>
        </p:nvSpPr>
        <p:spPr>
          <a:xfrm>
            <a:off x="1052079" y="4336033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60" name="円/楕円 59"/>
          <p:cNvSpPr/>
          <p:nvPr/>
        </p:nvSpPr>
        <p:spPr>
          <a:xfrm>
            <a:off x="6100327" y="4336032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61" name="直線コネクタ 60"/>
          <p:cNvCxnSpPr>
            <a:stCxn id="59" idx="7"/>
            <a:endCxn id="48" idx="2"/>
          </p:cNvCxnSpPr>
          <p:nvPr/>
        </p:nvCxnSpPr>
        <p:spPr>
          <a:xfrm flipV="1">
            <a:off x="1477800" y="3695480"/>
            <a:ext cx="995234" cy="71359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9" idx="6"/>
            <a:endCxn id="50" idx="2"/>
          </p:cNvCxnSpPr>
          <p:nvPr/>
        </p:nvCxnSpPr>
        <p:spPr>
          <a:xfrm>
            <a:off x="1550842" y="4585415"/>
            <a:ext cx="922195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59" idx="5"/>
            <a:endCxn id="52" idx="2"/>
          </p:cNvCxnSpPr>
          <p:nvPr/>
        </p:nvCxnSpPr>
        <p:spPr>
          <a:xfrm>
            <a:off x="1477800" y="4761754"/>
            <a:ext cx="995236" cy="77740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49" idx="6"/>
            <a:endCxn id="60" idx="1"/>
          </p:cNvCxnSpPr>
          <p:nvPr/>
        </p:nvCxnSpPr>
        <p:spPr>
          <a:xfrm>
            <a:off x="5181597" y="3695480"/>
            <a:ext cx="991772" cy="713594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51" idx="6"/>
            <a:endCxn id="60" idx="2"/>
          </p:cNvCxnSpPr>
          <p:nvPr/>
        </p:nvCxnSpPr>
        <p:spPr>
          <a:xfrm flipV="1">
            <a:off x="5181599" y="4585414"/>
            <a:ext cx="918728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53" idx="6"/>
            <a:endCxn id="60" idx="3"/>
          </p:cNvCxnSpPr>
          <p:nvPr/>
        </p:nvCxnSpPr>
        <p:spPr>
          <a:xfrm flipV="1">
            <a:off x="5181597" y="4761753"/>
            <a:ext cx="991772" cy="777406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フリーフォーム 82"/>
          <p:cNvSpPr/>
          <p:nvPr/>
        </p:nvSpPr>
        <p:spPr>
          <a:xfrm>
            <a:off x="4916070" y="2929907"/>
            <a:ext cx="813916" cy="3366984"/>
          </a:xfrm>
          <a:custGeom>
            <a:avLst/>
            <a:gdLst>
              <a:gd name="connsiteX0" fmla="*/ 93518 w 813916"/>
              <a:gd name="connsiteY0" fmla="*/ 0 h 2421082"/>
              <a:gd name="connsiteX1" fmla="*/ 519545 w 813916"/>
              <a:gd name="connsiteY1" fmla="*/ 218209 h 2421082"/>
              <a:gd name="connsiteX2" fmla="*/ 810491 w 813916"/>
              <a:gd name="connsiteY2" fmla="*/ 997527 h 2421082"/>
              <a:gd name="connsiteX3" fmla="*/ 633845 w 813916"/>
              <a:gd name="connsiteY3" fmla="*/ 1984664 h 2421082"/>
              <a:gd name="connsiteX4" fmla="*/ 0 w 813916"/>
              <a:gd name="connsiteY4" fmla="*/ 2421082 h 242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916" h="2421082">
                <a:moveTo>
                  <a:pt x="93518" y="0"/>
                </a:moveTo>
                <a:cubicBezTo>
                  <a:pt x="246784" y="25977"/>
                  <a:pt x="400050" y="51955"/>
                  <a:pt x="519545" y="218209"/>
                </a:cubicBezTo>
                <a:cubicBezTo>
                  <a:pt x="639041" y="384464"/>
                  <a:pt x="791441" y="703118"/>
                  <a:pt x="810491" y="997527"/>
                </a:cubicBezTo>
                <a:cubicBezTo>
                  <a:pt x="829541" y="1291936"/>
                  <a:pt x="768927" y="1747405"/>
                  <a:pt x="633845" y="1984664"/>
                </a:cubicBezTo>
                <a:cubicBezTo>
                  <a:pt x="498763" y="2221923"/>
                  <a:pt x="249381" y="2321502"/>
                  <a:pt x="0" y="2421082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0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実は最小カットと最小頂点被覆は一対一対応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辞書順</a:t>
            </a:r>
            <a:r>
              <a:rPr lang="ja-JP" altLang="en-US" dirty="0" smtClean="0"/>
              <a:t>最小に対応する最小カットを求めよう</a:t>
            </a:r>
            <a:endParaRPr kumimoji="1" lang="en-US" altLang="ja-JP" dirty="0" smtClean="0"/>
          </a:p>
        </p:txBody>
      </p:sp>
      <p:sp>
        <p:nvSpPr>
          <p:cNvPr id="48" name="円/楕円 47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9" name="円/楕円 48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円/楕円 49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51" name="円/楕円 50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52" name="円/楕円 51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54" name="直線コネクタ 53"/>
          <p:cNvCxnSpPr>
            <a:stCxn id="48" idx="6"/>
            <a:endCxn id="49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2" idx="6"/>
            <a:endCxn id="51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8" idx="6"/>
            <a:endCxn id="53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50" idx="6"/>
            <a:endCxn id="49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2" idx="6"/>
            <a:endCxn id="53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/>
        </p:nvSpPr>
        <p:spPr>
          <a:xfrm>
            <a:off x="1052079" y="4336033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60" name="円/楕円 59"/>
          <p:cNvSpPr/>
          <p:nvPr/>
        </p:nvSpPr>
        <p:spPr>
          <a:xfrm>
            <a:off x="6100327" y="4336032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61" name="直線コネクタ 60"/>
          <p:cNvCxnSpPr>
            <a:stCxn id="59" idx="7"/>
            <a:endCxn id="48" idx="2"/>
          </p:cNvCxnSpPr>
          <p:nvPr/>
        </p:nvCxnSpPr>
        <p:spPr>
          <a:xfrm flipV="1">
            <a:off x="1477800" y="3695480"/>
            <a:ext cx="995234" cy="71359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9" idx="6"/>
            <a:endCxn id="50" idx="2"/>
          </p:cNvCxnSpPr>
          <p:nvPr/>
        </p:nvCxnSpPr>
        <p:spPr>
          <a:xfrm>
            <a:off x="1550842" y="4585415"/>
            <a:ext cx="922195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59" idx="5"/>
            <a:endCxn id="52" idx="2"/>
          </p:cNvCxnSpPr>
          <p:nvPr/>
        </p:nvCxnSpPr>
        <p:spPr>
          <a:xfrm>
            <a:off x="1477800" y="4761754"/>
            <a:ext cx="995236" cy="77740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49" idx="6"/>
            <a:endCxn id="60" idx="1"/>
          </p:cNvCxnSpPr>
          <p:nvPr/>
        </p:nvCxnSpPr>
        <p:spPr>
          <a:xfrm>
            <a:off x="5181597" y="3695480"/>
            <a:ext cx="991772" cy="713594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51" idx="6"/>
            <a:endCxn id="60" idx="2"/>
          </p:cNvCxnSpPr>
          <p:nvPr/>
        </p:nvCxnSpPr>
        <p:spPr>
          <a:xfrm flipV="1">
            <a:off x="5181599" y="4585414"/>
            <a:ext cx="918728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53" idx="6"/>
            <a:endCxn id="60" idx="3"/>
          </p:cNvCxnSpPr>
          <p:nvPr/>
        </p:nvCxnSpPr>
        <p:spPr>
          <a:xfrm flipV="1">
            <a:off x="5181597" y="4761753"/>
            <a:ext cx="991772" cy="777406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フリーフォーム 4"/>
          <p:cNvSpPr/>
          <p:nvPr/>
        </p:nvSpPr>
        <p:spPr>
          <a:xfrm>
            <a:off x="1049482" y="3182664"/>
            <a:ext cx="4474644" cy="1950778"/>
          </a:xfrm>
          <a:custGeom>
            <a:avLst/>
            <a:gdLst>
              <a:gd name="connsiteX0" fmla="*/ 0 w 4474644"/>
              <a:gd name="connsiteY0" fmla="*/ 900963 h 1950778"/>
              <a:gd name="connsiteX1" fmla="*/ 1756063 w 4474644"/>
              <a:gd name="connsiteY1" fmla="*/ 963309 h 1950778"/>
              <a:gd name="connsiteX2" fmla="*/ 3304309 w 4474644"/>
              <a:gd name="connsiteY2" fmla="*/ 132036 h 1950778"/>
              <a:gd name="connsiteX3" fmla="*/ 3979718 w 4474644"/>
              <a:gd name="connsiteY3" fmla="*/ 17736 h 1950778"/>
              <a:gd name="connsiteX4" fmla="*/ 4364182 w 4474644"/>
              <a:gd name="connsiteY4" fmla="*/ 298291 h 1950778"/>
              <a:gd name="connsiteX5" fmla="*/ 4374573 w 4474644"/>
              <a:gd name="connsiteY5" fmla="*/ 776272 h 1950778"/>
              <a:gd name="connsiteX6" fmla="*/ 3190009 w 4474644"/>
              <a:gd name="connsiteY6" fmla="*/ 1139954 h 1950778"/>
              <a:gd name="connsiteX7" fmla="*/ 2078182 w 4474644"/>
              <a:gd name="connsiteY7" fmla="*/ 1815363 h 1950778"/>
              <a:gd name="connsiteX8" fmla="*/ 893618 w 4474644"/>
              <a:gd name="connsiteY8" fmla="*/ 1929663 h 1950778"/>
              <a:gd name="connsiteX9" fmla="*/ 31173 w 4474644"/>
              <a:gd name="connsiteY9" fmla="*/ 1950445 h 195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4644" h="1950778">
                <a:moveTo>
                  <a:pt x="0" y="900963"/>
                </a:moveTo>
                <a:cubicBezTo>
                  <a:pt x="602672" y="996213"/>
                  <a:pt x="1205345" y="1091464"/>
                  <a:pt x="1756063" y="963309"/>
                </a:cubicBezTo>
                <a:cubicBezTo>
                  <a:pt x="2306781" y="835154"/>
                  <a:pt x="2933700" y="289631"/>
                  <a:pt x="3304309" y="132036"/>
                </a:cubicBezTo>
                <a:cubicBezTo>
                  <a:pt x="3674918" y="-25559"/>
                  <a:pt x="3803073" y="-9973"/>
                  <a:pt x="3979718" y="17736"/>
                </a:cubicBezTo>
                <a:cubicBezTo>
                  <a:pt x="4156363" y="45445"/>
                  <a:pt x="4298373" y="171868"/>
                  <a:pt x="4364182" y="298291"/>
                </a:cubicBezTo>
                <a:cubicBezTo>
                  <a:pt x="4429991" y="424714"/>
                  <a:pt x="4570268" y="635995"/>
                  <a:pt x="4374573" y="776272"/>
                </a:cubicBezTo>
                <a:cubicBezTo>
                  <a:pt x="4178878" y="916549"/>
                  <a:pt x="3572741" y="966772"/>
                  <a:pt x="3190009" y="1139954"/>
                </a:cubicBezTo>
                <a:cubicBezTo>
                  <a:pt x="2807277" y="1313136"/>
                  <a:pt x="2460914" y="1683745"/>
                  <a:pt x="2078182" y="1815363"/>
                </a:cubicBezTo>
                <a:cubicBezTo>
                  <a:pt x="1695450" y="1946981"/>
                  <a:pt x="1234786" y="1907149"/>
                  <a:pt x="893618" y="1929663"/>
                </a:cubicBezTo>
                <a:cubicBezTo>
                  <a:pt x="552450" y="1952177"/>
                  <a:pt x="291811" y="1951311"/>
                  <a:pt x="31173" y="195044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8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が最小カット</a:t>
                </a:r>
                <a14:m>
                  <m:oMath xmlns:m="http://schemas.openxmlformats.org/officeDocument/2006/math">
                    <m:r>
                      <a:rPr lang="ja-JP" altLang="en-US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 dirty="0" smtClean="0"/>
                  <a:t>残余グラフで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 smtClean="0"/>
                  <a:t>から出て行く辺が無い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8" idx="6"/>
            <a:endCxn id="7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9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6"/>
            <a:endCxn id="5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6"/>
            <a:endCxn id="9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1052079" y="4336033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6100327" y="4336032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17" name="直線コネクタ 16"/>
          <p:cNvCxnSpPr>
            <a:stCxn id="15" idx="7"/>
            <a:endCxn id="4" idx="2"/>
          </p:cNvCxnSpPr>
          <p:nvPr/>
        </p:nvCxnSpPr>
        <p:spPr>
          <a:xfrm flipV="1">
            <a:off x="1477800" y="3695480"/>
            <a:ext cx="995234" cy="71359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5" idx="6"/>
            <a:endCxn id="6" idx="2"/>
          </p:cNvCxnSpPr>
          <p:nvPr/>
        </p:nvCxnSpPr>
        <p:spPr>
          <a:xfrm>
            <a:off x="1550842" y="4585415"/>
            <a:ext cx="922195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5" idx="5"/>
            <a:endCxn id="8" idx="2"/>
          </p:cNvCxnSpPr>
          <p:nvPr/>
        </p:nvCxnSpPr>
        <p:spPr>
          <a:xfrm>
            <a:off x="1477800" y="4761754"/>
            <a:ext cx="995236" cy="77740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5" idx="6"/>
            <a:endCxn id="16" idx="1"/>
          </p:cNvCxnSpPr>
          <p:nvPr/>
        </p:nvCxnSpPr>
        <p:spPr>
          <a:xfrm>
            <a:off x="5181597" y="3695480"/>
            <a:ext cx="991772" cy="713594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7" idx="6"/>
            <a:endCxn id="16" idx="2"/>
          </p:cNvCxnSpPr>
          <p:nvPr/>
        </p:nvCxnSpPr>
        <p:spPr>
          <a:xfrm flipV="1">
            <a:off x="5181599" y="4585414"/>
            <a:ext cx="918728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9" idx="6"/>
            <a:endCxn id="16" idx="3"/>
          </p:cNvCxnSpPr>
          <p:nvPr/>
        </p:nvCxnSpPr>
        <p:spPr>
          <a:xfrm flipV="1">
            <a:off x="5181597" y="4761753"/>
            <a:ext cx="991772" cy="777406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1288473" y="3314700"/>
            <a:ext cx="813916" cy="2421082"/>
          </a:xfrm>
          <a:custGeom>
            <a:avLst/>
            <a:gdLst>
              <a:gd name="connsiteX0" fmla="*/ 93518 w 813916"/>
              <a:gd name="connsiteY0" fmla="*/ 0 h 2421082"/>
              <a:gd name="connsiteX1" fmla="*/ 519545 w 813916"/>
              <a:gd name="connsiteY1" fmla="*/ 218209 h 2421082"/>
              <a:gd name="connsiteX2" fmla="*/ 810491 w 813916"/>
              <a:gd name="connsiteY2" fmla="*/ 997527 h 2421082"/>
              <a:gd name="connsiteX3" fmla="*/ 633845 w 813916"/>
              <a:gd name="connsiteY3" fmla="*/ 1984664 h 2421082"/>
              <a:gd name="connsiteX4" fmla="*/ 0 w 813916"/>
              <a:gd name="connsiteY4" fmla="*/ 2421082 h 242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916" h="2421082">
                <a:moveTo>
                  <a:pt x="93518" y="0"/>
                </a:moveTo>
                <a:cubicBezTo>
                  <a:pt x="246784" y="25977"/>
                  <a:pt x="400050" y="51955"/>
                  <a:pt x="519545" y="218209"/>
                </a:cubicBezTo>
                <a:cubicBezTo>
                  <a:pt x="639041" y="384464"/>
                  <a:pt x="791441" y="703118"/>
                  <a:pt x="810491" y="997527"/>
                </a:cubicBezTo>
                <a:cubicBezTo>
                  <a:pt x="829541" y="1291936"/>
                  <a:pt x="768927" y="1747405"/>
                  <a:pt x="633845" y="1984664"/>
                </a:cubicBezTo>
                <a:cubicBezTo>
                  <a:pt x="498763" y="2221923"/>
                  <a:pt x="249381" y="2321502"/>
                  <a:pt x="0" y="2421082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が最小カット</a:t>
                </a:r>
                <a14:m>
                  <m:oMath xmlns:m="http://schemas.openxmlformats.org/officeDocument/2006/math">
                    <m:r>
                      <a:rPr lang="ja-JP" altLang="en-US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 dirty="0" smtClean="0"/>
                  <a:t>残余グラフで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 smtClean="0"/>
                  <a:t>から出て行く辺が無い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/>
          <p:cNvSpPr/>
          <p:nvPr/>
        </p:nvSpPr>
        <p:spPr>
          <a:xfrm>
            <a:off x="24730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4682834" y="3446098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2473037" y="4336035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4682836" y="4336034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2473036" y="5289777"/>
            <a:ext cx="498763" cy="498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4682834" y="5289777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stCxn id="24" idx="6"/>
            <a:endCxn id="25" idx="2"/>
          </p:cNvCxnSpPr>
          <p:nvPr/>
        </p:nvCxnSpPr>
        <p:spPr>
          <a:xfrm>
            <a:off x="2971797" y="3695480"/>
            <a:ext cx="1711037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6"/>
            <a:endCxn id="27" idx="2"/>
          </p:cNvCxnSpPr>
          <p:nvPr/>
        </p:nvCxnSpPr>
        <p:spPr>
          <a:xfrm flipV="1">
            <a:off x="2971799" y="4585416"/>
            <a:ext cx="1711037" cy="953743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4" idx="6"/>
            <a:endCxn id="29" idx="2"/>
          </p:cNvCxnSpPr>
          <p:nvPr/>
        </p:nvCxnSpPr>
        <p:spPr>
          <a:xfrm>
            <a:off x="2971797" y="3695480"/>
            <a:ext cx="1711037" cy="1843679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6" idx="6"/>
            <a:endCxn id="25" idx="2"/>
          </p:cNvCxnSpPr>
          <p:nvPr/>
        </p:nvCxnSpPr>
        <p:spPr>
          <a:xfrm flipV="1">
            <a:off x="2971800" y="3695480"/>
            <a:ext cx="1711034" cy="889937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8" idx="6"/>
            <a:endCxn id="29" idx="2"/>
          </p:cNvCxnSpPr>
          <p:nvPr/>
        </p:nvCxnSpPr>
        <p:spPr>
          <a:xfrm>
            <a:off x="2971799" y="5539159"/>
            <a:ext cx="1711035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1052079" y="4336033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36" name="円/楕円 35"/>
          <p:cNvSpPr/>
          <p:nvPr/>
        </p:nvSpPr>
        <p:spPr>
          <a:xfrm>
            <a:off x="6100327" y="4336032"/>
            <a:ext cx="498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stCxn id="35" idx="7"/>
            <a:endCxn id="24" idx="2"/>
          </p:cNvCxnSpPr>
          <p:nvPr/>
        </p:nvCxnSpPr>
        <p:spPr>
          <a:xfrm flipV="1">
            <a:off x="1477800" y="3695480"/>
            <a:ext cx="995234" cy="71359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5" idx="6"/>
            <a:endCxn id="26" idx="2"/>
          </p:cNvCxnSpPr>
          <p:nvPr/>
        </p:nvCxnSpPr>
        <p:spPr>
          <a:xfrm>
            <a:off x="1550842" y="4585415"/>
            <a:ext cx="922195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5" idx="5"/>
            <a:endCxn id="28" idx="2"/>
          </p:cNvCxnSpPr>
          <p:nvPr/>
        </p:nvCxnSpPr>
        <p:spPr>
          <a:xfrm>
            <a:off x="1477800" y="4761754"/>
            <a:ext cx="995236" cy="777405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5" idx="6"/>
            <a:endCxn id="36" idx="1"/>
          </p:cNvCxnSpPr>
          <p:nvPr/>
        </p:nvCxnSpPr>
        <p:spPr>
          <a:xfrm>
            <a:off x="5181597" y="3695480"/>
            <a:ext cx="991772" cy="713594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27" idx="6"/>
            <a:endCxn id="36" idx="2"/>
          </p:cNvCxnSpPr>
          <p:nvPr/>
        </p:nvCxnSpPr>
        <p:spPr>
          <a:xfrm flipV="1">
            <a:off x="5181599" y="4585414"/>
            <a:ext cx="918728" cy="2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9" idx="6"/>
            <a:endCxn id="36" idx="3"/>
          </p:cNvCxnSpPr>
          <p:nvPr/>
        </p:nvCxnSpPr>
        <p:spPr>
          <a:xfrm flipV="1">
            <a:off x="5181597" y="4761753"/>
            <a:ext cx="991772" cy="777406"/>
          </a:xfrm>
          <a:prstGeom prst="line">
            <a:avLst/>
          </a:prstGeom>
          <a:ln>
            <a:head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フリーフォーム 42"/>
          <p:cNvSpPr/>
          <p:nvPr/>
        </p:nvSpPr>
        <p:spPr>
          <a:xfrm>
            <a:off x="1049482" y="3182664"/>
            <a:ext cx="4474644" cy="1950778"/>
          </a:xfrm>
          <a:custGeom>
            <a:avLst/>
            <a:gdLst>
              <a:gd name="connsiteX0" fmla="*/ 0 w 4474644"/>
              <a:gd name="connsiteY0" fmla="*/ 900963 h 1950778"/>
              <a:gd name="connsiteX1" fmla="*/ 1756063 w 4474644"/>
              <a:gd name="connsiteY1" fmla="*/ 963309 h 1950778"/>
              <a:gd name="connsiteX2" fmla="*/ 3304309 w 4474644"/>
              <a:gd name="connsiteY2" fmla="*/ 132036 h 1950778"/>
              <a:gd name="connsiteX3" fmla="*/ 3979718 w 4474644"/>
              <a:gd name="connsiteY3" fmla="*/ 17736 h 1950778"/>
              <a:gd name="connsiteX4" fmla="*/ 4364182 w 4474644"/>
              <a:gd name="connsiteY4" fmla="*/ 298291 h 1950778"/>
              <a:gd name="connsiteX5" fmla="*/ 4374573 w 4474644"/>
              <a:gd name="connsiteY5" fmla="*/ 776272 h 1950778"/>
              <a:gd name="connsiteX6" fmla="*/ 3190009 w 4474644"/>
              <a:gd name="connsiteY6" fmla="*/ 1139954 h 1950778"/>
              <a:gd name="connsiteX7" fmla="*/ 2078182 w 4474644"/>
              <a:gd name="connsiteY7" fmla="*/ 1815363 h 1950778"/>
              <a:gd name="connsiteX8" fmla="*/ 893618 w 4474644"/>
              <a:gd name="connsiteY8" fmla="*/ 1929663 h 1950778"/>
              <a:gd name="connsiteX9" fmla="*/ 31173 w 4474644"/>
              <a:gd name="connsiteY9" fmla="*/ 1950445 h 195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74644" h="1950778">
                <a:moveTo>
                  <a:pt x="0" y="900963"/>
                </a:moveTo>
                <a:cubicBezTo>
                  <a:pt x="602672" y="996213"/>
                  <a:pt x="1205345" y="1091464"/>
                  <a:pt x="1756063" y="963309"/>
                </a:cubicBezTo>
                <a:cubicBezTo>
                  <a:pt x="2306781" y="835154"/>
                  <a:pt x="2933700" y="289631"/>
                  <a:pt x="3304309" y="132036"/>
                </a:cubicBezTo>
                <a:cubicBezTo>
                  <a:pt x="3674918" y="-25559"/>
                  <a:pt x="3803073" y="-9973"/>
                  <a:pt x="3979718" y="17736"/>
                </a:cubicBezTo>
                <a:cubicBezTo>
                  <a:pt x="4156363" y="45445"/>
                  <a:pt x="4298373" y="171868"/>
                  <a:pt x="4364182" y="298291"/>
                </a:cubicBezTo>
                <a:cubicBezTo>
                  <a:pt x="4429991" y="424714"/>
                  <a:pt x="4570268" y="635995"/>
                  <a:pt x="4374573" y="776272"/>
                </a:cubicBezTo>
                <a:cubicBezTo>
                  <a:pt x="4178878" y="916549"/>
                  <a:pt x="3572741" y="966772"/>
                  <a:pt x="3190009" y="1139954"/>
                </a:cubicBezTo>
                <a:cubicBezTo>
                  <a:pt x="2807277" y="1313136"/>
                  <a:pt x="2460914" y="1683745"/>
                  <a:pt x="2078182" y="1815363"/>
                </a:cubicBezTo>
                <a:cubicBezTo>
                  <a:pt x="1695450" y="1946981"/>
                  <a:pt x="1234786" y="1907149"/>
                  <a:pt x="893618" y="1929663"/>
                </a:cubicBezTo>
                <a:cubicBezTo>
                  <a:pt x="552450" y="1952177"/>
                  <a:pt x="291811" y="1951311"/>
                  <a:pt x="31173" y="195044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8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344</Words>
  <Application>Microsoft Office PowerPoint</Application>
  <PresentationFormat>画面に合わせる (4:3)</PresentationFormat>
  <Paragraphs>155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K: 辞書順最小頂点被覆</vt:lpstr>
      <vt:lpstr>問題概要</vt:lpstr>
      <vt:lpstr>問題概要</vt:lpstr>
      <vt:lpstr>問題概要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提出状況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K: 辞書順最小頂点被覆</dc:title>
  <dc:creator>wata</dc:creator>
  <cp:lastModifiedBy>wata</cp:lastModifiedBy>
  <cp:revision>44</cp:revision>
  <dcterms:created xsi:type="dcterms:W3CDTF">2014-03-02T04:55:22Z</dcterms:created>
  <dcterms:modified xsi:type="dcterms:W3CDTF">2014-03-02T09:00:19Z</dcterms:modified>
</cp:coreProperties>
</file>