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9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1" r:id="rId21"/>
    <p:sldId id="275" r:id="rId22"/>
    <p:sldId id="292" r:id="rId23"/>
    <p:sldId id="276" r:id="rId24"/>
    <p:sldId id="277" r:id="rId25"/>
    <p:sldId id="293" r:id="rId26"/>
    <p:sldId id="280" r:id="rId27"/>
    <p:sldId id="281" r:id="rId28"/>
    <p:sldId id="285" r:id="rId29"/>
    <p:sldId id="286" r:id="rId30"/>
  </p:sldIdLst>
  <p:sldSz cx="13004800" cy="9753600"/>
  <p:notesSz cx="13004800" cy="97536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4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2500" y="2286000"/>
            <a:ext cx="6019800" cy="258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FAC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B1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4470" y="279400"/>
            <a:ext cx="10055860" cy="258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5600" y="2649575"/>
            <a:ext cx="8213725" cy="574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FAC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Coderetreat</a:t>
            </a:r>
          </a:p>
          <a:p>
            <a:pPr marL="7620" algn="ctr">
              <a:lnSpc>
                <a:spcPct val="100000"/>
              </a:lnSpc>
              <a:spcBef>
                <a:spcPts val="20"/>
              </a:spcBef>
            </a:pPr>
            <a:r>
              <a:rPr lang="en-US" spc="-105" dirty="0" smtClean="0"/>
              <a:t>18-11-2017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5067300" y="5054600"/>
            <a:ext cx="2863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ACB"/>
                </a:solidFill>
                <a:latin typeface="Arial"/>
                <a:cs typeface="Arial"/>
              </a:rPr>
              <a:t>Utrecht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66700"/>
            <a:ext cx="9036685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65200" marR="5080" indent="-952500">
              <a:lnSpc>
                <a:spcPct val="100200"/>
              </a:lnSpc>
              <a:spcBef>
                <a:spcPts val="80"/>
              </a:spcBef>
              <a:tabLst>
                <a:tab pos="2205355" algn="l"/>
                <a:tab pos="3094990" algn="l"/>
              </a:tabLst>
            </a:pPr>
            <a:r>
              <a:rPr spc="-5" dirty="0"/>
              <a:t>The	</a:t>
            </a:r>
            <a:r>
              <a:rPr dirty="0"/>
              <a:t>4	</a:t>
            </a:r>
            <a:r>
              <a:rPr spc="-5" dirty="0"/>
              <a:t>elements</a:t>
            </a:r>
            <a:r>
              <a:rPr spc="-70" dirty="0"/>
              <a:t> </a:t>
            </a:r>
            <a:r>
              <a:rPr spc="-5" dirty="0"/>
              <a:t>of  simple</a:t>
            </a:r>
            <a:r>
              <a:rPr spc="-25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561079"/>
            <a:ext cx="5667375" cy="37846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460"/>
              </a:spcBef>
              <a:buAutoNum type="arabicPeriod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Passes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its</a:t>
            </a:r>
            <a:r>
              <a:rPr sz="4200" spc="-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tests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AutoNum type="arabicPeriod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Maximizes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clarity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AutoNum type="arabicPeriod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Minimizes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duplication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AutoNum type="arabicPeriod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Has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fewer</a:t>
            </a:r>
            <a:r>
              <a:rPr sz="4200" spc="-3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elements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800100"/>
            <a:ext cx="92189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73345" algn="l"/>
              </a:tabLst>
            </a:pPr>
            <a:r>
              <a:rPr dirty="0"/>
              <a:t>1.</a:t>
            </a:r>
            <a:r>
              <a:rPr spc="-5" dirty="0"/>
              <a:t> </a:t>
            </a:r>
            <a:r>
              <a:rPr dirty="0"/>
              <a:t>Passes	</a:t>
            </a:r>
            <a:r>
              <a:rPr spc="-5" dirty="0"/>
              <a:t>its</a:t>
            </a:r>
            <a:r>
              <a:rPr spc="-85" dirty="0"/>
              <a:t> </a:t>
            </a:r>
            <a:r>
              <a:rPr spc="-5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243579"/>
            <a:ext cx="8326755" cy="44196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3837304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Not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“automated	tests”</a:t>
            </a:r>
            <a:endParaRPr sz="4200">
              <a:latin typeface="Arial"/>
              <a:cs typeface="Arial"/>
            </a:endParaRPr>
          </a:p>
          <a:p>
            <a:pPr marL="12700" marR="121920">
              <a:lnSpc>
                <a:spcPct val="146800"/>
              </a:lnSpc>
              <a:tabLst>
                <a:tab pos="5348605" algn="l"/>
                <a:tab pos="549783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About</a:t>
            </a:r>
            <a:r>
              <a:rPr sz="420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correctness</a:t>
            </a:r>
            <a:r>
              <a:rPr sz="420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and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verification.  Faster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feedback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cycle	is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35" dirty="0">
                <a:solidFill>
                  <a:srgbClr val="FFFACB"/>
                </a:solidFill>
                <a:latin typeface="Arial"/>
                <a:cs typeface="Arial"/>
              </a:rPr>
              <a:t>better.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00"/>
              </a:lnSpc>
              <a:spcBef>
                <a:spcPts val="2560"/>
              </a:spcBef>
              <a:tabLst>
                <a:tab pos="1287145" algn="l"/>
                <a:tab pos="1642745" algn="l"/>
                <a:tab pos="3007360" algn="l"/>
                <a:tab pos="3154680" algn="l"/>
                <a:tab pos="5259705" algn="l"/>
                <a:tab pos="6032500" algn="l"/>
                <a:tab pos="677354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“If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are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	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ask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how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fast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your</a:t>
            </a:r>
            <a:r>
              <a:rPr sz="4200" spc="-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test  suite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	be,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it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	be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faster”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800100"/>
            <a:ext cx="975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3234" algn="l"/>
              </a:tabLst>
            </a:pPr>
            <a:r>
              <a:rPr dirty="0"/>
              <a:t>2.</a:t>
            </a:r>
            <a:r>
              <a:rPr spc="-5" dirty="0"/>
              <a:t> </a:t>
            </a:r>
            <a:r>
              <a:rPr dirty="0"/>
              <a:t>Ex</a:t>
            </a:r>
            <a:r>
              <a:rPr spc="-5" dirty="0"/>
              <a:t>p</a:t>
            </a:r>
            <a:r>
              <a:rPr dirty="0"/>
              <a:t>resses	</a:t>
            </a:r>
            <a:r>
              <a:rPr spc="-5" dirty="0"/>
              <a:t>Int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848100"/>
            <a:ext cx="9157335" cy="35102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70510">
              <a:lnSpc>
                <a:spcPts val="5000"/>
              </a:lnSpc>
              <a:spcBef>
                <a:spcPts val="300"/>
              </a:spcBef>
              <a:tabLst>
                <a:tab pos="1227455" algn="l"/>
                <a:tab pos="1732280" algn="l"/>
                <a:tab pos="2473960" algn="l"/>
                <a:tab pos="4014470" algn="l"/>
                <a:tab pos="5022850" algn="l"/>
                <a:tab pos="6031230" algn="l"/>
                <a:tab pos="692086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How	quickly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can	you	find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the	part</a:t>
            </a:r>
            <a:r>
              <a:rPr sz="4200" spc="-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that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	be	changed?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00"/>
              </a:lnSpc>
              <a:spcBef>
                <a:spcPts val="2400"/>
              </a:spcBef>
              <a:tabLst>
                <a:tab pos="1880870" algn="l"/>
                <a:tab pos="3362960" algn="l"/>
                <a:tab pos="4134485" algn="l"/>
                <a:tab pos="4252595" algn="l"/>
                <a:tab pos="795909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source</a:t>
            </a:r>
            <a:r>
              <a:rPr sz="4200" spc="-2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code	smells - if it is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hard</a:t>
            </a:r>
            <a:r>
              <a:rPr sz="4200" spc="-10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give an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expressive</a:t>
            </a:r>
            <a:r>
              <a:rPr sz="4200" spc="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name,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maybe	the  (unit)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is doing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too		much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800100"/>
            <a:ext cx="8737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No</a:t>
            </a:r>
            <a:r>
              <a:rPr spc="-90" dirty="0"/>
              <a:t> </a:t>
            </a:r>
            <a:r>
              <a:rPr spc="-5" dirty="0"/>
              <a:t>Duplication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4183379"/>
            <a:ext cx="9307195" cy="25400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Not about code, but</a:t>
            </a:r>
            <a:r>
              <a:rPr sz="4200" spc="-4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knowledge.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00"/>
              </a:lnSpc>
              <a:spcBef>
                <a:spcPts val="2560"/>
              </a:spcBef>
              <a:tabLst>
                <a:tab pos="1050290" algn="l"/>
                <a:tab pos="2088514" algn="l"/>
                <a:tab pos="4253865" algn="l"/>
                <a:tab pos="6416675" algn="l"/>
                <a:tab pos="813689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“Ev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piece of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knowledge	should	have  one	and	only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one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representation”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0" y="800100"/>
            <a:ext cx="40582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85" dirty="0"/>
              <a:t> </a:t>
            </a:r>
            <a:r>
              <a:rPr spc="-5" dirty="0"/>
              <a:t>Small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713479"/>
            <a:ext cx="9483725" cy="34798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1435735" algn="l"/>
                <a:tab pos="3748404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that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is no	longer</a:t>
            </a: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used?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  <a:tabLst>
                <a:tab pos="2384425" algn="l"/>
                <a:tab pos="715772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Duplicate	abstractions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-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could	I</a:t>
            </a:r>
            <a:r>
              <a:rPr sz="4200" spc="-7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combine</a:t>
            </a:r>
            <a:endParaRPr sz="4200">
              <a:latin typeface="Arial"/>
              <a:cs typeface="Arial"/>
            </a:endParaRPr>
          </a:p>
          <a:p>
            <a:pPr marL="12700" marR="967105">
              <a:lnSpc>
                <a:spcPts val="5000"/>
              </a:lnSpc>
              <a:spcBef>
                <a:spcPts val="2560"/>
              </a:spcBef>
              <a:tabLst>
                <a:tab pos="2799715" algn="l"/>
                <a:tab pos="3362960" algn="l"/>
                <a:tab pos="761809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Duplication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	behaviour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-&gt;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sign	of</a:t>
            </a:r>
            <a:r>
              <a:rPr sz="4200" spc="-10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missing</a:t>
            </a:r>
            <a:r>
              <a:rPr sz="4200" spc="-23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Abstraction?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266700"/>
            <a:ext cx="5953125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82600">
              <a:lnSpc>
                <a:spcPct val="100200"/>
              </a:lnSpc>
              <a:spcBef>
                <a:spcPts val="80"/>
              </a:spcBef>
              <a:tabLst>
                <a:tab pos="3095625" algn="l"/>
              </a:tabLst>
            </a:pPr>
            <a:r>
              <a:rPr spc="-40" dirty="0"/>
              <a:t>Conway’s  </a:t>
            </a:r>
            <a:r>
              <a:rPr spc="-5" dirty="0"/>
              <a:t>game	of</a:t>
            </a:r>
            <a:r>
              <a:rPr spc="-100" dirty="0"/>
              <a:t> </a:t>
            </a:r>
            <a:r>
              <a:rPr spc="-5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9600" y="4318000"/>
            <a:ext cx="9327515" cy="2570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300"/>
              </a:spcBef>
              <a:tabLst>
                <a:tab pos="1821180" algn="l"/>
                <a:tab pos="2681605" algn="l"/>
                <a:tab pos="3837940" algn="l"/>
                <a:tab pos="4223385" algn="l"/>
                <a:tab pos="5260975" algn="l"/>
                <a:tab pos="5288915" algn="l"/>
                <a:tab pos="600265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Having	an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infinite</a:t>
            </a:r>
            <a:r>
              <a:rPr sz="4200" b="1" dirty="0">
                <a:solidFill>
                  <a:srgbClr val="FFFACB"/>
                </a:solidFill>
                <a:latin typeface="Arial"/>
                <a:cs typeface="Arial"/>
              </a:rPr>
              <a:t> 2D		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orthogonal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universe.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Being	given	an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initial  generation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called	a 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seed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.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The</a:t>
            </a:r>
            <a:r>
              <a:rPr sz="4200" spc="-1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following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rules are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applied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simultaneously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800100"/>
            <a:ext cx="47669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00" dirty="0"/>
              <a:t> </a:t>
            </a:r>
            <a:r>
              <a:rPr spc="-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900" y="3013201"/>
            <a:ext cx="9834245" cy="51803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334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 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less than 2 </a:t>
            </a:r>
            <a:r>
              <a:rPr sz="4050" spc="0" dirty="0">
                <a:solidFill>
                  <a:srgbClr val="FFFACB"/>
                </a:solidFill>
                <a:latin typeface="Arial"/>
                <a:cs typeface="Arial"/>
              </a:rPr>
              <a:t>live</a:t>
            </a:r>
            <a:r>
              <a:rPr sz="4050" spc="-28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neighbors  </a:t>
            </a:r>
            <a:r>
              <a:rPr sz="4050" spc="5" dirty="0">
                <a:solidFill>
                  <a:srgbClr val="FF0000"/>
                </a:solidFill>
                <a:latin typeface="Arial"/>
                <a:cs typeface="Arial"/>
              </a:rPr>
              <a:t>dies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 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2 or 3 </a:t>
            </a:r>
            <a:r>
              <a:rPr sz="4050" spc="0" dirty="0">
                <a:solidFill>
                  <a:srgbClr val="FFFACB"/>
                </a:solidFill>
                <a:latin typeface="Arial"/>
                <a:cs typeface="Arial"/>
              </a:rPr>
              <a:t>live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neighbors</a:t>
            </a:r>
            <a:r>
              <a:rPr sz="4050" spc="-2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lives</a:t>
            </a:r>
            <a:endParaRPr sz="4050">
              <a:latin typeface="Arial"/>
              <a:cs typeface="Arial"/>
            </a:endParaRPr>
          </a:p>
          <a:p>
            <a:pPr marL="12700" marR="666115">
              <a:lnSpc>
                <a:spcPts val="4800"/>
              </a:lnSpc>
              <a:spcBef>
                <a:spcPts val="2450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 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more than 3</a:t>
            </a:r>
            <a:r>
              <a:rPr sz="4050" spc="-29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neighbors  </a:t>
            </a:r>
            <a:r>
              <a:rPr sz="4050" spc="5" dirty="0">
                <a:solidFill>
                  <a:srgbClr val="FF0000"/>
                </a:solidFill>
                <a:latin typeface="Arial"/>
                <a:cs typeface="Arial"/>
              </a:rPr>
              <a:t>dies</a:t>
            </a:r>
            <a:endParaRPr sz="4050">
              <a:latin typeface="Arial"/>
              <a:cs typeface="Arial"/>
            </a:endParaRPr>
          </a:p>
          <a:p>
            <a:pPr marL="12700" marR="521334">
              <a:lnSpc>
                <a:spcPts val="4800"/>
              </a:lnSpc>
              <a:spcBef>
                <a:spcPts val="2300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5" dirty="0">
                <a:solidFill>
                  <a:srgbClr val="FF0000"/>
                </a:solidFill>
                <a:latin typeface="Arial"/>
                <a:cs typeface="Arial"/>
              </a:rPr>
              <a:t>dead </a:t>
            </a:r>
            <a:r>
              <a:rPr sz="4050" spc="0" dirty="0">
                <a:solidFill>
                  <a:srgbClr val="FF0000"/>
                </a:solidFill>
                <a:latin typeface="Arial"/>
                <a:cs typeface="Arial"/>
              </a:rPr>
              <a:t>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3 neighbors</a:t>
            </a:r>
            <a:r>
              <a:rPr sz="4050" spc="-2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becomes 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alive</a:t>
            </a:r>
            <a:endParaRPr sz="4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800100"/>
            <a:ext cx="66065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</a:t>
            </a:r>
            <a:r>
              <a:rPr spc="-65" dirty="0"/>
              <a:t> </a:t>
            </a:r>
            <a:r>
              <a:rPr spc="-5"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8098790" cy="6050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Find a</a:t>
            </a: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pair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586168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Choose</a:t>
            </a:r>
            <a:r>
              <a:rPr sz="420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programming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language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125980" algn="l"/>
                <a:tab pos="301561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Setup	the	environment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481580" algn="l"/>
                <a:tab pos="4586605" algn="l"/>
                <a:tab pos="5328285" algn="l"/>
                <a:tab pos="6455410" algn="l"/>
                <a:tab pos="70485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ake a	decision	on	how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	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rt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878330" algn="l"/>
                <a:tab pos="3627120" algn="l"/>
                <a:tab pos="4071620" algn="l"/>
              </a:tabLst>
            </a:pP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We’ll	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start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 in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5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minutes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.</a:t>
            </a:r>
            <a:endParaRPr lang="en-US" sz="4200" spc="-5" dirty="0" smtClean="0">
              <a:solidFill>
                <a:srgbClr val="FFFACB"/>
              </a:solidFill>
              <a:latin typeface="Arial"/>
              <a:cs typeface="Arial"/>
            </a:endParaRPr>
          </a:p>
          <a:p>
            <a:pPr marL="584200" indent="-571500">
              <a:spcBef>
                <a:spcPts val="2360"/>
              </a:spcBef>
              <a:buSzPct val="170238"/>
              <a:buFontTx/>
              <a:buChar char="•"/>
              <a:tabLst>
                <a:tab pos="584200" algn="l"/>
                <a:tab pos="1878330" algn="l"/>
                <a:tab pos="3627120" algn="l"/>
                <a:tab pos="407162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https</a:t>
            </a:r>
            <a:r>
              <a:rPr lang="en-US" sz="4200" dirty="0">
                <a:solidFill>
                  <a:srgbClr val="FFFACB"/>
                </a:solidFill>
                <a:latin typeface="Arial"/>
                <a:cs typeface="Arial"/>
              </a:rPr>
              <a:t>://</a:t>
            </a:r>
            <a:r>
              <a:rPr lang="en-US" sz="4200" dirty="0" err="1">
                <a:solidFill>
                  <a:srgbClr val="FFFACB"/>
                </a:solidFill>
                <a:latin typeface="Arial"/>
                <a:cs typeface="Arial"/>
              </a:rPr>
              <a:t>github.com</a:t>
            </a:r>
            <a:r>
              <a:rPr lang="en-US" sz="4200" dirty="0">
                <a:solidFill>
                  <a:srgbClr val="FFFACB"/>
                </a:solidFill>
                <a:latin typeface="Arial"/>
                <a:cs typeface="Arial"/>
              </a:rPr>
              <a:t>/toubou91/</a:t>
            </a: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coderetreat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00100"/>
            <a:ext cx="9629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0320" algn="l"/>
              </a:tabLst>
            </a:pPr>
            <a:r>
              <a:rPr spc="-5" dirty="0"/>
              <a:t>Why	coderetreats?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7683500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05384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Learn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through	pairing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… out of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comfort</a:t>
            </a:r>
            <a:r>
              <a:rPr sz="4200" spc="-4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zone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307467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deliberate	practice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experiment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  <a:tab pos="3578225" algn="l"/>
                <a:tab pos="473456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...safely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safe	environment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685800"/>
            <a:ext cx="11887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00000"/>
              </a:lnSpc>
              <a:spcBef>
                <a:spcPts val="100"/>
              </a:spcBef>
            </a:pPr>
            <a:r>
              <a:rPr lang="en-US" sz="6000" dirty="0" smtClean="0"/>
              <a:t>2</a:t>
            </a:r>
            <a:r>
              <a:rPr lang="en-US" sz="6000" baseline="30000" dirty="0" smtClean="0"/>
              <a:t>nd</a:t>
            </a:r>
            <a:r>
              <a:rPr lang="en-US" sz="6000" dirty="0" smtClean="0"/>
              <a:t> session </a:t>
            </a:r>
            <a:r>
              <a:rPr lang="mr-IN" sz="6000" dirty="0" smtClean="0"/>
              <a:t>–</a:t>
            </a:r>
            <a:r>
              <a:rPr lang="en-US" sz="6000" dirty="0" smtClean="0"/>
              <a:t> strict ping pong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3530600" y="4876800"/>
            <a:ext cx="5562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Joost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will explain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00" y="762000"/>
            <a:ext cx="2362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400" b="1" spc="-5" dirty="0" smtClean="0">
                <a:solidFill>
                  <a:srgbClr val="F0A130"/>
                </a:solidFill>
                <a:latin typeface="Arial"/>
                <a:cs typeface="Arial"/>
              </a:rPr>
              <a:t>Who</a:t>
            </a:r>
            <a:endParaRPr sz="8400" dirty="0">
              <a:latin typeface="Arial"/>
              <a:cs typeface="Arial"/>
            </a:endParaRPr>
          </a:p>
        </p:txBody>
      </p:sp>
      <p:pic>
        <p:nvPicPr>
          <p:cNvPr id="4" name="Afbeelding 3" descr="5684688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038600"/>
            <a:ext cx="2857500" cy="2857500"/>
          </a:xfrm>
          <a:prstGeom prst="rect">
            <a:avLst/>
          </a:prstGeom>
        </p:spPr>
      </p:pic>
      <p:pic>
        <p:nvPicPr>
          <p:cNvPr id="5" name="Afbeelding 4" descr="member_10974462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0" y="4038600"/>
            <a:ext cx="2540000" cy="3594100"/>
          </a:xfrm>
          <a:prstGeom prst="rect">
            <a:avLst/>
          </a:prstGeom>
        </p:spPr>
      </p:pic>
      <p:pic>
        <p:nvPicPr>
          <p:cNvPr id="6" name="Afbeelding 5" descr="member_114871642.jpe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724400"/>
            <a:ext cx="2048894" cy="20062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685800"/>
            <a:ext cx="11887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00000"/>
              </a:lnSpc>
              <a:spcBef>
                <a:spcPts val="100"/>
              </a:spcBef>
            </a:pPr>
            <a:r>
              <a:rPr lang="en-US" sz="6000" dirty="0" smtClean="0"/>
              <a:t>2</a:t>
            </a:r>
            <a:r>
              <a:rPr lang="en-US" sz="6000" baseline="30000" dirty="0" smtClean="0"/>
              <a:t>nd</a:t>
            </a:r>
            <a:r>
              <a:rPr lang="en-US" sz="6000" dirty="0" smtClean="0"/>
              <a:t> session </a:t>
            </a:r>
            <a:r>
              <a:rPr lang="mr-IN" sz="6000" dirty="0" smtClean="0"/>
              <a:t>–</a:t>
            </a:r>
            <a:r>
              <a:rPr lang="en-US" sz="6000" dirty="0" smtClean="0"/>
              <a:t> retro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3530600" y="4876800"/>
            <a:ext cx="5562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And then lunch!</a:t>
            </a:r>
            <a:endParaRPr sz="4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70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949700"/>
            <a:ext cx="9372600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414145" algn="l"/>
              </a:tabLst>
            </a:pP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No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t allowed to talk about the design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15519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Discussion about tools, etc. is allowed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3nd session</a:t>
            </a:r>
            <a:r>
              <a:rPr spc="-25" dirty="0"/>
              <a:t> </a:t>
            </a:r>
            <a:r>
              <a:rPr dirty="0"/>
              <a:t>-</a:t>
            </a:r>
          </a:p>
          <a:p>
            <a:pPr marL="11430" algn="ctr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no </a:t>
            </a:r>
            <a:r>
              <a:rPr lang="en-US" spc="-5" dirty="0" smtClean="0"/>
              <a:t>talking</a:t>
            </a: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949700"/>
            <a:ext cx="9372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414145" algn="l"/>
              </a:tabLst>
            </a:pPr>
            <a:r>
              <a:rPr lang="mr-IN" sz="4200" dirty="0" smtClean="0">
                <a:solidFill>
                  <a:srgbClr val="FFFACB"/>
                </a:solidFill>
                <a:latin typeface="Arial"/>
                <a:cs typeface="Arial"/>
              </a:rPr>
              <a:t>…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(does this imply “no talking”?)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3nd session</a:t>
            </a:r>
            <a:r>
              <a:rPr spc="-25" dirty="0"/>
              <a:t> </a:t>
            </a:r>
            <a:r>
              <a:rPr dirty="0"/>
              <a:t>-</a:t>
            </a:r>
          </a:p>
          <a:p>
            <a:pPr marL="11430" algn="ctr">
              <a:lnSpc>
                <a:spcPct val="100000"/>
              </a:lnSpc>
              <a:spcBef>
                <a:spcPts val="20"/>
              </a:spcBef>
            </a:pPr>
            <a:r>
              <a:rPr lang="en-US" spc="-5" dirty="0" smtClean="0"/>
              <a:t>retro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4589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800100"/>
            <a:ext cx="32251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Snack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25600" y="4891785"/>
            <a:ext cx="6705600" cy="1041311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308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For 15 min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470" y="279400"/>
            <a:ext cx="10055860" cy="23684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8930" marR="5080" indent="1727200">
              <a:lnSpc>
                <a:spcPct val="100200"/>
              </a:lnSpc>
              <a:spcBef>
                <a:spcPts val="75"/>
              </a:spcBef>
            </a:pPr>
            <a:r>
              <a:rPr sz="7650" spc="-5" dirty="0"/>
              <a:t>4th session -  </a:t>
            </a:r>
            <a:r>
              <a:rPr lang="en-US" sz="7650" spc="-10" dirty="0" smtClean="0"/>
              <a:t>no mouse</a:t>
            </a:r>
            <a:endParaRPr sz="7650" dirty="0"/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79800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627634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Keyboard </a:t>
            </a: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skillZ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!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949700"/>
            <a:ext cx="9372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414145" algn="l"/>
              </a:tabLst>
            </a:pPr>
            <a:r>
              <a:rPr lang="mr-IN" sz="4200" dirty="0" smtClean="0">
                <a:solidFill>
                  <a:srgbClr val="FFFACB"/>
                </a:solidFill>
                <a:latin typeface="Arial"/>
                <a:cs typeface="Arial"/>
              </a:rPr>
              <a:t>…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and then</a:t>
            </a:r>
            <a:r>
              <a:rPr lang="mr-IN" sz="4200" dirty="0" smtClean="0">
                <a:solidFill>
                  <a:srgbClr val="FFFACB"/>
                </a:solidFill>
                <a:latin typeface="Arial"/>
                <a:cs typeface="Arial"/>
              </a:rPr>
              <a:t>…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the full retro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4</a:t>
            </a:r>
            <a:r>
              <a:rPr lang="en-US" spc="-5" baseline="30000" dirty="0" smtClean="0"/>
              <a:t>th</a:t>
            </a:r>
            <a:r>
              <a:rPr spc="-5" dirty="0" smtClean="0"/>
              <a:t> </a:t>
            </a:r>
            <a:r>
              <a:rPr spc="-5" dirty="0"/>
              <a:t>session</a:t>
            </a:r>
            <a:r>
              <a:rPr spc="-25" dirty="0"/>
              <a:t> </a:t>
            </a:r>
            <a:r>
              <a:rPr dirty="0"/>
              <a:t>-</a:t>
            </a:r>
          </a:p>
          <a:p>
            <a:pPr marL="11430" algn="ctr">
              <a:lnSpc>
                <a:spcPct val="100000"/>
              </a:lnSpc>
              <a:spcBef>
                <a:spcPts val="20"/>
              </a:spcBef>
            </a:pPr>
            <a:r>
              <a:rPr lang="en-US" spc="-5" dirty="0" smtClean="0"/>
              <a:t>retro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84675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800100"/>
            <a:ext cx="53594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00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800600"/>
            <a:ext cx="9342755" cy="1608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6809740" algn="l"/>
                <a:tab pos="870775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hanks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bol.com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!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39268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closing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circle: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800100"/>
            <a:ext cx="70211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Closing</a:t>
            </a:r>
            <a:r>
              <a:rPr spc="-90" dirty="0"/>
              <a:t> </a:t>
            </a:r>
            <a:r>
              <a:rPr dirty="0"/>
              <a:t>circle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013200"/>
            <a:ext cx="954024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517390" algn="l"/>
                <a:tab pos="552577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What,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FACB"/>
                </a:solidFill>
                <a:latin typeface="Arial"/>
                <a:cs typeface="Arial"/>
              </a:rPr>
              <a:t>any,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did	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learn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today?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451739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What,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FACB"/>
                </a:solidFill>
                <a:latin typeface="Arial"/>
                <a:cs typeface="Arial"/>
              </a:rPr>
              <a:t>any,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did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surprise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you?</a:t>
            </a:r>
            <a:endParaRPr sz="4200">
              <a:latin typeface="Arial"/>
              <a:cs typeface="Arial"/>
            </a:endParaRPr>
          </a:p>
          <a:p>
            <a:pPr marL="584200" marR="5080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584200" algn="l"/>
                <a:tab pos="1591945" algn="l"/>
                <a:tab pos="4545965" algn="l"/>
                <a:tab pos="5554345" algn="l"/>
                <a:tab pos="730377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What,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FACB"/>
                </a:solidFill>
                <a:latin typeface="Arial"/>
                <a:cs typeface="Arial"/>
              </a:rPr>
              <a:t>any,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will	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take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	work</a:t>
            </a:r>
            <a:r>
              <a:rPr sz="4200" spc="-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with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‘tomorrow’?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284479"/>
            <a:ext cx="10373360" cy="23209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2159000">
              <a:lnSpc>
                <a:spcPts val="9000"/>
              </a:lnSpc>
              <a:spcBef>
                <a:spcPts val="459"/>
              </a:spcBef>
            </a:pPr>
            <a:r>
              <a:rPr sz="7550" dirty="0"/>
              <a:t>Nth session -  T</a:t>
            </a:r>
            <a:r>
              <a:rPr sz="7550" spc="0" dirty="0"/>
              <a:t>DD</a:t>
            </a:r>
            <a:r>
              <a:rPr sz="7550" spc="-5" dirty="0"/>
              <a:t>-</a:t>
            </a:r>
            <a:r>
              <a:rPr sz="7550" spc="0" dirty="0"/>
              <a:t>as</a:t>
            </a:r>
            <a:r>
              <a:rPr sz="7550" spc="-5" dirty="0"/>
              <a:t>-if-</a:t>
            </a:r>
            <a:r>
              <a:rPr sz="7550" spc="0" dirty="0"/>
              <a:t>y</a:t>
            </a:r>
            <a:r>
              <a:rPr sz="7550" dirty="0"/>
              <a:t>ou-</a:t>
            </a:r>
            <a:r>
              <a:rPr sz="7550" spc="0" dirty="0"/>
              <a:t>mea</a:t>
            </a:r>
            <a:r>
              <a:rPr sz="7550" spc="-5" dirty="0"/>
              <a:t>nt-i</a:t>
            </a:r>
            <a:r>
              <a:rPr sz="7550" dirty="0"/>
              <a:t>t</a:t>
            </a:r>
            <a:endParaRPr sz="7550"/>
          </a:p>
        </p:txBody>
      </p:sp>
      <p:sp>
        <p:nvSpPr>
          <p:cNvPr id="3" name="object 3"/>
          <p:cNvSpPr txBox="1"/>
          <p:nvPr/>
        </p:nvSpPr>
        <p:spPr>
          <a:xfrm>
            <a:off x="1625600" y="2636875"/>
            <a:ext cx="10060940" cy="576580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93700" algn="l"/>
              </a:tabLst>
            </a:pPr>
            <a:r>
              <a:rPr sz="2800" spc="-10" dirty="0">
                <a:solidFill>
                  <a:srgbClr val="FFFACB"/>
                </a:solidFill>
                <a:latin typeface="Arial"/>
                <a:cs typeface="Arial"/>
              </a:rPr>
              <a:t>Write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exactly </a:t>
            </a:r>
            <a:r>
              <a:rPr sz="2800" b="1" dirty="0">
                <a:solidFill>
                  <a:srgbClr val="FFFACB"/>
                </a:solidFill>
                <a:latin typeface="Arial"/>
                <a:cs typeface="Arial"/>
              </a:rPr>
              <a:t>one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failing </a:t>
            </a:r>
            <a:r>
              <a:rPr sz="2800" b="1" dirty="0">
                <a:solidFill>
                  <a:srgbClr val="FFFACB"/>
                </a:solidFill>
                <a:latin typeface="Arial"/>
                <a:cs typeface="Arial"/>
              </a:rPr>
              <a:t>test</a:t>
            </a:r>
            <a:endParaRPr sz="2800">
              <a:latin typeface="Arial"/>
              <a:cs typeface="Arial"/>
            </a:endParaRPr>
          </a:p>
          <a:p>
            <a:pPr marL="393700" marR="5080" indent="-381000">
              <a:lnSpc>
                <a:spcPct val="101200"/>
              </a:lnSpc>
              <a:spcBef>
                <a:spcPts val="1600"/>
              </a:spcBef>
              <a:buAutoNum type="arabicPeriod"/>
              <a:tabLst>
                <a:tab pos="3937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Make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the test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pass by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writing </a:t>
            </a:r>
            <a:r>
              <a:rPr sz="2800" spc="0" dirty="0">
                <a:solidFill>
                  <a:srgbClr val="00FF00"/>
                </a:solidFill>
                <a:latin typeface="Arial"/>
                <a:cs typeface="Arial"/>
              </a:rPr>
              <a:t>implementation code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in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7F00"/>
                </a:solidFill>
                <a:latin typeface="Arial"/>
                <a:cs typeface="Arial"/>
              </a:rPr>
              <a:t>test  </a:t>
            </a:r>
            <a:r>
              <a:rPr sz="2800" spc="0" dirty="0">
                <a:solidFill>
                  <a:srgbClr val="FF7F00"/>
                </a:solidFill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  <a:p>
            <a:pPr marL="393700" marR="183515" indent="-381000">
              <a:lnSpc>
                <a:spcPct val="101200"/>
              </a:lnSpc>
              <a:spcBef>
                <a:spcPts val="1600"/>
              </a:spcBef>
              <a:buAutoNum type="arabicPeriod"/>
              <a:tabLst>
                <a:tab pos="3937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When </a:t>
            </a:r>
            <a:r>
              <a:rPr sz="2800" spc="0" dirty="0">
                <a:solidFill>
                  <a:srgbClr val="0000FF"/>
                </a:solidFill>
                <a:latin typeface="Arial"/>
                <a:cs typeface="Arial"/>
              </a:rPr>
              <a:t>duplication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is spotted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extract the </a:t>
            </a:r>
            <a:r>
              <a:rPr sz="2800" spc="0" dirty="0">
                <a:solidFill>
                  <a:srgbClr val="00FF00"/>
                </a:solidFill>
                <a:latin typeface="Arial"/>
                <a:cs typeface="Arial"/>
              </a:rPr>
              <a:t>implementation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from  tests</a:t>
            </a:r>
            <a:r>
              <a:rPr sz="28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762000" lvl="1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7620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a new method in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7F00"/>
                </a:solidFill>
                <a:latin typeface="Arial"/>
                <a:cs typeface="Arial"/>
              </a:rPr>
              <a:t>test</a:t>
            </a:r>
            <a:r>
              <a:rPr sz="2800" spc="-2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FF7F0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762000" lvl="1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7620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an existing method in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7F00"/>
                </a:solidFill>
                <a:latin typeface="Arial"/>
                <a:cs typeface="Arial"/>
              </a:rPr>
              <a:t>test</a:t>
            </a:r>
            <a:r>
              <a:rPr sz="2800" spc="-3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FF7F0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393700" marR="719455" indent="-381000">
              <a:lnSpc>
                <a:spcPct val="101200"/>
              </a:lnSpc>
              <a:spcBef>
                <a:spcPts val="1600"/>
              </a:spcBef>
              <a:buAutoNum type="arabicPeriod"/>
              <a:tabLst>
                <a:tab pos="3937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When more methods belong together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extract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them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into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a  new</a:t>
            </a:r>
            <a:r>
              <a:rPr sz="28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Refactor as</a:t>
            </a:r>
            <a:r>
              <a:rPr sz="28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required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27152"/>
            <a:ext cx="10273030" cy="22440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2311400">
              <a:lnSpc>
                <a:spcPts val="8800"/>
              </a:lnSpc>
              <a:spcBef>
                <a:spcPts val="284"/>
              </a:spcBef>
            </a:pPr>
            <a:r>
              <a:rPr sz="7200" spc="5" dirty="0"/>
              <a:t>5th session </a:t>
            </a:r>
            <a:r>
              <a:rPr sz="7200" spc="0" dirty="0"/>
              <a:t>-  brutal refactoring</a:t>
            </a:r>
            <a:r>
              <a:rPr sz="7200" spc="-15" dirty="0"/>
              <a:t> </a:t>
            </a:r>
            <a:r>
              <a:rPr sz="7200" spc="5" dirty="0"/>
              <a:t>game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612900" y="6382258"/>
            <a:ext cx="4584700" cy="19913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8300" marR="5080" indent="-355600">
              <a:lnSpc>
                <a:spcPts val="3100"/>
              </a:lnSpc>
              <a:spcBef>
                <a:spcPts val="265"/>
              </a:spcBef>
              <a:buAutoNum type="arabicPeriod" startAt="7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Method does more than</a:t>
            </a:r>
            <a:r>
              <a:rPr sz="2650" spc="-7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one  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thing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330"/>
              </a:spcBef>
              <a:buAutoNum type="arabicPeriod" startAt="7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Primitive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obsession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420"/>
              </a:spcBef>
              <a:buAutoNum type="arabicPeriod" startAt="7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Feature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envy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900" y="2864357"/>
            <a:ext cx="9949815" cy="365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55600">
              <a:lnSpc>
                <a:spcPts val="2740"/>
              </a:lnSpc>
              <a:spcBef>
                <a:spcPts val="95"/>
              </a:spcBef>
              <a:buAutoNum type="arabicPeriod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Lack of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tests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00"/>
              </a:lnSpc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10.Method too long (&gt; 6</a:t>
            </a:r>
            <a:r>
              <a:rPr sz="2650" spc="-3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lines)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00"/>
              </a:lnSpc>
              <a:buAutoNum type="arabicPeriod" startAt="2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Name not from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domain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00"/>
              </a:lnSpc>
            </a:pPr>
            <a:r>
              <a:rPr sz="2650" spc="-85" dirty="0">
                <a:solidFill>
                  <a:srgbClr val="FFFACB"/>
                </a:solidFill>
                <a:latin typeface="Arial"/>
                <a:cs typeface="Arial"/>
              </a:rPr>
              <a:t>11.Too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many parameters (&gt;</a:t>
            </a:r>
            <a:r>
              <a:rPr sz="265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3)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00"/>
              </a:lnSpc>
              <a:buAutoNum type="arabicPeriod" startAt="3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Name not expressing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intent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00"/>
              </a:lnSpc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12.Tests: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not</a:t>
            </a:r>
            <a:r>
              <a:rPr sz="265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unitary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00"/>
              </a:lnSpc>
              <a:buAutoNum type="arabicPeriod" startAt="4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Unnecessary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00"/>
              </a:lnSpc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13.Tests: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setup too</a:t>
            </a:r>
            <a:r>
              <a:rPr sz="265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complex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00"/>
              </a:lnSpc>
              <a:buAutoNum type="arabicPeriod" startAt="5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Unnecessary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else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50"/>
              </a:lnSpc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14.Tests: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unclear</a:t>
            </a:r>
            <a:r>
              <a:rPr sz="265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action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50"/>
              </a:lnSpc>
              <a:buAutoNum type="arabicPeriod" startAt="6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Duplication of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constant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740"/>
              </a:lnSpc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15.Tests: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more than</a:t>
            </a:r>
            <a:r>
              <a:rPr sz="265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one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0" y="6302908"/>
            <a:ext cx="3764279" cy="177800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520"/>
              </a:spcBef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assert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4600"/>
              </a:lnSpc>
              <a:spcBef>
                <a:spcPts val="390"/>
              </a:spcBef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16.Tests: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no assert  </a:t>
            </a: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17.Tests: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too many</a:t>
            </a:r>
            <a:r>
              <a:rPr sz="2650" spc="-4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paths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00100"/>
            <a:ext cx="9450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4430" algn="l"/>
              </a:tabLst>
            </a:pP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do</a:t>
            </a:r>
            <a:r>
              <a:rPr dirty="0"/>
              <a:t> </a:t>
            </a:r>
            <a:r>
              <a:rPr spc="-5" dirty="0"/>
              <a:t>we	learn?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013200"/>
            <a:ext cx="910653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39268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Design	skills</a:t>
            </a:r>
            <a:endParaRPr sz="4200">
              <a:latin typeface="Arial"/>
              <a:cs typeface="Arial"/>
            </a:endParaRPr>
          </a:p>
          <a:p>
            <a:pPr marL="1028700" marR="5080" lvl="1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1028700" algn="l"/>
                <a:tab pos="5297805" algn="l"/>
                <a:tab pos="849947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-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by-minu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	decisions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we	do  daily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00"/>
              </a:spcBef>
              <a:buSzPct val="170238"/>
              <a:buChar char="•"/>
              <a:tabLst>
                <a:tab pos="584200" algn="l"/>
                <a:tab pos="227393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Delete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code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266700"/>
            <a:ext cx="9095105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38300" marR="5080" indent="-1625600">
              <a:lnSpc>
                <a:spcPct val="100200"/>
              </a:lnSpc>
              <a:spcBef>
                <a:spcPts val="80"/>
              </a:spcBef>
              <a:tabLst>
                <a:tab pos="4102100" algn="l"/>
              </a:tabLst>
            </a:pP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is	(a</a:t>
            </a:r>
            <a:r>
              <a:rPr spc="-75" dirty="0"/>
              <a:t> </a:t>
            </a:r>
            <a:r>
              <a:rPr spc="-5" dirty="0"/>
              <a:t>typical)  coderetreat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022600"/>
            <a:ext cx="29546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1 day of</a:t>
            </a:r>
            <a:r>
              <a:rPr sz="3400" spc="-1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coding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0" y="2830322"/>
            <a:ext cx="284480" cy="1737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730"/>
              </a:lnSpc>
              <a:spcBef>
                <a:spcPts val="110"/>
              </a:spcBef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  <a:p>
            <a:pPr marL="12700">
              <a:lnSpc>
                <a:spcPts val="6730"/>
              </a:lnSpc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100" y="3848100"/>
            <a:ext cx="8733790" cy="271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solidFill>
                  <a:srgbClr val="FFFACB"/>
                </a:solidFill>
                <a:latin typeface="Arial"/>
                <a:cs typeface="Arial"/>
              </a:rPr>
              <a:t>Conway’s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game </a:t>
            </a: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of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life</a:t>
            </a:r>
            <a:endParaRPr sz="3400" dirty="0">
              <a:latin typeface="Arial"/>
              <a:cs typeface="Arial"/>
            </a:endParaRPr>
          </a:p>
          <a:p>
            <a:pPr marL="584200" marR="5080" indent="-571500">
              <a:lnSpc>
                <a:spcPct val="100499"/>
              </a:lnSpc>
              <a:spcBef>
                <a:spcPts val="2400"/>
              </a:spcBef>
              <a:buSzPct val="170588"/>
              <a:buChar char="•"/>
              <a:tabLst>
                <a:tab pos="583565" algn="l"/>
                <a:tab pos="584200" algn="l"/>
              </a:tabLst>
            </a:pP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(simple rules, learning to program </a:t>
            </a: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- not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the  </a:t>
            </a:r>
            <a:r>
              <a:rPr sz="3400" spc="-5" dirty="0" smtClean="0">
                <a:solidFill>
                  <a:srgbClr val="FFFACB"/>
                </a:solidFill>
                <a:latin typeface="Arial"/>
                <a:cs typeface="Arial"/>
              </a:rPr>
              <a:t>domain)</a:t>
            </a:r>
          </a:p>
          <a:p>
            <a:pPr marL="139700">
              <a:lnSpc>
                <a:spcPct val="100000"/>
              </a:lnSpc>
              <a:spcBef>
                <a:spcPts val="2420"/>
              </a:spcBef>
            </a:pPr>
            <a:r>
              <a:rPr lang="en-US" sz="3400" dirty="0" smtClean="0">
                <a:solidFill>
                  <a:srgbClr val="FFFACB"/>
                </a:solidFill>
                <a:latin typeface="Arial"/>
                <a:cs typeface="Arial"/>
              </a:rPr>
              <a:t>X</a:t>
            </a:r>
            <a:r>
              <a:rPr sz="3400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spc="-5" dirty="0" smtClean="0">
                <a:solidFill>
                  <a:srgbClr val="FFFACB"/>
                </a:solidFill>
                <a:latin typeface="Arial"/>
                <a:cs typeface="Arial"/>
              </a:rPr>
              <a:t>pairing partners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100" y="6845300"/>
            <a:ext cx="27260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~5</a:t>
            </a:r>
            <a:r>
              <a:rPr sz="3400" spc="-5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constraints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600" y="5827521"/>
            <a:ext cx="284480" cy="2562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730"/>
              </a:lnSpc>
              <a:spcBef>
                <a:spcPts val="110"/>
              </a:spcBef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  <a:p>
            <a:pPr marL="12700">
              <a:lnSpc>
                <a:spcPts val="6500"/>
              </a:lnSpc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  <a:p>
            <a:pPr marL="12700">
              <a:lnSpc>
                <a:spcPts val="6730"/>
              </a:lnSpc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100" y="7670800"/>
            <a:ext cx="36753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Language</a:t>
            </a:r>
            <a:r>
              <a:rPr sz="34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agnostic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75329" marR="5080" indent="-2044700">
              <a:lnSpc>
                <a:spcPct val="100200"/>
              </a:lnSpc>
              <a:spcBef>
                <a:spcPts val="80"/>
              </a:spcBef>
            </a:pPr>
            <a:r>
              <a:rPr spc="-5" dirty="0"/>
              <a:t>What to</a:t>
            </a:r>
            <a:r>
              <a:rPr spc="-65" dirty="0"/>
              <a:t> </a:t>
            </a:r>
            <a:r>
              <a:rPr spc="-5" dirty="0"/>
              <a:t>expect  today?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25800"/>
            <a:ext cx="8859520" cy="48310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84200" marR="1506220" indent="-571500">
              <a:lnSpc>
                <a:spcPts val="5000"/>
              </a:lnSpc>
              <a:spcBef>
                <a:spcPts val="300"/>
              </a:spcBef>
              <a:buSzPct val="170238"/>
              <a:buChar char="•"/>
              <a:tabLst>
                <a:tab pos="584200" algn="l"/>
                <a:tab pos="3548379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Practice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the	fundamentals</a:t>
            </a:r>
            <a:r>
              <a:rPr sz="42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programming</a:t>
            </a:r>
            <a:endParaRPr sz="4200">
              <a:latin typeface="Arial"/>
              <a:cs typeface="Arial"/>
            </a:endParaRPr>
          </a:p>
          <a:p>
            <a:pPr marL="1028700" marR="5080" lvl="1" indent="-571500">
              <a:lnSpc>
                <a:spcPts val="5000"/>
              </a:lnSpc>
              <a:spcBef>
                <a:spcPts val="2400"/>
              </a:spcBef>
              <a:buSzPct val="170238"/>
              <a:buChar char="•"/>
              <a:tabLst>
                <a:tab pos="1028700" algn="l"/>
                <a:tab pos="615759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OO,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functional,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clean	code,</a:t>
            </a:r>
            <a:r>
              <a:rPr sz="4200" spc="-1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TDD,  refactoring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0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An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intense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day of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coding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681480" algn="l"/>
                <a:tab pos="212598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And	a	lot of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fun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00100"/>
            <a:ext cx="1010221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0790" algn="l"/>
                <a:tab pos="8250555" algn="l"/>
              </a:tabLst>
            </a:pPr>
            <a:r>
              <a:rPr dirty="0"/>
              <a:t>Str</a:t>
            </a:r>
            <a:r>
              <a:rPr spc="-5" dirty="0"/>
              <a:t>u</a:t>
            </a:r>
            <a:r>
              <a:rPr dirty="0"/>
              <a:t>c</a:t>
            </a:r>
            <a:r>
              <a:rPr spc="-5" dirty="0"/>
              <a:t>tu</a:t>
            </a:r>
            <a:r>
              <a:rPr dirty="0"/>
              <a:t>re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th</a:t>
            </a:r>
            <a:r>
              <a:rPr dirty="0"/>
              <a:t>e	</a:t>
            </a:r>
            <a:r>
              <a:rPr spc="-5" dirty="0" smtClean="0"/>
              <a:t>d</a:t>
            </a:r>
            <a:r>
              <a:rPr dirty="0" smtClean="0"/>
              <a:t>ay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9625965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325245" algn="l"/>
                <a:tab pos="2332990" algn="l"/>
              </a:tabLst>
            </a:pP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15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-30</a:t>
            </a:r>
            <a:r>
              <a:rPr lang="en-US" sz="420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min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intro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6914515" algn="l"/>
                <a:tab pos="851535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45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+	15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in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</a:tabLst>
            </a:pPr>
            <a:r>
              <a:rPr lang="nl-NL" sz="4200" dirty="0" smtClean="0">
                <a:solidFill>
                  <a:srgbClr val="FFFACB"/>
                </a:solidFill>
                <a:latin typeface="Arial"/>
                <a:cs typeface="Arial"/>
              </a:rPr>
              <a:t>C</a:t>
            </a: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offee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break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5446395" algn="l"/>
                <a:tab pos="5906135" algn="l"/>
                <a:tab pos="7507605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45min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+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15min	retro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325245" algn="l"/>
                <a:tab pos="2332990" algn="l"/>
                <a:tab pos="4142104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lunch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00100"/>
            <a:ext cx="101022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0790" algn="l"/>
                <a:tab pos="8250555" algn="l"/>
              </a:tabLst>
            </a:pPr>
            <a:r>
              <a:rPr dirty="0"/>
              <a:t>Str</a:t>
            </a:r>
            <a:r>
              <a:rPr spc="-5" dirty="0"/>
              <a:t>u</a:t>
            </a:r>
            <a:r>
              <a:rPr dirty="0"/>
              <a:t>c</a:t>
            </a:r>
            <a:r>
              <a:rPr spc="-5" dirty="0"/>
              <a:t>tu</a:t>
            </a:r>
            <a:r>
              <a:rPr dirty="0"/>
              <a:t>re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th</a:t>
            </a:r>
            <a:r>
              <a:rPr dirty="0"/>
              <a:t>e	</a:t>
            </a:r>
            <a:r>
              <a:rPr spc="-5" dirty="0"/>
              <a:t>d</a:t>
            </a:r>
            <a:r>
              <a:rPr dirty="0"/>
              <a:t>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9625965" cy="3506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6914515" algn="l"/>
                <a:tab pos="851535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45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+	15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in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Snack break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5446395" algn="l"/>
                <a:tab pos="5906135" algn="l"/>
                <a:tab pos="7507605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45min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+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15min	retro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325245" algn="l"/>
                <a:tab pos="2332990" algn="l"/>
                <a:tab pos="4142104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30 min RETRO</a:t>
            </a:r>
            <a:endParaRPr sz="4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6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100" y="800100"/>
            <a:ext cx="50647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049270"/>
            <a:ext cx="9997440" cy="520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9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45" dirty="0">
                <a:solidFill>
                  <a:srgbClr val="FFFACB"/>
                </a:solidFill>
                <a:latin typeface="Arial"/>
                <a:cs typeface="Arial"/>
              </a:rPr>
              <a:t>We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are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all valued -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everyone</a:t>
            </a:r>
            <a:r>
              <a:rPr sz="4000" spc="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counts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45" dirty="0">
                <a:solidFill>
                  <a:srgbClr val="FFFACB"/>
                </a:solidFill>
                <a:latin typeface="Arial"/>
                <a:cs typeface="Arial"/>
              </a:rPr>
              <a:t>We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are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all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here to</a:t>
            </a:r>
            <a:r>
              <a:rPr sz="4000" spc="3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learn.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2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Focus on practice &amp;</a:t>
            </a:r>
            <a:r>
              <a:rPr sz="40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experiment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60" dirty="0">
                <a:solidFill>
                  <a:srgbClr val="FFFACB"/>
                </a:solidFill>
                <a:latin typeface="Arial"/>
                <a:cs typeface="Arial"/>
              </a:rPr>
              <a:t>Try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not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to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finish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the</a:t>
            </a:r>
            <a:r>
              <a:rPr sz="4000" spc="4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problem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DELETE YOUR CODE after each</a:t>
            </a:r>
            <a:r>
              <a:rPr sz="4000" spc="-9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session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Have Fun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800100"/>
            <a:ext cx="67259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prerequisites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781300"/>
            <a:ext cx="9403080" cy="569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Computer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42252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Coding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environment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20" dirty="0">
                <a:solidFill>
                  <a:srgbClr val="FFFACB"/>
                </a:solidFill>
                <a:latin typeface="Arial"/>
                <a:cs typeface="Arial"/>
              </a:rPr>
              <a:t>Test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environment</a:t>
            </a:r>
            <a:endParaRPr sz="4200">
              <a:latin typeface="Arial"/>
              <a:cs typeface="Arial"/>
            </a:endParaRPr>
          </a:p>
          <a:p>
            <a:pPr marL="1028700" marR="5080" lvl="1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1028700" algn="l"/>
                <a:tab pos="2066289" algn="l"/>
                <a:tab pos="3726815" algn="l"/>
                <a:tab pos="559498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unless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	want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to	start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by</a:t>
            </a:r>
            <a:r>
              <a:rPr sz="4200" spc="-5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creating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one	of your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own</a:t>
            </a:r>
            <a:endParaRPr sz="4200">
              <a:latin typeface="Arial"/>
              <a:cs typeface="Arial"/>
            </a:endParaRPr>
          </a:p>
          <a:p>
            <a:pPr marL="584200" marR="450215" indent="-571500">
              <a:lnSpc>
                <a:spcPts val="5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  <a:tab pos="417195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Source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control	(git,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SVN,</a:t>
            </a:r>
            <a:r>
              <a:rPr sz="42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mercurial,  etc.)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445</Words>
  <Application>Microsoft Macintosh PowerPoint</Application>
  <PresentationFormat>Aangepast</PresentationFormat>
  <Paragraphs>139</Paragraphs>
  <Slides>29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0" baseType="lpstr">
      <vt:lpstr>Office Theme</vt:lpstr>
      <vt:lpstr>Coderetreat 18-11-2017</vt:lpstr>
      <vt:lpstr>PowerPoint-presentatie</vt:lpstr>
      <vt:lpstr>What do we learn?</vt:lpstr>
      <vt:lpstr>What is (a typical)  coderetreat</vt:lpstr>
      <vt:lpstr>What to expect  today?</vt:lpstr>
      <vt:lpstr>Structure of the day </vt:lpstr>
      <vt:lpstr>Structure of the day</vt:lpstr>
      <vt:lpstr>principles</vt:lpstr>
      <vt:lpstr>prerequisites</vt:lpstr>
      <vt:lpstr>The 4 elements of  simple design</vt:lpstr>
      <vt:lpstr>1. Passes its tests</vt:lpstr>
      <vt:lpstr>2. Expresses Intent</vt:lpstr>
      <vt:lpstr>3. No Duplication</vt:lpstr>
      <vt:lpstr>4. Small</vt:lpstr>
      <vt:lpstr>Conway’s  game of life</vt:lpstr>
      <vt:lpstr>The rules</vt:lpstr>
      <vt:lpstr>First session</vt:lpstr>
      <vt:lpstr>Why coderetreats?</vt:lpstr>
      <vt:lpstr>2nd session – strict ping pong</vt:lpstr>
      <vt:lpstr>2nd session – retro</vt:lpstr>
      <vt:lpstr>3nd session - no talking</vt:lpstr>
      <vt:lpstr>3nd session - retro</vt:lpstr>
      <vt:lpstr>Snack</vt:lpstr>
      <vt:lpstr>4th session -  no mouse</vt:lpstr>
      <vt:lpstr>4th session - retro</vt:lpstr>
      <vt:lpstr>Thank you</vt:lpstr>
      <vt:lpstr>Closing circle</vt:lpstr>
      <vt:lpstr>Nth session -  TDD-as-if-you-meant-it</vt:lpstr>
      <vt:lpstr>5th session -  brutal refactoring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Coderetreat 18-11-2017</dc:title>
  <cp:lastModifiedBy>Thodoris Bais</cp:lastModifiedBy>
  <cp:revision>8</cp:revision>
  <dcterms:created xsi:type="dcterms:W3CDTF">2017-11-18T05:51:34Z</dcterms:created>
  <dcterms:modified xsi:type="dcterms:W3CDTF">2017-11-18T07:49:43Z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2017-11-18T00:00:00Z</vt:filetime>
  </property>
</Properties>
</file>