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9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3004800" cy="9753600"/>
  <p:notesSz cx="13004800" cy="97536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40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92500" y="2286000"/>
            <a:ext cx="6019800" cy="2588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1" i="0">
                <a:solidFill>
                  <a:srgbClr val="F0A1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18-11-17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1" i="0">
                <a:solidFill>
                  <a:srgbClr val="F0A1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FAC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18-11-17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1" i="0">
                <a:solidFill>
                  <a:srgbClr val="F0A1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18-11-17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1" i="0">
                <a:solidFill>
                  <a:srgbClr val="F0A1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18-11-17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18-11-17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B1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4470" y="279400"/>
            <a:ext cx="10055860" cy="2588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1" i="0">
                <a:solidFill>
                  <a:srgbClr val="F0A1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5600" y="2649575"/>
            <a:ext cx="8213725" cy="574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FAC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18-11-17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Coderetreat</a:t>
            </a:r>
          </a:p>
          <a:p>
            <a:pPr marL="7620" algn="ctr">
              <a:lnSpc>
                <a:spcPct val="100000"/>
              </a:lnSpc>
              <a:spcBef>
                <a:spcPts val="20"/>
              </a:spcBef>
            </a:pPr>
            <a:r>
              <a:rPr lang="en-US" spc="-105" dirty="0" smtClean="0"/>
              <a:t>18-11-2017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5067300" y="5054600"/>
            <a:ext cx="2863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rgbClr val="FFFACB"/>
                </a:solidFill>
                <a:latin typeface="Arial"/>
                <a:cs typeface="Arial"/>
              </a:rPr>
              <a:t>Utrecht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66700"/>
            <a:ext cx="9036685" cy="2588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65200" marR="5080" indent="-952500">
              <a:lnSpc>
                <a:spcPct val="100200"/>
              </a:lnSpc>
              <a:spcBef>
                <a:spcPts val="80"/>
              </a:spcBef>
              <a:tabLst>
                <a:tab pos="2205355" algn="l"/>
                <a:tab pos="3094990" algn="l"/>
              </a:tabLst>
            </a:pPr>
            <a:r>
              <a:rPr spc="-5" dirty="0"/>
              <a:t>The	</a:t>
            </a:r>
            <a:r>
              <a:rPr dirty="0"/>
              <a:t>4	</a:t>
            </a:r>
            <a:r>
              <a:rPr spc="-5" dirty="0"/>
              <a:t>elements</a:t>
            </a:r>
            <a:r>
              <a:rPr spc="-70" dirty="0"/>
              <a:t> </a:t>
            </a:r>
            <a:r>
              <a:rPr spc="-5" dirty="0"/>
              <a:t>of  simple</a:t>
            </a:r>
            <a:r>
              <a:rPr spc="-25" dirty="0"/>
              <a:t> </a:t>
            </a:r>
            <a:r>
              <a:rPr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561079"/>
            <a:ext cx="5667375" cy="3784600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460"/>
              </a:spcBef>
              <a:buAutoNum type="arabicPeriod"/>
              <a:tabLst>
                <a:tab pos="58420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Passes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its</a:t>
            </a:r>
            <a:r>
              <a:rPr sz="4200" spc="-2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tests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AutoNum type="arabicPeriod"/>
              <a:tabLst>
                <a:tab pos="5842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Maximizes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clarity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AutoNum type="arabicPeriod"/>
              <a:tabLst>
                <a:tab pos="5842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Minimizes</a:t>
            </a:r>
            <a:r>
              <a:rPr sz="4200" spc="-2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duplication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AutoNum type="arabicPeriod"/>
              <a:tabLst>
                <a:tab pos="58420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Has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fewer</a:t>
            </a:r>
            <a:r>
              <a:rPr sz="4200" spc="-3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elements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300" y="800100"/>
            <a:ext cx="92189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73345" algn="l"/>
              </a:tabLst>
            </a:pPr>
            <a:r>
              <a:rPr dirty="0"/>
              <a:t>1.</a:t>
            </a:r>
            <a:r>
              <a:rPr spc="-5" dirty="0"/>
              <a:t> </a:t>
            </a:r>
            <a:r>
              <a:rPr dirty="0"/>
              <a:t>Passes	</a:t>
            </a:r>
            <a:r>
              <a:rPr spc="-5" dirty="0"/>
              <a:t>its</a:t>
            </a:r>
            <a:r>
              <a:rPr spc="-85" dirty="0"/>
              <a:t> </a:t>
            </a:r>
            <a:r>
              <a:rPr spc="-5" dirty="0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3243579"/>
            <a:ext cx="8326755" cy="4419600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60"/>
              </a:spcBef>
              <a:tabLst>
                <a:tab pos="3837304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Not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“automated	tests”</a:t>
            </a:r>
            <a:endParaRPr sz="4200">
              <a:latin typeface="Arial"/>
              <a:cs typeface="Arial"/>
            </a:endParaRPr>
          </a:p>
          <a:p>
            <a:pPr marL="12700" marR="121920">
              <a:lnSpc>
                <a:spcPct val="146800"/>
              </a:lnSpc>
              <a:tabLst>
                <a:tab pos="5348605" algn="l"/>
                <a:tab pos="549783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About</a:t>
            </a:r>
            <a:r>
              <a:rPr sz="4200" spc="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correctness</a:t>
            </a:r>
            <a:r>
              <a:rPr sz="4200" spc="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and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verification.  Faster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feedback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cycle	is</a:t>
            </a:r>
            <a:r>
              <a:rPr sz="4200" spc="-2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35" dirty="0">
                <a:solidFill>
                  <a:srgbClr val="FFFACB"/>
                </a:solidFill>
                <a:latin typeface="Arial"/>
                <a:cs typeface="Arial"/>
              </a:rPr>
              <a:t>better.</a:t>
            </a:r>
            <a:endParaRPr sz="4200">
              <a:latin typeface="Arial"/>
              <a:cs typeface="Arial"/>
            </a:endParaRPr>
          </a:p>
          <a:p>
            <a:pPr marL="12700" marR="5080">
              <a:lnSpc>
                <a:spcPts val="5000"/>
              </a:lnSpc>
              <a:spcBef>
                <a:spcPts val="2560"/>
              </a:spcBef>
              <a:tabLst>
                <a:tab pos="1287145" algn="l"/>
                <a:tab pos="1642745" algn="l"/>
                <a:tab pos="3007360" algn="l"/>
                <a:tab pos="3154680" algn="l"/>
                <a:tab pos="5259705" algn="l"/>
                <a:tab pos="6032500" algn="l"/>
                <a:tab pos="677354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“If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you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are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to	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ask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how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fast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your</a:t>
            </a:r>
            <a:r>
              <a:rPr sz="4200" spc="-7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test  suite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should	be,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it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should	be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faster”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0" y="800100"/>
            <a:ext cx="9750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33234" algn="l"/>
              </a:tabLst>
            </a:pPr>
            <a:r>
              <a:rPr dirty="0"/>
              <a:t>2.</a:t>
            </a:r>
            <a:r>
              <a:rPr spc="-5" dirty="0"/>
              <a:t> </a:t>
            </a:r>
            <a:r>
              <a:rPr dirty="0"/>
              <a:t>Ex</a:t>
            </a:r>
            <a:r>
              <a:rPr spc="-5" dirty="0"/>
              <a:t>p</a:t>
            </a:r>
            <a:r>
              <a:rPr dirty="0"/>
              <a:t>resses	</a:t>
            </a:r>
            <a:r>
              <a:rPr spc="-5" dirty="0"/>
              <a:t>Int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3848100"/>
            <a:ext cx="9157335" cy="351027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270510">
              <a:lnSpc>
                <a:spcPts val="5000"/>
              </a:lnSpc>
              <a:spcBef>
                <a:spcPts val="300"/>
              </a:spcBef>
              <a:tabLst>
                <a:tab pos="1227455" algn="l"/>
                <a:tab pos="1732280" algn="l"/>
                <a:tab pos="2473960" algn="l"/>
                <a:tab pos="4014470" algn="l"/>
                <a:tab pos="5022850" algn="l"/>
                <a:tab pos="6031230" algn="l"/>
                <a:tab pos="692086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How	quickly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can	you	find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the	part</a:t>
            </a:r>
            <a:r>
              <a:rPr sz="4200" spc="-7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that 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should	be	changed?</a:t>
            </a:r>
            <a:endParaRPr sz="4200">
              <a:latin typeface="Arial"/>
              <a:cs typeface="Arial"/>
            </a:endParaRPr>
          </a:p>
          <a:p>
            <a:pPr marL="12700" marR="5080">
              <a:lnSpc>
                <a:spcPts val="5000"/>
              </a:lnSpc>
              <a:spcBef>
                <a:spcPts val="2400"/>
              </a:spcBef>
              <a:tabLst>
                <a:tab pos="1880870" algn="l"/>
                <a:tab pos="3362960" algn="l"/>
                <a:tab pos="4134485" algn="l"/>
                <a:tab pos="4252595" algn="l"/>
                <a:tab pos="795909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source</a:t>
            </a:r>
            <a:r>
              <a:rPr sz="4200" spc="-22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of code	smells - if it is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hard</a:t>
            </a:r>
            <a:r>
              <a:rPr sz="4200" spc="-10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to 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give an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expressive</a:t>
            </a:r>
            <a:r>
              <a:rPr sz="4200" spc="2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name,</a:t>
            </a:r>
            <a:r>
              <a:rPr sz="4200" spc="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maybe	the  (unit)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 is doing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too		much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800100"/>
            <a:ext cx="87376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 No</a:t>
            </a:r>
            <a:r>
              <a:rPr spc="-90" dirty="0"/>
              <a:t> </a:t>
            </a:r>
            <a:r>
              <a:rPr spc="-5" dirty="0"/>
              <a:t>Duplication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4183379"/>
            <a:ext cx="9307195" cy="2540000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Not about code, but</a:t>
            </a:r>
            <a:r>
              <a:rPr sz="4200" spc="-4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knowledge.</a:t>
            </a:r>
            <a:endParaRPr sz="4200">
              <a:latin typeface="Arial"/>
              <a:cs typeface="Arial"/>
            </a:endParaRPr>
          </a:p>
          <a:p>
            <a:pPr marL="12700" marR="5080">
              <a:lnSpc>
                <a:spcPts val="5000"/>
              </a:lnSpc>
              <a:spcBef>
                <a:spcPts val="2560"/>
              </a:spcBef>
              <a:tabLst>
                <a:tab pos="1050290" algn="l"/>
                <a:tab pos="2088514" algn="l"/>
                <a:tab pos="4253865" algn="l"/>
                <a:tab pos="6416675" algn="l"/>
                <a:tab pos="813689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“Ev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piece of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knowledge	should	have  one	and	only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one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representation”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400" y="800100"/>
            <a:ext cx="40582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85" dirty="0"/>
              <a:t> </a:t>
            </a:r>
            <a:r>
              <a:rPr spc="-5" dirty="0"/>
              <a:t>Small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3713479"/>
            <a:ext cx="9483725" cy="3479800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60"/>
              </a:spcBef>
              <a:tabLst>
                <a:tab pos="1435735" algn="l"/>
                <a:tab pos="3748404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Code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that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 is no	longer</a:t>
            </a:r>
            <a:r>
              <a:rPr sz="4200" spc="-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used?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  <a:tabLst>
                <a:tab pos="2384425" algn="l"/>
                <a:tab pos="715772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Duplicate	abstractions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-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could	I</a:t>
            </a:r>
            <a:r>
              <a:rPr sz="4200" spc="-7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combine</a:t>
            </a:r>
            <a:endParaRPr sz="4200">
              <a:latin typeface="Arial"/>
              <a:cs typeface="Arial"/>
            </a:endParaRPr>
          </a:p>
          <a:p>
            <a:pPr marL="12700" marR="967105">
              <a:lnSpc>
                <a:spcPts val="5000"/>
              </a:lnSpc>
              <a:spcBef>
                <a:spcPts val="2560"/>
              </a:spcBef>
              <a:tabLst>
                <a:tab pos="2799715" algn="l"/>
                <a:tab pos="3362960" algn="l"/>
                <a:tab pos="761809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Duplication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in	behaviour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-&gt;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sign	of</a:t>
            </a:r>
            <a:r>
              <a:rPr sz="4200" spc="-10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 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missing</a:t>
            </a:r>
            <a:r>
              <a:rPr sz="4200" spc="-23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Abstraction?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00" y="266700"/>
            <a:ext cx="5953125" cy="2588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82600">
              <a:lnSpc>
                <a:spcPct val="100200"/>
              </a:lnSpc>
              <a:spcBef>
                <a:spcPts val="80"/>
              </a:spcBef>
              <a:tabLst>
                <a:tab pos="3095625" algn="l"/>
              </a:tabLst>
            </a:pPr>
            <a:r>
              <a:rPr spc="-40" dirty="0"/>
              <a:t>Conway’s  </a:t>
            </a:r>
            <a:r>
              <a:rPr spc="-5" dirty="0"/>
              <a:t>game	of</a:t>
            </a:r>
            <a:r>
              <a:rPr spc="-100" dirty="0"/>
              <a:t> </a:t>
            </a:r>
            <a:r>
              <a:rPr spc="-5" dirty="0"/>
              <a:t>life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9600" y="4318000"/>
            <a:ext cx="9327515" cy="25704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300"/>
              </a:spcBef>
              <a:tabLst>
                <a:tab pos="1821180" algn="l"/>
                <a:tab pos="2681605" algn="l"/>
                <a:tab pos="3837940" algn="l"/>
                <a:tab pos="4223385" algn="l"/>
                <a:tab pos="5260975" algn="l"/>
                <a:tab pos="5288915" algn="l"/>
                <a:tab pos="600265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Having	an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b="1" spc="-5" dirty="0">
                <a:solidFill>
                  <a:srgbClr val="FFFACB"/>
                </a:solidFill>
                <a:latin typeface="Arial"/>
                <a:cs typeface="Arial"/>
              </a:rPr>
              <a:t>infinite</a:t>
            </a:r>
            <a:r>
              <a:rPr sz="4200" b="1" dirty="0">
                <a:solidFill>
                  <a:srgbClr val="FFFACB"/>
                </a:solidFill>
                <a:latin typeface="Arial"/>
                <a:cs typeface="Arial"/>
              </a:rPr>
              <a:t> 2D		</a:t>
            </a:r>
            <a:r>
              <a:rPr sz="4200" b="1" spc="-5" dirty="0">
                <a:solidFill>
                  <a:srgbClr val="FFFACB"/>
                </a:solidFill>
                <a:latin typeface="Arial"/>
                <a:cs typeface="Arial"/>
              </a:rPr>
              <a:t>orthogonal 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universe.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Being	given	an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initial  generation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called	a </a:t>
            </a:r>
            <a:r>
              <a:rPr sz="4200" b="1" spc="-5" dirty="0">
                <a:solidFill>
                  <a:srgbClr val="FFFACB"/>
                </a:solidFill>
                <a:latin typeface="Arial"/>
                <a:cs typeface="Arial"/>
              </a:rPr>
              <a:t>seed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.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The</a:t>
            </a:r>
            <a:r>
              <a:rPr sz="4200" spc="-1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following 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rules are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applied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b="1" spc="-5" dirty="0">
                <a:solidFill>
                  <a:srgbClr val="FFFACB"/>
                </a:solidFill>
                <a:latin typeface="Arial"/>
                <a:cs typeface="Arial"/>
              </a:rPr>
              <a:t>simultaneously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800100"/>
            <a:ext cx="47669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00" dirty="0"/>
              <a:t> </a:t>
            </a:r>
            <a:r>
              <a:rPr spc="-5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6900" y="3013201"/>
            <a:ext cx="9834245" cy="51803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334"/>
              </a:spcBef>
            </a:pPr>
            <a:r>
              <a:rPr sz="4050" spc="10" dirty="0">
                <a:solidFill>
                  <a:srgbClr val="FFFACB"/>
                </a:solidFill>
                <a:latin typeface="Arial"/>
                <a:cs typeface="Arial"/>
              </a:rPr>
              <a:t>A </a:t>
            </a:r>
            <a:r>
              <a:rPr sz="4050" spc="0" dirty="0">
                <a:solidFill>
                  <a:srgbClr val="00FF00"/>
                </a:solidFill>
                <a:latin typeface="Arial"/>
                <a:cs typeface="Arial"/>
              </a:rPr>
              <a:t>live cell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having less than 2 </a:t>
            </a:r>
            <a:r>
              <a:rPr sz="4050" spc="0" dirty="0">
                <a:solidFill>
                  <a:srgbClr val="FFFACB"/>
                </a:solidFill>
                <a:latin typeface="Arial"/>
                <a:cs typeface="Arial"/>
              </a:rPr>
              <a:t>live</a:t>
            </a:r>
            <a:r>
              <a:rPr sz="4050" spc="-28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neighbors  </a:t>
            </a:r>
            <a:r>
              <a:rPr sz="4050" spc="5" dirty="0">
                <a:solidFill>
                  <a:srgbClr val="FF0000"/>
                </a:solidFill>
                <a:latin typeface="Arial"/>
                <a:cs typeface="Arial"/>
              </a:rPr>
              <a:t>dies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4050" spc="10" dirty="0">
                <a:solidFill>
                  <a:srgbClr val="FFFACB"/>
                </a:solidFill>
                <a:latin typeface="Arial"/>
                <a:cs typeface="Arial"/>
              </a:rPr>
              <a:t>A </a:t>
            </a:r>
            <a:r>
              <a:rPr sz="4050" spc="0" dirty="0">
                <a:solidFill>
                  <a:srgbClr val="00FF00"/>
                </a:solidFill>
                <a:latin typeface="Arial"/>
                <a:cs typeface="Arial"/>
              </a:rPr>
              <a:t>live cell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having 2 or 3 </a:t>
            </a:r>
            <a:r>
              <a:rPr sz="4050" spc="0" dirty="0">
                <a:solidFill>
                  <a:srgbClr val="FFFACB"/>
                </a:solidFill>
                <a:latin typeface="Arial"/>
                <a:cs typeface="Arial"/>
              </a:rPr>
              <a:t>live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neighbors</a:t>
            </a:r>
            <a:r>
              <a:rPr sz="4050" spc="-2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50" spc="0" dirty="0">
                <a:solidFill>
                  <a:srgbClr val="00FF00"/>
                </a:solidFill>
                <a:latin typeface="Arial"/>
                <a:cs typeface="Arial"/>
              </a:rPr>
              <a:t>lives</a:t>
            </a:r>
            <a:endParaRPr sz="4050">
              <a:latin typeface="Arial"/>
              <a:cs typeface="Arial"/>
            </a:endParaRPr>
          </a:p>
          <a:p>
            <a:pPr marL="12700" marR="666115">
              <a:lnSpc>
                <a:spcPts val="4800"/>
              </a:lnSpc>
              <a:spcBef>
                <a:spcPts val="2450"/>
              </a:spcBef>
            </a:pPr>
            <a:r>
              <a:rPr sz="4050" spc="10" dirty="0">
                <a:solidFill>
                  <a:srgbClr val="FFFACB"/>
                </a:solidFill>
                <a:latin typeface="Arial"/>
                <a:cs typeface="Arial"/>
              </a:rPr>
              <a:t>A </a:t>
            </a:r>
            <a:r>
              <a:rPr sz="4050" spc="0" dirty="0">
                <a:solidFill>
                  <a:srgbClr val="00FF00"/>
                </a:solidFill>
                <a:latin typeface="Arial"/>
                <a:cs typeface="Arial"/>
              </a:rPr>
              <a:t>live cell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having more than 3</a:t>
            </a:r>
            <a:r>
              <a:rPr sz="4050" spc="-29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neighbors  </a:t>
            </a:r>
            <a:r>
              <a:rPr sz="4050" spc="5" dirty="0">
                <a:solidFill>
                  <a:srgbClr val="FF0000"/>
                </a:solidFill>
                <a:latin typeface="Arial"/>
                <a:cs typeface="Arial"/>
              </a:rPr>
              <a:t>dies</a:t>
            </a:r>
            <a:endParaRPr sz="4050">
              <a:latin typeface="Arial"/>
              <a:cs typeface="Arial"/>
            </a:endParaRPr>
          </a:p>
          <a:p>
            <a:pPr marL="12700" marR="521334">
              <a:lnSpc>
                <a:spcPts val="4800"/>
              </a:lnSpc>
              <a:spcBef>
                <a:spcPts val="2300"/>
              </a:spcBef>
            </a:pPr>
            <a:r>
              <a:rPr sz="4050" spc="10" dirty="0">
                <a:solidFill>
                  <a:srgbClr val="FFFACB"/>
                </a:solidFill>
                <a:latin typeface="Arial"/>
                <a:cs typeface="Arial"/>
              </a:rPr>
              <a:t>A </a:t>
            </a:r>
            <a:r>
              <a:rPr sz="4050" spc="5" dirty="0">
                <a:solidFill>
                  <a:srgbClr val="FF0000"/>
                </a:solidFill>
                <a:latin typeface="Arial"/>
                <a:cs typeface="Arial"/>
              </a:rPr>
              <a:t>dead </a:t>
            </a:r>
            <a:r>
              <a:rPr sz="4050" spc="0" dirty="0">
                <a:solidFill>
                  <a:srgbClr val="FF0000"/>
                </a:solidFill>
                <a:latin typeface="Arial"/>
                <a:cs typeface="Arial"/>
              </a:rPr>
              <a:t>cell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having 3 neighbors</a:t>
            </a:r>
            <a:r>
              <a:rPr sz="4050" spc="-27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50" spc="5" dirty="0">
                <a:solidFill>
                  <a:srgbClr val="FFFACB"/>
                </a:solidFill>
                <a:latin typeface="Arial"/>
                <a:cs typeface="Arial"/>
              </a:rPr>
              <a:t>becomes  </a:t>
            </a:r>
            <a:r>
              <a:rPr sz="4050" spc="0" dirty="0">
                <a:solidFill>
                  <a:srgbClr val="00FF00"/>
                </a:solidFill>
                <a:latin typeface="Arial"/>
                <a:cs typeface="Arial"/>
              </a:rPr>
              <a:t>alive</a:t>
            </a:r>
            <a:endParaRPr sz="4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800100"/>
            <a:ext cx="66065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First</a:t>
            </a:r>
            <a:r>
              <a:rPr spc="-65" dirty="0"/>
              <a:t> </a:t>
            </a:r>
            <a:r>
              <a:rPr spc="-5" dirty="0"/>
              <a:t>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390900"/>
            <a:ext cx="8098790" cy="450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Find a</a:t>
            </a:r>
            <a:r>
              <a:rPr sz="4200" spc="-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pair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586168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Choose</a:t>
            </a:r>
            <a:r>
              <a:rPr sz="4200" spc="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programming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language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2125980" algn="l"/>
                <a:tab pos="301561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Setup	the	environment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2481580" algn="l"/>
                <a:tab pos="4586605" algn="l"/>
                <a:tab pos="5328285" algn="l"/>
                <a:tab pos="6455410" algn="l"/>
                <a:tab pos="70485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ake a	decision	on	how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	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rt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878330" algn="l"/>
                <a:tab pos="3627120" algn="l"/>
                <a:tab pos="4071620" algn="l"/>
              </a:tabLst>
            </a:pPr>
            <a:r>
              <a:rPr sz="4200" spc="-15" dirty="0">
                <a:solidFill>
                  <a:srgbClr val="FFFACB"/>
                </a:solidFill>
                <a:latin typeface="Arial"/>
                <a:cs typeface="Arial"/>
              </a:rPr>
              <a:t>We’ll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start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 in	5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minutes.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800100"/>
            <a:ext cx="96297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0320" algn="l"/>
              </a:tabLst>
            </a:pPr>
            <a:r>
              <a:rPr spc="-5" dirty="0"/>
              <a:t>Why	coderetreats?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390900"/>
            <a:ext cx="7683500" cy="450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05384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Learn</a:t>
            </a:r>
            <a:r>
              <a:rPr sz="4200" spc="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through	pairing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… out of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comfort</a:t>
            </a:r>
            <a:r>
              <a:rPr sz="4200" spc="-4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zone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307467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deliberate	practice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experiment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  <a:tab pos="3578225" algn="l"/>
                <a:tab pos="473456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...safely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in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safe	environment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685800"/>
            <a:ext cx="11887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0">
              <a:lnSpc>
                <a:spcPct val="100000"/>
              </a:lnSpc>
              <a:spcBef>
                <a:spcPts val="100"/>
              </a:spcBef>
            </a:pPr>
            <a:r>
              <a:rPr lang="en-US" sz="6000" dirty="0" smtClean="0"/>
              <a:t>2</a:t>
            </a:r>
            <a:r>
              <a:rPr lang="en-US" sz="6000" baseline="30000" dirty="0" smtClean="0"/>
              <a:t>nd</a:t>
            </a:r>
            <a:r>
              <a:rPr lang="en-US" sz="6000" dirty="0" smtClean="0"/>
              <a:t> session </a:t>
            </a:r>
            <a:r>
              <a:rPr lang="mr-IN" sz="6000" dirty="0" smtClean="0"/>
              <a:t>–</a:t>
            </a:r>
            <a:r>
              <a:rPr lang="en-US" sz="6000" dirty="0" smtClean="0"/>
              <a:t> strict ping pong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3530600" y="4876800"/>
            <a:ext cx="55626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US" sz="4200" dirty="0" err="1" smtClean="0">
                <a:solidFill>
                  <a:srgbClr val="FFFACB"/>
                </a:solidFill>
                <a:latin typeface="Arial"/>
                <a:cs typeface="Arial"/>
              </a:rPr>
              <a:t>Joost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 will explain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0800" y="762000"/>
            <a:ext cx="23622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400" b="1" spc="-5" dirty="0" smtClean="0">
                <a:solidFill>
                  <a:srgbClr val="F0A130"/>
                </a:solidFill>
                <a:latin typeface="Arial"/>
                <a:cs typeface="Arial"/>
              </a:rPr>
              <a:t>Who</a:t>
            </a:r>
            <a:endParaRPr sz="8400" dirty="0">
              <a:latin typeface="Arial"/>
              <a:cs typeface="Arial"/>
            </a:endParaRPr>
          </a:p>
        </p:txBody>
      </p:sp>
      <p:pic>
        <p:nvPicPr>
          <p:cNvPr id="4" name="Afbeelding 3" descr="5684688-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4038600"/>
            <a:ext cx="2857500" cy="2857500"/>
          </a:xfrm>
          <a:prstGeom prst="rect">
            <a:avLst/>
          </a:prstGeom>
        </p:spPr>
      </p:pic>
      <p:pic>
        <p:nvPicPr>
          <p:cNvPr id="5" name="Afbeelding 4" descr="member_10974462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00" y="4038600"/>
            <a:ext cx="2540000" cy="3594100"/>
          </a:xfrm>
          <a:prstGeom prst="rect">
            <a:avLst/>
          </a:prstGeom>
        </p:spPr>
      </p:pic>
      <p:pic>
        <p:nvPicPr>
          <p:cNvPr id="6" name="Afbeelding 5" descr="member_114871642.jpe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4724400"/>
            <a:ext cx="2048894" cy="20062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3949700"/>
            <a:ext cx="9372600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1414145" algn="l"/>
              </a:tabLst>
            </a:pP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No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t allowed to talk about the design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215519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Discussion about tools, etc. is allowed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3nd session</a:t>
            </a:r>
            <a:r>
              <a:rPr spc="-25" dirty="0"/>
              <a:t> </a:t>
            </a:r>
            <a:r>
              <a:rPr dirty="0"/>
              <a:t>-</a:t>
            </a:r>
          </a:p>
          <a:p>
            <a:pPr marL="11430" algn="ctr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no </a:t>
            </a:r>
            <a:r>
              <a:rPr lang="en-US" spc="-5" dirty="0" smtClean="0"/>
              <a:t>talking</a:t>
            </a:r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100" y="800100"/>
            <a:ext cx="32251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Lunch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891785"/>
            <a:ext cx="1190625" cy="1120140"/>
          </a:xfrm>
          <a:prstGeom prst="rect">
            <a:avLst/>
          </a:prstGeom>
        </p:spPr>
        <p:txBody>
          <a:bodyPr vert="horz" wrap="square" lIns="0" tIns="39116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3080"/>
              </a:spcBef>
              <a:buSzPct val="170238"/>
              <a:buChar char="•"/>
              <a:tabLst>
                <a:tab pos="58420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1h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28930" marR="5080" indent="1727200">
              <a:lnSpc>
                <a:spcPct val="100200"/>
              </a:lnSpc>
              <a:spcBef>
                <a:spcPts val="75"/>
              </a:spcBef>
            </a:pPr>
            <a:r>
              <a:rPr sz="7650" spc="-5" dirty="0"/>
              <a:t>4th session -  </a:t>
            </a:r>
            <a:r>
              <a:rPr sz="7650" spc="-10" dirty="0"/>
              <a:t>single</a:t>
            </a:r>
            <a:r>
              <a:rPr sz="7650" spc="-35" dirty="0"/>
              <a:t> </a:t>
            </a:r>
            <a:r>
              <a:rPr sz="7650" spc="-10" dirty="0"/>
              <a:t>responsibility</a:t>
            </a:r>
            <a:endParaRPr sz="7650"/>
          </a:p>
        </p:txBody>
      </p:sp>
      <p:sp>
        <p:nvSpPr>
          <p:cNvPr id="3" name="object 3"/>
          <p:cNvSpPr txBox="1"/>
          <p:nvPr/>
        </p:nvSpPr>
        <p:spPr>
          <a:xfrm>
            <a:off x="1625600" y="3390900"/>
            <a:ext cx="7980045" cy="450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627634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Precise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names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split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(no	and/or)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41414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No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ifs,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switch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41414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No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try/catch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74053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One	assert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per</a:t>
            </a:r>
            <a:r>
              <a:rPr sz="4200" spc="-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test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74053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One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behaviour per</a:t>
            </a:r>
            <a:r>
              <a:rPr sz="4200" spc="-2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test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266700"/>
            <a:ext cx="5895340" cy="2588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79400" marR="5080" indent="-266700">
              <a:lnSpc>
                <a:spcPct val="100200"/>
              </a:lnSpc>
              <a:spcBef>
                <a:spcPts val="80"/>
              </a:spcBef>
              <a:tabLst>
                <a:tab pos="3597910" algn="l"/>
              </a:tabLst>
            </a:pPr>
            <a:r>
              <a:rPr spc="-5" dirty="0"/>
              <a:t>5th</a:t>
            </a:r>
            <a:r>
              <a:rPr spc="-70" dirty="0"/>
              <a:t> </a:t>
            </a:r>
            <a:r>
              <a:rPr spc="-5" dirty="0"/>
              <a:t>session  OO</a:t>
            </a:r>
            <a:r>
              <a:rPr dirty="0"/>
              <a:t> </a:t>
            </a:r>
            <a:r>
              <a:rPr spc="-5" dirty="0"/>
              <a:t>or	FP?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561079"/>
            <a:ext cx="8185784" cy="386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0" marR="1070610" indent="-1905000">
              <a:lnSpc>
                <a:spcPct val="1468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541655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Use only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mm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u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able	objec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 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OR</a:t>
            </a:r>
            <a:endParaRPr sz="4200">
              <a:latin typeface="Arial"/>
              <a:cs typeface="Arial"/>
            </a:endParaRPr>
          </a:p>
          <a:p>
            <a:pPr marL="1917700" indent="-19050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532255" algn="l"/>
              </a:tabLst>
            </a:pPr>
            <a:r>
              <a:rPr sz="4200" spc="-120" dirty="0">
                <a:solidFill>
                  <a:srgbClr val="FFFACB"/>
                </a:solidFill>
                <a:latin typeface="Arial"/>
                <a:cs typeface="Arial"/>
              </a:rPr>
              <a:t>Tell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- Don’t</a:t>
            </a:r>
            <a:r>
              <a:rPr sz="4200" spc="-24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Ask.</a:t>
            </a:r>
            <a:endParaRPr sz="4200">
              <a:latin typeface="Arial"/>
              <a:cs typeface="Arial"/>
            </a:endParaRPr>
          </a:p>
          <a:p>
            <a:pPr marL="14732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4732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That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is, Not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getters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/</a:t>
            </a:r>
            <a:r>
              <a:rPr sz="4200" spc="-6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setters.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3230" marR="5080" indent="-1219200">
              <a:lnSpc>
                <a:spcPct val="100200"/>
              </a:lnSpc>
              <a:spcBef>
                <a:spcPts val="80"/>
              </a:spcBef>
            </a:pPr>
            <a:r>
              <a:rPr spc="-5" dirty="0"/>
              <a:t>6th session</a:t>
            </a:r>
            <a:r>
              <a:rPr spc="-70" dirty="0"/>
              <a:t> </a:t>
            </a:r>
            <a:r>
              <a:rPr dirty="0"/>
              <a:t>-  wrap</a:t>
            </a:r>
            <a:r>
              <a:rPr spc="-20" dirty="0"/>
              <a:t> </a:t>
            </a:r>
            <a:r>
              <a:rPr spc="-5" dirty="0"/>
              <a:t>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921000"/>
            <a:ext cx="8602980" cy="544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00" dirty="0">
                <a:solidFill>
                  <a:srgbClr val="FFFACB"/>
                </a:solidFill>
                <a:latin typeface="Arial"/>
                <a:cs typeface="Arial"/>
              </a:rPr>
              <a:t>Your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choice of </a:t>
            </a:r>
            <a:r>
              <a:rPr sz="4200" spc="-15" dirty="0">
                <a:solidFill>
                  <a:srgbClr val="FFFACB"/>
                </a:solidFill>
                <a:latin typeface="Arial"/>
                <a:cs typeface="Arial"/>
              </a:rPr>
              <a:t>today’s</a:t>
            </a:r>
            <a:r>
              <a:rPr sz="4200" spc="4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sessions: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  <a:tab pos="227266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TDD	(mute/evil)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ping-pong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  <a:tab pos="1769745" algn="l"/>
                <a:tab pos="337121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no	naked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primitives/conditionals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  <a:tab pos="265938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Single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responsibility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Only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Immutables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40" dirty="0">
                <a:solidFill>
                  <a:srgbClr val="FFFACB"/>
                </a:solidFill>
                <a:latin typeface="Arial"/>
                <a:cs typeface="Arial"/>
              </a:rPr>
              <a:t>Tell-Don’t-Ask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0" y="800100"/>
            <a:ext cx="53594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00" dirty="0"/>
              <a:t> </a:t>
            </a:r>
            <a:r>
              <a:rPr spc="-5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800600"/>
            <a:ext cx="9342755" cy="1608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6809740" algn="l"/>
                <a:tab pos="870775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hanks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f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or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sponsor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ing us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 (</a:t>
            </a:r>
            <a:r>
              <a:rPr lang="en-US" sz="4200" spc="-5" dirty="0" smtClean="0">
                <a:solidFill>
                  <a:srgbClr val="FFFACB"/>
                </a:solidFill>
                <a:latin typeface="Arial"/>
                <a:cs typeface="Arial"/>
              </a:rPr>
              <a:t>bol.com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)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239268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closing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circle: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200" y="800100"/>
            <a:ext cx="70211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Closing</a:t>
            </a:r>
            <a:r>
              <a:rPr spc="-90" dirty="0"/>
              <a:t> </a:t>
            </a:r>
            <a:r>
              <a:rPr dirty="0"/>
              <a:t>circle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013200"/>
            <a:ext cx="9540240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517390" algn="l"/>
                <a:tab pos="552577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What,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if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80" dirty="0">
                <a:solidFill>
                  <a:srgbClr val="FFFACB"/>
                </a:solidFill>
                <a:latin typeface="Arial"/>
                <a:cs typeface="Arial"/>
              </a:rPr>
              <a:t>any,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 did	you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learn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today?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451739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What,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if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80" dirty="0">
                <a:solidFill>
                  <a:srgbClr val="FFFACB"/>
                </a:solidFill>
                <a:latin typeface="Arial"/>
                <a:cs typeface="Arial"/>
              </a:rPr>
              <a:t>any,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 did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surprise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you?</a:t>
            </a:r>
            <a:endParaRPr sz="4200">
              <a:latin typeface="Arial"/>
              <a:cs typeface="Arial"/>
            </a:endParaRPr>
          </a:p>
          <a:p>
            <a:pPr marL="584200" marR="5080" indent="-571500">
              <a:lnSpc>
                <a:spcPts val="5000"/>
              </a:lnSpc>
              <a:spcBef>
                <a:spcPts val="2560"/>
              </a:spcBef>
              <a:buSzPct val="170238"/>
              <a:buChar char="•"/>
              <a:tabLst>
                <a:tab pos="584200" algn="l"/>
                <a:tab pos="1591945" algn="l"/>
                <a:tab pos="4545965" algn="l"/>
                <a:tab pos="5554345" algn="l"/>
                <a:tab pos="730377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What,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if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80" dirty="0">
                <a:solidFill>
                  <a:srgbClr val="FFFACB"/>
                </a:solidFill>
                <a:latin typeface="Arial"/>
                <a:cs typeface="Arial"/>
              </a:rPr>
              <a:t>any,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 will	you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take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to	work</a:t>
            </a:r>
            <a:r>
              <a:rPr sz="4200" spc="-7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with 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you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‘tomorrow’?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327152"/>
            <a:ext cx="10372725" cy="22440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indent="2184400">
              <a:lnSpc>
                <a:spcPts val="8800"/>
              </a:lnSpc>
              <a:spcBef>
                <a:spcPts val="284"/>
              </a:spcBef>
            </a:pPr>
            <a:r>
              <a:rPr sz="7200" spc="5" dirty="0"/>
              <a:t>3nd Session </a:t>
            </a:r>
            <a:r>
              <a:rPr sz="7200" spc="0" dirty="0"/>
              <a:t>-  Sapir-Whorf</a:t>
            </a:r>
            <a:r>
              <a:rPr sz="7200" dirty="0"/>
              <a:t> </a:t>
            </a:r>
            <a:r>
              <a:rPr sz="7200" spc="0" dirty="0"/>
              <a:t>hypothesis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1625600" y="4635500"/>
            <a:ext cx="4451350" cy="19354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84200" marR="5080" indent="-571500" algn="just">
              <a:lnSpc>
                <a:spcPts val="5000"/>
              </a:lnSpc>
              <a:spcBef>
                <a:spcPts val="3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Every test</a:t>
            </a:r>
            <a:r>
              <a:rPr sz="4200" spc="-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name 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should describe  behaviour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66700"/>
            <a:ext cx="9037320" cy="2588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244600">
              <a:lnSpc>
                <a:spcPct val="100200"/>
              </a:lnSpc>
              <a:spcBef>
                <a:spcPts val="80"/>
              </a:spcBef>
              <a:tabLst>
                <a:tab pos="6236335" algn="l"/>
              </a:tabLst>
            </a:pPr>
            <a:r>
              <a:rPr spc="-5" dirty="0"/>
              <a:t>4th session </a:t>
            </a:r>
            <a:r>
              <a:rPr dirty="0"/>
              <a:t>-  </a:t>
            </a:r>
            <a:r>
              <a:rPr spc="-5" dirty="0"/>
              <a:t>t</a:t>
            </a:r>
            <a:r>
              <a:rPr dirty="0"/>
              <a:t>ak</a:t>
            </a:r>
            <a:r>
              <a:rPr spc="-5" dirty="0"/>
              <a:t>in</a:t>
            </a:r>
            <a:r>
              <a:rPr dirty="0"/>
              <a:t>g</a:t>
            </a:r>
            <a:r>
              <a:rPr spc="-5" dirty="0"/>
              <a:t> b</a:t>
            </a:r>
            <a:r>
              <a:rPr dirty="0"/>
              <a:t>a</a:t>
            </a:r>
            <a:r>
              <a:rPr spc="-5" dirty="0"/>
              <a:t>b</a:t>
            </a:r>
            <a:r>
              <a:rPr dirty="0"/>
              <a:t>y	s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p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2635707"/>
            <a:ext cx="9763125" cy="57912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1295"/>
              </a:spcBef>
              <a:buAutoNum type="arabicParenR"/>
              <a:tabLst>
                <a:tab pos="349250" algn="l"/>
              </a:tabLst>
            </a:pP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Initialize source control</a:t>
            </a:r>
            <a:r>
              <a:rPr sz="225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repository</a:t>
            </a:r>
            <a:endParaRPr sz="225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349250" algn="l"/>
              </a:tabLst>
            </a:pP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Start </a:t>
            </a:r>
            <a:r>
              <a:rPr sz="2250" spc="5" dirty="0">
                <a:solidFill>
                  <a:srgbClr val="FFFACB"/>
                </a:solidFill>
                <a:latin typeface="Arial"/>
                <a:cs typeface="Arial"/>
              </a:rPr>
              <a:t>a </a:t>
            </a: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timer for </a:t>
            </a:r>
            <a:r>
              <a:rPr sz="2250" spc="5" dirty="0">
                <a:solidFill>
                  <a:srgbClr val="FFFACB"/>
                </a:solidFill>
                <a:latin typeface="Arial"/>
                <a:cs typeface="Arial"/>
              </a:rPr>
              <a:t>2</a:t>
            </a:r>
            <a:r>
              <a:rPr sz="2250" spc="-2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minutes</a:t>
            </a:r>
            <a:endParaRPr sz="225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349250" algn="l"/>
              </a:tabLst>
            </a:pPr>
            <a:r>
              <a:rPr sz="2250" spc="-5" dirty="0">
                <a:solidFill>
                  <a:srgbClr val="FFFACB"/>
                </a:solidFill>
                <a:latin typeface="Arial"/>
                <a:cs typeface="Arial"/>
              </a:rPr>
              <a:t>Write </a:t>
            </a: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exactly </a:t>
            </a:r>
            <a:r>
              <a:rPr sz="2250" spc="5" dirty="0">
                <a:solidFill>
                  <a:srgbClr val="FFFACB"/>
                </a:solidFill>
                <a:latin typeface="Arial"/>
                <a:cs typeface="Arial"/>
              </a:rPr>
              <a:t>one</a:t>
            </a: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 test</a:t>
            </a:r>
            <a:endParaRPr sz="2250">
              <a:latin typeface="Arial"/>
              <a:cs typeface="Arial"/>
            </a:endParaRPr>
          </a:p>
          <a:p>
            <a:pPr marL="1265555" lvl="1" indent="-330835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1266190" algn="l"/>
              </a:tabLst>
            </a:pPr>
            <a:r>
              <a:rPr sz="2250" spc="-10" dirty="0">
                <a:solidFill>
                  <a:srgbClr val="FFFACB"/>
                </a:solidFill>
                <a:latin typeface="Arial"/>
                <a:cs typeface="Arial"/>
              </a:rPr>
              <a:t>Timer </a:t>
            </a: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rings, the </a:t>
            </a:r>
            <a:r>
              <a:rPr sz="2250" spc="0" dirty="0">
                <a:solidFill>
                  <a:srgbClr val="FF0000"/>
                </a:solidFill>
                <a:latin typeface="Arial"/>
                <a:cs typeface="Arial"/>
              </a:rPr>
              <a:t>test is red</a:t>
            </a: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, then </a:t>
            </a:r>
            <a:r>
              <a:rPr sz="2250" spc="0" dirty="0">
                <a:solidFill>
                  <a:srgbClr val="FF0000"/>
                </a:solidFill>
                <a:latin typeface="Arial"/>
                <a:cs typeface="Arial"/>
              </a:rPr>
              <a:t>revert </a:t>
            </a: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and go to</a:t>
            </a:r>
            <a:r>
              <a:rPr sz="2250" spc="-3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FACB"/>
                </a:solidFill>
                <a:latin typeface="Arial"/>
                <a:cs typeface="Arial"/>
              </a:rPr>
              <a:t>2)</a:t>
            </a:r>
            <a:endParaRPr sz="2250">
              <a:latin typeface="Arial"/>
              <a:cs typeface="Arial"/>
            </a:endParaRPr>
          </a:p>
          <a:p>
            <a:pPr marL="1105535" lvl="1" indent="-330835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1106170" algn="l"/>
              </a:tabLst>
            </a:pP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The test is </a:t>
            </a:r>
            <a:r>
              <a:rPr sz="2250" spc="0" dirty="0">
                <a:solidFill>
                  <a:srgbClr val="00FF00"/>
                </a:solidFill>
                <a:latin typeface="Arial"/>
                <a:cs typeface="Arial"/>
              </a:rPr>
              <a:t>green </a:t>
            </a: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before the timer rings, then</a:t>
            </a:r>
            <a:r>
              <a:rPr sz="2250" spc="-2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250" spc="0" dirty="0">
                <a:solidFill>
                  <a:srgbClr val="00FF00"/>
                </a:solidFill>
                <a:latin typeface="Arial"/>
                <a:cs typeface="Arial"/>
              </a:rPr>
              <a:t>commit</a:t>
            </a:r>
            <a:endParaRPr sz="225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349250" algn="l"/>
              </a:tabLst>
            </a:pP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Restart</a:t>
            </a:r>
            <a:r>
              <a:rPr sz="225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timer</a:t>
            </a:r>
            <a:endParaRPr sz="225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349250" algn="l"/>
              </a:tabLst>
            </a:pP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Refactor</a:t>
            </a:r>
            <a:endParaRPr sz="2250">
              <a:latin typeface="Arial"/>
              <a:cs typeface="Arial"/>
            </a:endParaRPr>
          </a:p>
          <a:p>
            <a:pPr marL="774700" lvl="1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1106170" algn="l"/>
              </a:tabLst>
            </a:pPr>
            <a:r>
              <a:rPr sz="2250" spc="-10" dirty="0">
                <a:solidFill>
                  <a:srgbClr val="FFFACB"/>
                </a:solidFill>
                <a:latin typeface="Arial"/>
                <a:cs typeface="Arial"/>
              </a:rPr>
              <a:t>Timer </a:t>
            </a: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rings, the </a:t>
            </a:r>
            <a:r>
              <a:rPr sz="2250" spc="0" dirty="0">
                <a:solidFill>
                  <a:srgbClr val="FF0000"/>
                </a:solidFill>
                <a:latin typeface="Arial"/>
                <a:cs typeface="Arial"/>
              </a:rPr>
              <a:t>refactoring is not complete </a:t>
            </a: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then </a:t>
            </a:r>
            <a:r>
              <a:rPr sz="2250" spc="0" dirty="0">
                <a:solidFill>
                  <a:srgbClr val="FF0000"/>
                </a:solidFill>
                <a:latin typeface="Arial"/>
                <a:cs typeface="Arial"/>
              </a:rPr>
              <a:t>revert </a:t>
            </a:r>
            <a:r>
              <a:rPr sz="2250" spc="5" dirty="0">
                <a:solidFill>
                  <a:srgbClr val="FFFACB"/>
                </a:solidFill>
                <a:latin typeface="Arial"/>
                <a:cs typeface="Arial"/>
              </a:rPr>
              <a:t>and</a:t>
            </a:r>
            <a:r>
              <a:rPr sz="225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FFFACB"/>
                </a:solidFill>
                <a:latin typeface="Arial"/>
                <a:cs typeface="Arial"/>
              </a:rPr>
              <a:t>restart</a:t>
            </a:r>
            <a:endParaRPr sz="2250">
              <a:latin typeface="Arial"/>
              <a:cs typeface="Arial"/>
            </a:endParaRPr>
          </a:p>
          <a:p>
            <a:pPr marL="774700" marR="5080" lvl="1">
              <a:lnSpc>
                <a:spcPts val="2600"/>
              </a:lnSpc>
              <a:spcBef>
                <a:spcPts val="1270"/>
              </a:spcBef>
              <a:buAutoNum type="alphaLcParenR"/>
              <a:tabLst>
                <a:tab pos="1106170" algn="l"/>
              </a:tabLst>
            </a:pP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The </a:t>
            </a:r>
            <a:r>
              <a:rPr sz="2250" spc="0" dirty="0">
                <a:solidFill>
                  <a:srgbClr val="00FF00"/>
                </a:solidFill>
                <a:latin typeface="Arial"/>
                <a:cs typeface="Arial"/>
              </a:rPr>
              <a:t>refactoring is complete </a:t>
            </a: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before the timer rings, </a:t>
            </a:r>
            <a:r>
              <a:rPr sz="2250" spc="0" dirty="0">
                <a:solidFill>
                  <a:srgbClr val="00FF00"/>
                </a:solidFill>
                <a:latin typeface="Arial"/>
                <a:cs typeface="Arial"/>
              </a:rPr>
              <a:t>commit </a:t>
            </a: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and go to  2)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50" b="1" spc="0" dirty="0">
                <a:solidFill>
                  <a:srgbClr val="FFFACB"/>
                </a:solidFill>
                <a:latin typeface="Arial"/>
                <a:cs typeface="Arial"/>
              </a:rPr>
              <a:t>Note</a:t>
            </a: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.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The timers must run </a:t>
            </a:r>
            <a:r>
              <a:rPr sz="2250" spc="-10" dirty="0">
                <a:solidFill>
                  <a:srgbClr val="FFFACB"/>
                </a:solidFill>
                <a:latin typeface="Arial"/>
                <a:cs typeface="Arial"/>
              </a:rPr>
              <a:t>continuously, </a:t>
            </a: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don't stop to</a:t>
            </a:r>
            <a:r>
              <a:rPr sz="225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250" spc="0" dirty="0">
                <a:solidFill>
                  <a:srgbClr val="FFFACB"/>
                </a:solidFill>
                <a:latin typeface="Arial"/>
                <a:cs typeface="Arial"/>
              </a:rPr>
              <a:t>talk!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52729" marR="5080" indent="1511300">
              <a:lnSpc>
                <a:spcPct val="100200"/>
              </a:lnSpc>
              <a:spcBef>
                <a:spcPts val="80"/>
              </a:spcBef>
            </a:pPr>
            <a:r>
              <a:rPr spc="-5" dirty="0"/>
              <a:t>5th session </a:t>
            </a:r>
            <a:r>
              <a:rPr dirty="0"/>
              <a:t>-  </a:t>
            </a:r>
            <a:r>
              <a:rPr spc="-5" dirty="0"/>
              <a:t>object</a:t>
            </a:r>
            <a:r>
              <a:rPr spc="-60" dirty="0"/>
              <a:t> </a:t>
            </a:r>
            <a:r>
              <a:rPr spc="-5" dirty="0"/>
              <a:t>calisthenics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93700" algn="l"/>
              </a:tabLst>
            </a:pPr>
            <a:r>
              <a:rPr spc="0" dirty="0"/>
              <a:t>One level of indentation per</a:t>
            </a:r>
            <a:r>
              <a:rPr spc="-35" dirty="0"/>
              <a:t> </a:t>
            </a:r>
            <a:r>
              <a:rPr spc="0" dirty="0"/>
              <a:t>method</a:t>
            </a:r>
          </a:p>
          <a:p>
            <a:pPr marL="393700" indent="-381000">
              <a:lnSpc>
                <a:spcPct val="100000"/>
              </a:lnSpc>
              <a:spcBef>
                <a:spcPts val="1639"/>
              </a:spcBef>
              <a:buAutoNum type="arabicPeriod"/>
              <a:tabLst>
                <a:tab pos="393700" algn="l"/>
              </a:tabLst>
            </a:pPr>
            <a:r>
              <a:rPr spc="0" dirty="0"/>
              <a:t>Don’t use </a:t>
            </a:r>
            <a:r>
              <a:rPr dirty="0"/>
              <a:t>the </a:t>
            </a:r>
            <a:r>
              <a:rPr spc="0" dirty="0"/>
              <a:t>ELSE</a:t>
            </a:r>
            <a:r>
              <a:rPr spc="-20" dirty="0"/>
              <a:t> </a:t>
            </a:r>
            <a:r>
              <a:rPr spc="0" dirty="0"/>
              <a:t>keyword</a:t>
            </a:r>
          </a:p>
          <a:p>
            <a:pPr marL="393700" indent="-381000">
              <a:lnSpc>
                <a:spcPct val="100000"/>
              </a:lnSpc>
              <a:spcBef>
                <a:spcPts val="1639"/>
              </a:spcBef>
              <a:buAutoNum type="arabicPeriod"/>
              <a:tabLst>
                <a:tab pos="393700" algn="l"/>
              </a:tabLst>
            </a:pPr>
            <a:r>
              <a:rPr spc="-10" dirty="0"/>
              <a:t>Wrap </a:t>
            </a:r>
            <a:r>
              <a:rPr dirty="0"/>
              <a:t>all primitives </a:t>
            </a:r>
            <a:r>
              <a:rPr spc="0" dirty="0"/>
              <a:t>and</a:t>
            </a:r>
            <a:r>
              <a:rPr spc="5" dirty="0"/>
              <a:t> </a:t>
            </a:r>
            <a:r>
              <a:rPr dirty="0"/>
              <a:t>Strings</a:t>
            </a:r>
          </a:p>
          <a:p>
            <a:pPr marL="393700" indent="-381000">
              <a:lnSpc>
                <a:spcPct val="100000"/>
              </a:lnSpc>
              <a:spcBef>
                <a:spcPts val="1639"/>
              </a:spcBef>
              <a:buAutoNum type="arabicPeriod"/>
              <a:tabLst>
                <a:tab pos="393700" algn="l"/>
              </a:tabLst>
            </a:pPr>
            <a:r>
              <a:rPr dirty="0"/>
              <a:t>First </a:t>
            </a:r>
            <a:r>
              <a:rPr spc="0" dirty="0"/>
              <a:t>class</a:t>
            </a:r>
            <a:r>
              <a:rPr spc="-5" dirty="0"/>
              <a:t> </a:t>
            </a:r>
            <a:r>
              <a:rPr spc="0" dirty="0"/>
              <a:t>collections</a:t>
            </a:r>
          </a:p>
          <a:p>
            <a:pPr marL="393700" indent="-381000">
              <a:lnSpc>
                <a:spcPct val="100000"/>
              </a:lnSpc>
              <a:spcBef>
                <a:spcPts val="1639"/>
              </a:spcBef>
              <a:buAutoNum type="arabicPeriod"/>
              <a:tabLst>
                <a:tab pos="393700" algn="l"/>
              </a:tabLst>
            </a:pPr>
            <a:r>
              <a:rPr spc="0" dirty="0"/>
              <a:t>One dot per</a:t>
            </a:r>
            <a:r>
              <a:rPr spc="-15" dirty="0"/>
              <a:t> </a:t>
            </a:r>
            <a:r>
              <a:rPr spc="0" dirty="0"/>
              <a:t>line</a:t>
            </a:r>
          </a:p>
          <a:p>
            <a:pPr marL="393700" indent="-381000">
              <a:lnSpc>
                <a:spcPct val="100000"/>
              </a:lnSpc>
              <a:spcBef>
                <a:spcPts val="1639"/>
              </a:spcBef>
              <a:buAutoNum type="arabicPeriod"/>
              <a:tabLst>
                <a:tab pos="393700" algn="l"/>
              </a:tabLst>
            </a:pPr>
            <a:r>
              <a:rPr spc="0" dirty="0"/>
              <a:t>Don’t</a:t>
            </a:r>
            <a:r>
              <a:rPr spc="-5" dirty="0"/>
              <a:t> </a:t>
            </a:r>
            <a:r>
              <a:rPr spc="0" dirty="0"/>
              <a:t>abbreviate</a:t>
            </a:r>
          </a:p>
          <a:p>
            <a:pPr marL="393700" indent="-381000">
              <a:lnSpc>
                <a:spcPct val="100000"/>
              </a:lnSpc>
              <a:spcBef>
                <a:spcPts val="1639"/>
              </a:spcBef>
              <a:buAutoNum type="arabicPeriod"/>
              <a:tabLst>
                <a:tab pos="393700" algn="l"/>
              </a:tabLst>
            </a:pPr>
            <a:r>
              <a:rPr spc="0" dirty="0"/>
              <a:t>Keep </a:t>
            </a:r>
            <a:r>
              <a:rPr dirty="0"/>
              <a:t>all entities</a:t>
            </a:r>
            <a:r>
              <a:rPr spc="-10" dirty="0"/>
              <a:t> </a:t>
            </a:r>
            <a:r>
              <a:rPr spc="0" dirty="0"/>
              <a:t>small</a:t>
            </a:r>
          </a:p>
          <a:p>
            <a:pPr marL="393700" indent="-381000">
              <a:lnSpc>
                <a:spcPct val="100000"/>
              </a:lnSpc>
              <a:spcBef>
                <a:spcPts val="1639"/>
              </a:spcBef>
              <a:buAutoNum type="arabicPeriod"/>
              <a:tabLst>
                <a:tab pos="393700" algn="l"/>
              </a:tabLst>
            </a:pPr>
            <a:r>
              <a:rPr spc="0" dirty="0"/>
              <a:t>No classes </a:t>
            </a:r>
            <a:r>
              <a:rPr dirty="0"/>
              <a:t>with </a:t>
            </a:r>
            <a:r>
              <a:rPr spc="0" dirty="0"/>
              <a:t>more than two instance</a:t>
            </a:r>
            <a:r>
              <a:rPr spc="-70" dirty="0"/>
              <a:t> </a:t>
            </a:r>
            <a:r>
              <a:rPr spc="0" dirty="0"/>
              <a:t>variables</a:t>
            </a:r>
          </a:p>
          <a:p>
            <a:pPr marL="393700" indent="-381000">
              <a:lnSpc>
                <a:spcPct val="100000"/>
              </a:lnSpc>
              <a:spcBef>
                <a:spcPts val="1639"/>
              </a:spcBef>
              <a:buAutoNum type="arabicPeriod"/>
              <a:tabLst>
                <a:tab pos="393700" algn="l"/>
              </a:tabLst>
            </a:pPr>
            <a:r>
              <a:rPr spc="0" dirty="0"/>
              <a:t>No</a:t>
            </a:r>
            <a:r>
              <a:rPr spc="-5" dirty="0"/>
              <a:t> </a:t>
            </a:r>
            <a:r>
              <a:rPr dirty="0"/>
              <a:t>getters/setters/properties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800100"/>
            <a:ext cx="9450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34430" algn="l"/>
              </a:tabLst>
            </a:pPr>
            <a:r>
              <a:rPr spc="-5" dirty="0"/>
              <a:t>What</a:t>
            </a:r>
            <a:r>
              <a:rPr dirty="0"/>
              <a:t> </a:t>
            </a:r>
            <a:r>
              <a:rPr spc="-5" dirty="0"/>
              <a:t>do</a:t>
            </a:r>
            <a:r>
              <a:rPr dirty="0"/>
              <a:t> </a:t>
            </a:r>
            <a:r>
              <a:rPr spc="-5" dirty="0"/>
              <a:t>we	learn?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4013200"/>
            <a:ext cx="9106535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39268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Design	skills</a:t>
            </a:r>
            <a:endParaRPr sz="4200">
              <a:latin typeface="Arial"/>
              <a:cs typeface="Arial"/>
            </a:endParaRPr>
          </a:p>
          <a:p>
            <a:pPr marL="1028700" marR="5080" lvl="1" indent="-571500">
              <a:lnSpc>
                <a:spcPts val="5000"/>
              </a:lnSpc>
              <a:spcBef>
                <a:spcPts val="2560"/>
              </a:spcBef>
              <a:buSzPct val="170238"/>
              <a:buChar char="•"/>
              <a:tabLst>
                <a:tab pos="1028700" algn="l"/>
                <a:tab pos="5297805" algn="l"/>
                <a:tab pos="849947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inu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-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by-minu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	decisions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we	do  daily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00"/>
              </a:spcBef>
              <a:buSzPct val="170238"/>
              <a:buChar char="•"/>
              <a:tabLst>
                <a:tab pos="584200" algn="l"/>
                <a:tab pos="227393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Delete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code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284479"/>
            <a:ext cx="10373360" cy="23209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2159000">
              <a:lnSpc>
                <a:spcPts val="9000"/>
              </a:lnSpc>
              <a:spcBef>
                <a:spcPts val="459"/>
              </a:spcBef>
            </a:pPr>
            <a:r>
              <a:rPr sz="7550" dirty="0"/>
              <a:t>Nth session -  T</a:t>
            </a:r>
            <a:r>
              <a:rPr sz="7550" spc="0" dirty="0"/>
              <a:t>DD</a:t>
            </a:r>
            <a:r>
              <a:rPr sz="7550" spc="-5" dirty="0"/>
              <a:t>-</a:t>
            </a:r>
            <a:r>
              <a:rPr sz="7550" spc="0" dirty="0"/>
              <a:t>as</a:t>
            </a:r>
            <a:r>
              <a:rPr sz="7550" spc="-5" dirty="0"/>
              <a:t>-if-</a:t>
            </a:r>
            <a:r>
              <a:rPr sz="7550" spc="0" dirty="0"/>
              <a:t>y</a:t>
            </a:r>
            <a:r>
              <a:rPr sz="7550" dirty="0"/>
              <a:t>ou-</a:t>
            </a:r>
            <a:r>
              <a:rPr sz="7550" spc="0" dirty="0"/>
              <a:t>mea</a:t>
            </a:r>
            <a:r>
              <a:rPr sz="7550" spc="-5" dirty="0"/>
              <a:t>nt-i</a:t>
            </a:r>
            <a:r>
              <a:rPr sz="7550" dirty="0"/>
              <a:t>t</a:t>
            </a:r>
            <a:endParaRPr sz="7550"/>
          </a:p>
        </p:txBody>
      </p:sp>
      <p:sp>
        <p:nvSpPr>
          <p:cNvPr id="3" name="object 3"/>
          <p:cNvSpPr txBox="1"/>
          <p:nvPr/>
        </p:nvSpPr>
        <p:spPr>
          <a:xfrm>
            <a:off x="1625600" y="2636875"/>
            <a:ext cx="10060940" cy="576580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393700" algn="l"/>
              </a:tabLst>
            </a:pPr>
            <a:r>
              <a:rPr sz="2800" spc="-10" dirty="0">
                <a:solidFill>
                  <a:srgbClr val="FFFACB"/>
                </a:solidFill>
                <a:latin typeface="Arial"/>
                <a:cs typeface="Arial"/>
              </a:rPr>
              <a:t>Write </a:t>
            </a: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exactly </a:t>
            </a:r>
            <a:r>
              <a:rPr sz="2800" b="1" dirty="0">
                <a:solidFill>
                  <a:srgbClr val="FFFACB"/>
                </a:solidFill>
                <a:latin typeface="Arial"/>
                <a:cs typeface="Arial"/>
              </a:rPr>
              <a:t>one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failing </a:t>
            </a:r>
            <a:r>
              <a:rPr sz="2800" b="1" dirty="0">
                <a:solidFill>
                  <a:srgbClr val="FFFACB"/>
                </a:solidFill>
                <a:latin typeface="Arial"/>
                <a:cs typeface="Arial"/>
              </a:rPr>
              <a:t>test</a:t>
            </a:r>
            <a:endParaRPr sz="2800">
              <a:latin typeface="Arial"/>
              <a:cs typeface="Arial"/>
            </a:endParaRPr>
          </a:p>
          <a:p>
            <a:pPr marL="393700" marR="5080" indent="-381000">
              <a:lnSpc>
                <a:spcPct val="101200"/>
              </a:lnSpc>
              <a:spcBef>
                <a:spcPts val="1600"/>
              </a:spcBef>
              <a:buAutoNum type="arabicPeriod"/>
              <a:tabLst>
                <a:tab pos="393700" algn="l"/>
              </a:tabLst>
            </a:pP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Make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the test </a:t>
            </a: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pass by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writing </a:t>
            </a:r>
            <a:r>
              <a:rPr sz="2800" spc="0" dirty="0">
                <a:solidFill>
                  <a:srgbClr val="00FF00"/>
                </a:solidFill>
                <a:latin typeface="Arial"/>
                <a:cs typeface="Arial"/>
              </a:rPr>
              <a:t>implementation code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in </a:t>
            </a: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FF7F00"/>
                </a:solidFill>
                <a:latin typeface="Arial"/>
                <a:cs typeface="Arial"/>
              </a:rPr>
              <a:t>test  </a:t>
            </a:r>
            <a:r>
              <a:rPr sz="2800" spc="0" dirty="0">
                <a:solidFill>
                  <a:srgbClr val="FF7F00"/>
                </a:solidFill>
                <a:latin typeface="Arial"/>
                <a:cs typeface="Arial"/>
              </a:rPr>
              <a:t>method</a:t>
            </a:r>
            <a:endParaRPr sz="2800">
              <a:latin typeface="Arial"/>
              <a:cs typeface="Arial"/>
            </a:endParaRPr>
          </a:p>
          <a:p>
            <a:pPr marL="393700" marR="183515" indent="-381000">
              <a:lnSpc>
                <a:spcPct val="101200"/>
              </a:lnSpc>
              <a:spcBef>
                <a:spcPts val="1600"/>
              </a:spcBef>
              <a:buAutoNum type="arabicPeriod"/>
              <a:tabLst>
                <a:tab pos="393700" algn="l"/>
              </a:tabLst>
            </a:pP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When </a:t>
            </a:r>
            <a:r>
              <a:rPr sz="2800" spc="0" dirty="0">
                <a:solidFill>
                  <a:srgbClr val="0000FF"/>
                </a:solidFill>
                <a:latin typeface="Arial"/>
                <a:cs typeface="Arial"/>
              </a:rPr>
              <a:t>duplication </a:t>
            </a: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is spotted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extract the </a:t>
            </a:r>
            <a:r>
              <a:rPr sz="2800" spc="0" dirty="0">
                <a:solidFill>
                  <a:srgbClr val="00FF00"/>
                </a:solidFill>
                <a:latin typeface="Arial"/>
                <a:cs typeface="Arial"/>
              </a:rPr>
              <a:t>implementation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from  tests</a:t>
            </a:r>
            <a:r>
              <a:rPr sz="28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to:</a:t>
            </a:r>
            <a:endParaRPr sz="2800">
              <a:latin typeface="Arial"/>
              <a:cs typeface="Arial"/>
            </a:endParaRPr>
          </a:p>
          <a:p>
            <a:pPr marL="762000" lvl="1" indent="-381000">
              <a:lnSpc>
                <a:spcPct val="100000"/>
              </a:lnSpc>
              <a:spcBef>
                <a:spcPts val="1639"/>
              </a:spcBef>
              <a:buAutoNum type="arabicPeriod"/>
              <a:tabLst>
                <a:tab pos="762000" algn="l"/>
              </a:tabLst>
            </a:pP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a new method in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FF7F00"/>
                </a:solidFill>
                <a:latin typeface="Arial"/>
                <a:cs typeface="Arial"/>
              </a:rPr>
              <a:t>test</a:t>
            </a:r>
            <a:r>
              <a:rPr sz="2800" spc="-25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FF7F00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762000" lvl="1" indent="-381000">
              <a:lnSpc>
                <a:spcPct val="100000"/>
              </a:lnSpc>
              <a:spcBef>
                <a:spcPts val="1639"/>
              </a:spcBef>
              <a:buAutoNum type="arabicPeriod"/>
              <a:tabLst>
                <a:tab pos="762000" algn="l"/>
              </a:tabLst>
            </a:pP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an existing method in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FF7F00"/>
                </a:solidFill>
                <a:latin typeface="Arial"/>
                <a:cs typeface="Arial"/>
              </a:rPr>
              <a:t>test</a:t>
            </a:r>
            <a:r>
              <a:rPr sz="2800" spc="-30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FF7F00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393700" marR="719455" indent="-381000">
              <a:lnSpc>
                <a:spcPct val="101200"/>
              </a:lnSpc>
              <a:spcBef>
                <a:spcPts val="1600"/>
              </a:spcBef>
              <a:buAutoNum type="arabicPeriod"/>
              <a:tabLst>
                <a:tab pos="393700" algn="l"/>
              </a:tabLst>
            </a:pP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When more methods belong together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extract </a:t>
            </a: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them </a:t>
            </a:r>
            <a:r>
              <a:rPr sz="2800" dirty="0">
                <a:solidFill>
                  <a:srgbClr val="FFFACB"/>
                </a:solidFill>
                <a:latin typeface="Arial"/>
                <a:cs typeface="Arial"/>
              </a:rPr>
              <a:t>into </a:t>
            </a: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a  new</a:t>
            </a:r>
            <a:r>
              <a:rPr sz="28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639"/>
              </a:spcBef>
              <a:buAutoNum type="arabicPeriod"/>
              <a:tabLst>
                <a:tab pos="393700" algn="l"/>
              </a:tabLst>
            </a:pP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Refactor as</a:t>
            </a:r>
            <a:r>
              <a:rPr sz="28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FFFACB"/>
                </a:solidFill>
                <a:latin typeface="Arial"/>
                <a:cs typeface="Arial"/>
              </a:rPr>
              <a:t>required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27152"/>
            <a:ext cx="10273030" cy="22440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indent="2311400">
              <a:lnSpc>
                <a:spcPts val="8800"/>
              </a:lnSpc>
              <a:spcBef>
                <a:spcPts val="284"/>
              </a:spcBef>
            </a:pPr>
            <a:r>
              <a:rPr sz="7200" spc="5" dirty="0"/>
              <a:t>5th session </a:t>
            </a:r>
            <a:r>
              <a:rPr sz="7200" spc="0" dirty="0"/>
              <a:t>-  brutal refactoring</a:t>
            </a:r>
            <a:r>
              <a:rPr sz="7200" spc="-15" dirty="0"/>
              <a:t> </a:t>
            </a:r>
            <a:r>
              <a:rPr sz="7200" spc="5" dirty="0"/>
              <a:t>game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1612900" y="6382258"/>
            <a:ext cx="4584700" cy="19913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8300" marR="5080" indent="-355600">
              <a:lnSpc>
                <a:spcPts val="3100"/>
              </a:lnSpc>
              <a:spcBef>
                <a:spcPts val="265"/>
              </a:spcBef>
              <a:buAutoNum type="arabicPeriod" startAt="7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Method does more than</a:t>
            </a:r>
            <a:r>
              <a:rPr sz="2650" spc="-7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one  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thing</a:t>
            </a:r>
            <a:endParaRPr sz="2650">
              <a:latin typeface="Arial"/>
              <a:cs typeface="Arial"/>
            </a:endParaRPr>
          </a:p>
          <a:p>
            <a:pPr marL="368300" indent="-355600">
              <a:lnSpc>
                <a:spcPct val="100000"/>
              </a:lnSpc>
              <a:spcBef>
                <a:spcPts val="1330"/>
              </a:spcBef>
              <a:buAutoNum type="arabicPeriod" startAt="7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Primitive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obsession</a:t>
            </a:r>
            <a:endParaRPr sz="2650">
              <a:latin typeface="Arial"/>
              <a:cs typeface="Arial"/>
            </a:endParaRPr>
          </a:p>
          <a:p>
            <a:pPr marL="368300" indent="-355600">
              <a:lnSpc>
                <a:spcPct val="100000"/>
              </a:lnSpc>
              <a:spcBef>
                <a:spcPts val="1420"/>
              </a:spcBef>
              <a:buAutoNum type="arabicPeriod" startAt="7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Feature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envy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2900" y="2864357"/>
            <a:ext cx="9949815" cy="3655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indent="-355600">
              <a:lnSpc>
                <a:spcPts val="2740"/>
              </a:lnSpc>
              <a:spcBef>
                <a:spcPts val="95"/>
              </a:spcBef>
              <a:buAutoNum type="arabicPeriod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Lack of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tests</a:t>
            </a:r>
            <a:endParaRPr sz="2650">
              <a:latin typeface="Arial"/>
              <a:cs typeface="Arial"/>
            </a:endParaRPr>
          </a:p>
          <a:p>
            <a:pPr marL="5448300">
              <a:lnSpc>
                <a:spcPts val="2300"/>
              </a:lnSpc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10.Method too long (&gt; 6</a:t>
            </a:r>
            <a:r>
              <a:rPr sz="2650" spc="-3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lines)</a:t>
            </a:r>
            <a:endParaRPr sz="2650">
              <a:latin typeface="Arial"/>
              <a:cs typeface="Arial"/>
            </a:endParaRPr>
          </a:p>
          <a:p>
            <a:pPr marL="368300" indent="-355600">
              <a:lnSpc>
                <a:spcPts val="2300"/>
              </a:lnSpc>
              <a:buAutoNum type="arabicPeriod" startAt="2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Name not from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domain</a:t>
            </a:r>
            <a:endParaRPr sz="2650">
              <a:latin typeface="Arial"/>
              <a:cs typeface="Arial"/>
            </a:endParaRPr>
          </a:p>
          <a:p>
            <a:pPr marL="5448300">
              <a:lnSpc>
                <a:spcPts val="2300"/>
              </a:lnSpc>
            </a:pPr>
            <a:r>
              <a:rPr sz="2650" spc="-85" dirty="0">
                <a:solidFill>
                  <a:srgbClr val="FFFACB"/>
                </a:solidFill>
                <a:latin typeface="Arial"/>
                <a:cs typeface="Arial"/>
              </a:rPr>
              <a:t>11.Too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many parameters (&gt;</a:t>
            </a:r>
            <a:r>
              <a:rPr sz="2650" spc="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3)</a:t>
            </a:r>
            <a:endParaRPr sz="2650">
              <a:latin typeface="Arial"/>
              <a:cs typeface="Arial"/>
            </a:endParaRPr>
          </a:p>
          <a:p>
            <a:pPr marL="368300" indent="-355600">
              <a:lnSpc>
                <a:spcPts val="2300"/>
              </a:lnSpc>
              <a:buAutoNum type="arabicPeriod" startAt="3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Name not expressing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intent</a:t>
            </a:r>
            <a:endParaRPr sz="2650">
              <a:latin typeface="Arial"/>
              <a:cs typeface="Arial"/>
            </a:endParaRPr>
          </a:p>
          <a:p>
            <a:pPr marL="5448300">
              <a:lnSpc>
                <a:spcPts val="2300"/>
              </a:lnSpc>
            </a:pPr>
            <a:r>
              <a:rPr sz="2650" spc="-35" dirty="0">
                <a:solidFill>
                  <a:srgbClr val="FFFACB"/>
                </a:solidFill>
                <a:latin typeface="Arial"/>
                <a:cs typeface="Arial"/>
              </a:rPr>
              <a:t>12.Tests: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not</a:t>
            </a:r>
            <a:r>
              <a:rPr sz="2650" spc="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unitary</a:t>
            </a:r>
            <a:endParaRPr sz="2650">
              <a:latin typeface="Arial"/>
              <a:cs typeface="Arial"/>
            </a:endParaRPr>
          </a:p>
          <a:p>
            <a:pPr marL="368300" indent="-355600">
              <a:lnSpc>
                <a:spcPts val="2300"/>
              </a:lnSpc>
              <a:buAutoNum type="arabicPeriod" startAt="4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Unnecessary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if</a:t>
            </a:r>
            <a:endParaRPr sz="2650">
              <a:latin typeface="Arial"/>
              <a:cs typeface="Arial"/>
            </a:endParaRPr>
          </a:p>
          <a:p>
            <a:pPr marL="5448300">
              <a:lnSpc>
                <a:spcPts val="2300"/>
              </a:lnSpc>
            </a:pPr>
            <a:r>
              <a:rPr sz="2650" spc="-35" dirty="0">
                <a:solidFill>
                  <a:srgbClr val="FFFACB"/>
                </a:solidFill>
                <a:latin typeface="Arial"/>
                <a:cs typeface="Arial"/>
              </a:rPr>
              <a:t>13.Tests: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setup too</a:t>
            </a:r>
            <a:r>
              <a:rPr sz="265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complex</a:t>
            </a:r>
            <a:endParaRPr sz="2650">
              <a:latin typeface="Arial"/>
              <a:cs typeface="Arial"/>
            </a:endParaRPr>
          </a:p>
          <a:p>
            <a:pPr marL="368300" indent="-355600">
              <a:lnSpc>
                <a:spcPts val="2300"/>
              </a:lnSpc>
              <a:buAutoNum type="arabicPeriod" startAt="5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Unnecessary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else</a:t>
            </a:r>
            <a:endParaRPr sz="2650">
              <a:latin typeface="Arial"/>
              <a:cs typeface="Arial"/>
            </a:endParaRPr>
          </a:p>
          <a:p>
            <a:pPr marL="5448300">
              <a:lnSpc>
                <a:spcPts val="2350"/>
              </a:lnSpc>
            </a:pPr>
            <a:r>
              <a:rPr sz="2650" spc="-35" dirty="0">
                <a:solidFill>
                  <a:srgbClr val="FFFACB"/>
                </a:solidFill>
                <a:latin typeface="Arial"/>
                <a:cs typeface="Arial"/>
              </a:rPr>
              <a:t>14.Tests: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unclear</a:t>
            </a:r>
            <a:r>
              <a:rPr sz="2650" spc="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action</a:t>
            </a:r>
            <a:endParaRPr sz="2650">
              <a:latin typeface="Arial"/>
              <a:cs typeface="Arial"/>
            </a:endParaRPr>
          </a:p>
          <a:p>
            <a:pPr marL="368300" indent="-355600">
              <a:lnSpc>
                <a:spcPts val="2350"/>
              </a:lnSpc>
              <a:buAutoNum type="arabicPeriod" startAt="6"/>
              <a:tabLst>
                <a:tab pos="368300" algn="l"/>
              </a:tabLst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Duplication of</a:t>
            </a:r>
            <a:r>
              <a:rPr sz="265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constant</a:t>
            </a:r>
            <a:endParaRPr sz="2650">
              <a:latin typeface="Arial"/>
              <a:cs typeface="Arial"/>
            </a:endParaRPr>
          </a:p>
          <a:p>
            <a:pPr marL="5448300">
              <a:lnSpc>
                <a:spcPts val="2740"/>
              </a:lnSpc>
            </a:pPr>
            <a:r>
              <a:rPr sz="2650" spc="-35" dirty="0">
                <a:solidFill>
                  <a:srgbClr val="FFFACB"/>
                </a:solidFill>
                <a:latin typeface="Arial"/>
                <a:cs typeface="Arial"/>
              </a:rPr>
              <a:t>15.Tests: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more than</a:t>
            </a:r>
            <a:r>
              <a:rPr sz="265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one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8500" y="6302908"/>
            <a:ext cx="3764279" cy="177800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520"/>
              </a:spcBef>
            </a:pP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assert</a:t>
            </a:r>
            <a:endParaRPr sz="2650">
              <a:latin typeface="Arial"/>
              <a:cs typeface="Arial"/>
            </a:endParaRPr>
          </a:p>
          <a:p>
            <a:pPr marL="12700" marR="5080">
              <a:lnSpc>
                <a:spcPts val="4600"/>
              </a:lnSpc>
              <a:spcBef>
                <a:spcPts val="390"/>
              </a:spcBef>
            </a:pPr>
            <a:r>
              <a:rPr sz="2650" spc="-35" dirty="0">
                <a:solidFill>
                  <a:srgbClr val="FFFACB"/>
                </a:solidFill>
                <a:latin typeface="Arial"/>
                <a:cs typeface="Arial"/>
              </a:rPr>
              <a:t>16.Tests: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no assert  </a:t>
            </a:r>
            <a:r>
              <a:rPr sz="2650" spc="-35" dirty="0">
                <a:solidFill>
                  <a:srgbClr val="FFFACB"/>
                </a:solidFill>
                <a:latin typeface="Arial"/>
                <a:cs typeface="Arial"/>
              </a:rPr>
              <a:t>17.Tests: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too many</a:t>
            </a:r>
            <a:r>
              <a:rPr sz="2650" spc="-4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2650" spc="-5" dirty="0">
                <a:solidFill>
                  <a:srgbClr val="FFFACB"/>
                </a:solidFill>
                <a:latin typeface="Arial"/>
                <a:cs typeface="Arial"/>
              </a:rPr>
              <a:t>paths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200" y="305815"/>
            <a:ext cx="10301605" cy="228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95500">
              <a:lnSpc>
                <a:spcPct val="100200"/>
              </a:lnSpc>
              <a:spcBef>
                <a:spcPts val="75"/>
              </a:spcBef>
            </a:pPr>
            <a:r>
              <a:rPr sz="7400" spc="-10" dirty="0"/>
              <a:t>2nd Session </a:t>
            </a:r>
            <a:r>
              <a:rPr sz="7400" spc="-5" dirty="0"/>
              <a:t>-  </a:t>
            </a:r>
            <a:r>
              <a:rPr sz="7400" spc="-10" dirty="0"/>
              <a:t>verbs instead of</a:t>
            </a:r>
            <a:r>
              <a:rPr sz="7400" spc="-35" dirty="0"/>
              <a:t> </a:t>
            </a:r>
            <a:r>
              <a:rPr sz="7400" spc="-10" dirty="0"/>
              <a:t>nouns</a:t>
            </a:r>
            <a:endParaRPr sz="7400"/>
          </a:p>
        </p:txBody>
      </p:sp>
      <p:sp>
        <p:nvSpPr>
          <p:cNvPr id="3" name="object 3"/>
          <p:cNvSpPr txBox="1"/>
          <p:nvPr/>
        </p:nvSpPr>
        <p:spPr>
          <a:xfrm>
            <a:off x="1625600" y="3543300"/>
            <a:ext cx="934402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1828164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TDD	ping-pong</a:t>
            </a:r>
            <a:endParaRPr sz="4200">
              <a:latin typeface="Arial"/>
              <a:cs typeface="Arial"/>
            </a:endParaRPr>
          </a:p>
          <a:p>
            <a:pPr marL="584200" marR="5080" indent="-571500">
              <a:lnSpc>
                <a:spcPts val="5000"/>
              </a:lnSpc>
              <a:spcBef>
                <a:spcPts val="2560"/>
              </a:spcBef>
              <a:buSzPct val="170238"/>
              <a:buChar char="•"/>
              <a:tabLst>
                <a:tab pos="584200" algn="l"/>
                <a:tab pos="2778125" algn="l"/>
                <a:tab pos="3519804" algn="l"/>
                <a:tab pos="3964940" algn="l"/>
                <a:tab pos="5979795" algn="l"/>
                <a:tab pos="799655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Eve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class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na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 and	va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iable	na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me 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needs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to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be	a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verb.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20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CreatesCellGeneration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AppliesRuleNumberOne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327152"/>
            <a:ext cx="10372725" cy="22440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indent="2184400">
              <a:lnSpc>
                <a:spcPts val="8800"/>
              </a:lnSpc>
              <a:spcBef>
                <a:spcPts val="284"/>
              </a:spcBef>
            </a:pPr>
            <a:r>
              <a:rPr sz="7200" spc="5" dirty="0"/>
              <a:t>2nd Session </a:t>
            </a:r>
            <a:r>
              <a:rPr sz="7200" spc="0" dirty="0"/>
              <a:t>-  Sapir-Whorf</a:t>
            </a:r>
            <a:r>
              <a:rPr sz="7200" dirty="0"/>
              <a:t> </a:t>
            </a:r>
            <a:r>
              <a:rPr sz="7200" spc="0" dirty="0"/>
              <a:t>hypothesis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1625600" y="3073400"/>
            <a:ext cx="8660765" cy="51358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84200" marR="329565" indent="-571500">
              <a:lnSpc>
                <a:spcPts val="5000"/>
              </a:lnSpc>
              <a:spcBef>
                <a:spcPts val="300"/>
              </a:spcBef>
              <a:buSzPct val="170238"/>
              <a:buChar char="•"/>
              <a:tabLst>
                <a:tab pos="584200" algn="l"/>
                <a:tab pos="630618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Eve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est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na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 should	describe  behaviour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00"/>
              </a:spcBef>
              <a:buSzPct val="170238"/>
              <a:buChar char="•"/>
              <a:tabLst>
                <a:tab pos="584200" algn="l"/>
                <a:tab pos="141414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No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assertEqual,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rather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assertThat(foo,</a:t>
            </a:r>
            <a:r>
              <a:rPr sz="4200" spc="-4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30" dirty="0">
                <a:solidFill>
                  <a:srgbClr val="FFFACB"/>
                </a:solidFill>
                <a:latin typeface="Arial"/>
                <a:cs typeface="Arial"/>
              </a:rPr>
              <a:t>is(equalTo(bar));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specify(actual,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is.not.expected)</a:t>
            </a:r>
            <a:endParaRPr sz="4200">
              <a:latin typeface="Arial"/>
              <a:cs typeface="Arial"/>
            </a:endParaRPr>
          </a:p>
          <a:p>
            <a:pPr marL="10287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28700" algn="l"/>
                <a:tab pos="3637915" algn="l"/>
                <a:tab pos="437959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foo.should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eq	bar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800100"/>
            <a:ext cx="60725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Nth</a:t>
            </a:r>
            <a:r>
              <a:rPr spc="-70" dirty="0"/>
              <a:t> </a:t>
            </a:r>
            <a:r>
              <a:rPr spc="-5" dirty="0"/>
              <a:t>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5270500"/>
            <a:ext cx="6022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31927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only</a:t>
            </a:r>
            <a:r>
              <a:rPr sz="4200" spc="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immutable	objects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800" y="266700"/>
            <a:ext cx="9095105" cy="2588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38300" marR="5080" indent="-1625600">
              <a:lnSpc>
                <a:spcPct val="100200"/>
              </a:lnSpc>
              <a:spcBef>
                <a:spcPts val="80"/>
              </a:spcBef>
              <a:tabLst>
                <a:tab pos="4102100" algn="l"/>
              </a:tabLst>
            </a:pPr>
            <a:r>
              <a:rPr spc="-5" dirty="0"/>
              <a:t>What</a:t>
            </a:r>
            <a:r>
              <a:rPr dirty="0"/>
              <a:t> </a:t>
            </a:r>
            <a:r>
              <a:rPr spc="-5" dirty="0"/>
              <a:t>is	(a</a:t>
            </a:r>
            <a:r>
              <a:rPr spc="-75" dirty="0"/>
              <a:t> </a:t>
            </a:r>
            <a:r>
              <a:rPr spc="-5" dirty="0"/>
              <a:t>typical)  coderetreat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3022600"/>
            <a:ext cx="29546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1 day of</a:t>
            </a:r>
            <a:r>
              <a:rPr sz="3400" spc="-1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coding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600" y="2830322"/>
            <a:ext cx="284480" cy="1737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6730"/>
              </a:lnSpc>
              <a:spcBef>
                <a:spcPts val="110"/>
              </a:spcBef>
            </a:pPr>
            <a:r>
              <a:rPr sz="5800" dirty="0">
                <a:solidFill>
                  <a:srgbClr val="FFFACB"/>
                </a:solidFill>
                <a:latin typeface="Arial"/>
                <a:cs typeface="Arial"/>
              </a:rPr>
              <a:t>•</a:t>
            </a:r>
            <a:endParaRPr sz="5800">
              <a:latin typeface="Arial"/>
              <a:cs typeface="Arial"/>
            </a:endParaRPr>
          </a:p>
          <a:p>
            <a:pPr marL="12700">
              <a:lnSpc>
                <a:spcPts val="6730"/>
              </a:lnSpc>
            </a:pPr>
            <a:r>
              <a:rPr sz="5800" dirty="0">
                <a:solidFill>
                  <a:srgbClr val="FFFACB"/>
                </a:solidFill>
                <a:latin typeface="Arial"/>
                <a:cs typeface="Arial"/>
              </a:rPr>
              <a:t>•</a:t>
            </a:r>
            <a:endParaRPr sz="5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0100" y="3848100"/>
            <a:ext cx="8733790" cy="271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sz="3400" spc="-10" dirty="0">
                <a:solidFill>
                  <a:srgbClr val="FFFACB"/>
                </a:solidFill>
                <a:latin typeface="Arial"/>
                <a:cs typeface="Arial"/>
              </a:rPr>
              <a:t>Conway’s </a:t>
            </a: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game </a:t>
            </a: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of </a:t>
            </a: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life</a:t>
            </a:r>
            <a:endParaRPr sz="3400">
              <a:latin typeface="Arial"/>
              <a:cs typeface="Arial"/>
            </a:endParaRPr>
          </a:p>
          <a:p>
            <a:pPr marL="584200" marR="5080" indent="-571500">
              <a:lnSpc>
                <a:spcPct val="100499"/>
              </a:lnSpc>
              <a:spcBef>
                <a:spcPts val="2400"/>
              </a:spcBef>
              <a:buSzPct val="170588"/>
              <a:buChar char="•"/>
              <a:tabLst>
                <a:tab pos="583565" algn="l"/>
                <a:tab pos="584200" algn="l"/>
              </a:tabLst>
            </a:pP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(simple rules, learning to program </a:t>
            </a: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- not </a:t>
            </a: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the  domain)</a:t>
            </a:r>
            <a:endParaRPr sz="34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2420"/>
              </a:spcBef>
            </a:pP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6 </a:t>
            </a: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pairing partners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7100" y="6845300"/>
            <a:ext cx="27260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~5</a:t>
            </a:r>
            <a:r>
              <a:rPr sz="3400" spc="-5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constraints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600" y="5827521"/>
            <a:ext cx="284480" cy="2562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6730"/>
              </a:lnSpc>
              <a:spcBef>
                <a:spcPts val="110"/>
              </a:spcBef>
            </a:pPr>
            <a:r>
              <a:rPr sz="5800" dirty="0">
                <a:solidFill>
                  <a:srgbClr val="FFFACB"/>
                </a:solidFill>
                <a:latin typeface="Arial"/>
                <a:cs typeface="Arial"/>
              </a:rPr>
              <a:t>•</a:t>
            </a:r>
            <a:endParaRPr sz="5800">
              <a:latin typeface="Arial"/>
              <a:cs typeface="Arial"/>
            </a:endParaRPr>
          </a:p>
          <a:p>
            <a:pPr marL="12700">
              <a:lnSpc>
                <a:spcPts val="6500"/>
              </a:lnSpc>
            </a:pPr>
            <a:r>
              <a:rPr sz="5800" dirty="0">
                <a:solidFill>
                  <a:srgbClr val="FFFACB"/>
                </a:solidFill>
                <a:latin typeface="Arial"/>
                <a:cs typeface="Arial"/>
              </a:rPr>
              <a:t>•</a:t>
            </a:r>
            <a:endParaRPr sz="5800">
              <a:latin typeface="Arial"/>
              <a:cs typeface="Arial"/>
            </a:endParaRPr>
          </a:p>
          <a:p>
            <a:pPr marL="12700">
              <a:lnSpc>
                <a:spcPts val="6730"/>
              </a:lnSpc>
            </a:pPr>
            <a:r>
              <a:rPr sz="5800" dirty="0">
                <a:solidFill>
                  <a:srgbClr val="FFFACB"/>
                </a:solidFill>
                <a:latin typeface="Arial"/>
                <a:cs typeface="Arial"/>
              </a:rPr>
              <a:t>•</a:t>
            </a:r>
            <a:endParaRPr sz="5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7100" y="7670800"/>
            <a:ext cx="367537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FFFACB"/>
                </a:solidFill>
                <a:latin typeface="Arial"/>
                <a:cs typeface="Arial"/>
              </a:rPr>
              <a:t>Language</a:t>
            </a:r>
            <a:r>
              <a:rPr sz="3400" spc="-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FFFACB"/>
                </a:solidFill>
                <a:latin typeface="Arial"/>
                <a:cs typeface="Arial"/>
              </a:rPr>
              <a:t>agnostic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275329" marR="5080" indent="-2044700">
              <a:lnSpc>
                <a:spcPct val="100200"/>
              </a:lnSpc>
              <a:spcBef>
                <a:spcPts val="80"/>
              </a:spcBef>
            </a:pPr>
            <a:r>
              <a:rPr spc="-5" dirty="0"/>
              <a:t>What to</a:t>
            </a:r>
            <a:r>
              <a:rPr spc="-65" dirty="0"/>
              <a:t> </a:t>
            </a:r>
            <a:r>
              <a:rPr spc="-5" dirty="0"/>
              <a:t>expect  today?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225800"/>
            <a:ext cx="8859520" cy="48310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84200" marR="1506220" indent="-571500">
              <a:lnSpc>
                <a:spcPts val="5000"/>
              </a:lnSpc>
              <a:spcBef>
                <a:spcPts val="300"/>
              </a:spcBef>
              <a:buSzPct val="170238"/>
              <a:buChar char="•"/>
              <a:tabLst>
                <a:tab pos="584200" algn="l"/>
                <a:tab pos="3548379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Practice</a:t>
            </a:r>
            <a:r>
              <a:rPr sz="4200" spc="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the	fundamentals</a:t>
            </a:r>
            <a:r>
              <a:rPr sz="4200" spc="-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of 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programming</a:t>
            </a:r>
            <a:endParaRPr sz="4200">
              <a:latin typeface="Arial"/>
              <a:cs typeface="Arial"/>
            </a:endParaRPr>
          </a:p>
          <a:p>
            <a:pPr marL="1028700" marR="5080" lvl="1" indent="-571500">
              <a:lnSpc>
                <a:spcPts val="5000"/>
              </a:lnSpc>
              <a:spcBef>
                <a:spcPts val="2400"/>
              </a:spcBef>
              <a:buSzPct val="170238"/>
              <a:buChar char="•"/>
              <a:tabLst>
                <a:tab pos="1028700" algn="l"/>
                <a:tab pos="6157595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OO,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functional,</a:t>
            </a:r>
            <a:r>
              <a:rPr sz="42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clean	code,</a:t>
            </a:r>
            <a:r>
              <a:rPr sz="4200" spc="-1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TDD,  refactoring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200"/>
              </a:spcBef>
              <a:buSzPct val="170238"/>
              <a:buChar char="•"/>
              <a:tabLst>
                <a:tab pos="58420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An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intense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day of</a:t>
            </a:r>
            <a:r>
              <a:rPr sz="4200" spc="-2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coding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681480" algn="l"/>
                <a:tab pos="2125980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And	a	lot of</a:t>
            </a:r>
            <a:r>
              <a:rPr sz="4200" spc="-2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fun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800100"/>
            <a:ext cx="1010221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50790" algn="l"/>
                <a:tab pos="8250555" algn="l"/>
              </a:tabLst>
            </a:pPr>
            <a:r>
              <a:rPr dirty="0"/>
              <a:t>Str</a:t>
            </a:r>
            <a:r>
              <a:rPr spc="-5" dirty="0"/>
              <a:t>u</a:t>
            </a:r>
            <a:r>
              <a:rPr dirty="0"/>
              <a:t>c</a:t>
            </a:r>
            <a:r>
              <a:rPr spc="-5" dirty="0"/>
              <a:t>tu</a:t>
            </a:r>
            <a:r>
              <a:rPr dirty="0"/>
              <a:t>re	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th</a:t>
            </a:r>
            <a:r>
              <a:rPr dirty="0"/>
              <a:t>e	</a:t>
            </a:r>
            <a:r>
              <a:rPr spc="-5" dirty="0" smtClean="0"/>
              <a:t>d</a:t>
            </a:r>
            <a:r>
              <a:rPr dirty="0" smtClean="0"/>
              <a:t>ay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25600" y="3390900"/>
            <a:ext cx="9625965" cy="450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1325245" algn="l"/>
                <a:tab pos="2332990" algn="l"/>
              </a:tabLst>
            </a:pP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15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-30</a:t>
            </a:r>
            <a:r>
              <a:rPr lang="en-US" sz="420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min</a:t>
            </a:r>
            <a:r>
              <a:rPr lang="en-US" sz="4200" spc="-5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intro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  <a:tab pos="6914515" algn="l"/>
                <a:tab pos="851535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1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	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session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of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45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inu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+	15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m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in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tro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</a:tabLst>
            </a:pPr>
            <a:r>
              <a:rPr lang="nl-NL" sz="4200" dirty="0" smtClean="0">
                <a:solidFill>
                  <a:srgbClr val="FFFACB"/>
                </a:solidFill>
                <a:latin typeface="Arial"/>
                <a:cs typeface="Arial"/>
              </a:rPr>
              <a:t>C</a:t>
            </a:r>
            <a:r>
              <a:rPr lang="en-US" sz="4200" dirty="0" err="1" smtClean="0">
                <a:solidFill>
                  <a:srgbClr val="FFFACB"/>
                </a:solidFill>
                <a:latin typeface="Arial"/>
                <a:cs typeface="Arial"/>
              </a:rPr>
              <a:t>offee</a:t>
            </a: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 break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  <a:tab pos="5446395" algn="l"/>
                <a:tab pos="5906135" algn="l"/>
                <a:tab pos="7507605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1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	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session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of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45min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+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15min	retro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325245" algn="l"/>
                <a:tab pos="2332990" algn="l"/>
                <a:tab pos="4142104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lunch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800100"/>
            <a:ext cx="101022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50790" algn="l"/>
                <a:tab pos="8250555" algn="l"/>
              </a:tabLst>
            </a:pPr>
            <a:r>
              <a:rPr dirty="0"/>
              <a:t>Str</a:t>
            </a:r>
            <a:r>
              <a:rPr spc="-5" dirty="0"/>
              <a:t>u</a:t>
            </a:r>
            <a:r>
              <a:rPr dirty="0"/>
              <a:t>c</a:t>
            </a:r>
            <a:r>
              <a:rPr spc="-5" dirty="0"/>
              <a:t>tu</a:t>
            </a:r>
            <a:r>
              <a:rPr dirty="0"/>
              <a:t>re	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th</a:t>
            </a:r>
            <a:r>
              <a:rPr dirty="0"/>
              <a:t>e	</a:t>
            </a:r>
            <a:r>
              <a:rPr spc="-5" dirty="0"/>
              <a:t>d</a:t>
            </a:r>
            <a:r>
              <a:rPr dirty="0"/>
              <a:t>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390900"/>
            <a:ext cx="9625965" cy="3506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  <a:tab pos="6914515" algn="l"/>
                <a:tab pos="851535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1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	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session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of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45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inu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+	15</a:t>
            </a:r>
            <a:r>
              <a:rPr sz="4200" spc="-5" dirty="0" smtClean="0">
                <a:solidFill>
                  <a:srgbClr val="FFFACB"/>
                </a:solidFill>
                <a:latin typeface="Arial"/>
                <a:cs typeface="Arial"/>
              </a:rPr>
              <a:t>m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in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r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e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tro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Snack break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028700" algn="l"/>
                <a:tab pos="5446395" algn="l"/>
                <a:tab pos="5906135" algn="l"/>
                <a:tab pos="7507605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1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	</a:t>
            </a:r>
            <a:r>
              <a:rPr sz="4200" dirty="0" smtClean="0">
                <a:solidFill>
                  <a:srgbClr val="FFFACB"/>
                </a:solidFill>
                <a:latin typeface="Arial"/>
                <a:cs typeface="Arial"/>
              </a:rPr>
              <a:t>session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of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45min	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+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15min	retro</a:t>
            </a:r>
            <a:endParaRPr sz="42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1325245" algn="l"/>
                <a:tab pos="2332990" algn="l"/>
                <a:tab pos="4142104" algn="l"/>
              </a:tabLst>
            </a:pPr>
            <a:r>
              <a:rPr lang="en-US" sz="4200" dirty="0" smtClean="0">
                <a:solidFill>
                  <a:srgbClr val="FFFACB"/>
                </a:solidFill>
                <a:latin typeface="Arial"/>
                <a:cs typeface="Arial"/>
              </a:rPr>
              <a:t>30 min RETRO</a:t>
            </a:r>
            <a:endParaRPr sz="4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264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5100" y="800100"/>
            <a:ext cx="50647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049270"/>
            <a:ext cx="9997440" cy="5201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9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45" dirty="0">
                <a:solidFill>
                  <a:srgbClr val="FFFACB"/>
                </a:solidFill>
                <a:latin typeface="Arial"/>
                <a:cs typeface="Arial"/>
              </a:rPr>
              <a:t>We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are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all valued -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everyone</a:t>
            </a:r>
            <a:r>
              <a:rPr sz="4000" spc="2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counts</a:t>
            </a:r>
            <a:endParaRPr sz="4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30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45" dirty="0">
                <a:solidFill>
                  <a:srgbClr val="FFFACB"/>
                </a:solidFill>
                <a:latin typeface="Arial"/>
                <a:cs typeface="Arial"/>
              </a:rPr>
              <a:t>We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are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all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here to</a:t>
            </a:r>
            <a:r>
              <a:rPr sz="4000" spc="3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learn.</a:t>
            </a:r>
            <a:endParaRPr sz="4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20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Focus on practice &amp;</a:t>
            </a:r>
            <a:r>
              <a:rPr sz="4000" spc="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experiment</a:t>
            </a:r>
            <a:endParaRPr sz="4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30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60" dirty="0">
                <a:solidFill>
                  <a:srgbClr val="FFFACB"/>
                </a:solidFill>
                <a:latin typeface="Arial"/>
                <a:cs typeface="Arial"/>
              </a:rPr>
              <a:t>Try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not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to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finish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the</a:t>
            </a:r>
            <a:r>
              <a:rPr sz="4000" spc="4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problem</a:t>
            </a:r>
            <a:endParaRPr sz="4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30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DELETE YOUR CODE after each</a:t>
            </a:r>
            <a:r>
              <a:rPr sz="4000" spc="-9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ACB"/>
                </a:solidFill>
                <a:latin typeface="Arial"/>
                <a:cs typeface="Arial"/>
              </a:rPr>
              <a:t>session</a:t>
            </a:r>
            <a:endParaRPr sz="40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2300"/>
              </a:spcBef>
              <a:buSzPct val="170000"/>
              <a:buChar char="•"/>
              <a:tabLst>
                <a:tab pos="558800" algn="l"/>
              </a:tabLst>
            </a:pPr>
            <a:r>
              <a:rPr sz="4000" spc="-10" dirty="0">
                <a:solidFill>
                  <a:srgbClr val="FFFACB"/>
                </a:solidFill>
                <a:latin typeface="Arial"/>
                <a:cs typeface="Arial"/>
              </a:rPr>
              <a:t>Have Fun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800100"/>
            <a:ext cx="67259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prerequisites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781300"/>
            <a:ext cx="9403080" cy="569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Computer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  <a:tab pos="242252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Coding	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environment</a:t>
            </a:r>
            <a:endParaRPr sz="42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120" dirty="0">
                <a:solidFill>
                  <a:srgbClr val="FFFACB"/>
                </a:solidFill>
                <a:latin typeface="Arial"/>
                <a:cs typeface="Arial"/>
              </a:rPr>
              <a:t>Test</a:t>
            </a:r>
            <a:r>
              <a:rPr sz="4200" spc="-1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environment</a:t>
            </a:r>
            <a:endParaRPr sz="4200">
              <a:latin typeface="Arial"/>
              <a:cs typeface="Arial"/>
            </a:endParaRPr>
          </a:p>
          <a:p>
            <a:pPr marL="1028700" marR="5080" lvl="1" indent="-571500">
              <a:lnSpc>
                <a:spcPts val="5000"/>
              </a:lnSpc>
              <a:spcBef>
                <a:spcPts val="2560"/>
              </a:spcBef>
              <a:buSzPct val="170238"/>
              <a:buChar char="•"/>
              <a:tabLst>
                <a:tab pos="1028700" algn="l"/>
                <a:tab pos="2066289" algn="l"/>
                <a:tab pos="3726815" algn="l"/>
                <a:tab pos="5594985" algn="l"/>
              </a:tabLst>
            </a:pP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unless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you	want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 to	start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by</a:t>
            </a:r>
            <a:r>
              <a:rPr sz="4200" spc="-5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creating 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one	of your</a:t>
            </a:r>
            <a:r>
              <a:rPr sz="4200" spc="-2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own</a:t>
            </a:r>
            <a:endParaRPr sz="4200">
              <a:latin typeface="Arial"/>
              <a:cs typeface="Arial"/>
            </a:endParaRPr>
          </a:p>
          <a:p>
            <a:pPr marL="584200" marR="450215" indent="-571500">
              <a:lnSpc>
                <a:spcPts val="5000"/>
              </a:lnSpc>
              <a:spcBef>
                <a:spcPts val="2400"/>
              </a:spcBef>
              <a:buSzPct val="170238"/>
              <a:buChar char="•"/>
              <a:tabLst>
                <a:tab pos="584200" algn="l"/>
                <a:tab pos="4171950" algn="l"/>
              </a:tabLst>
            </a:pP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Source</a:t>
            </a:r>
            <a:r>
              <a:rPr sz="4200" spc="15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control	(git, </a:t>
            </a:r>
            <a:r>
              <a:rPr sz="4200" dirty="0">
                <a:solidFill>
                  <a:srgbClr val="FFFACB"/>
                </a:solidFill>
                <a:latin typeface="Arial"/>
                <a:cs typeface="Arial"/>
              </a:rPr>
              <a:t>SVN,</a:t>
            </a:r>
            <a:r>
              <a:rPr sz="4200" spc="-60" dirty="0">
                <a:solidFill>
                  <a:srgbClr val="FFFACB"/>
                </a:solidFill>
                <a:latin typeface="Arial"/>
                <a:cs typeface="Arial"/>
              </a:rPr>
              <a:t> </a:t>
            </a:r>
            <a:r>
              <a:rPr sz="4200" spc="-5" dirty="0">
                <a:solidFill>
                  <a:srgbClr val="FFFACB"/>
                </a:solidFill>
                <a:latin typeface="Arial"/>
                <a:cs typeface="Arial"/>
              </a:rPr>
              <a:t>mercurial,  etc.)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606</Words>
  <Application>Microsoft Macintosh PowerPoint</Application>
  <PresentationFormat>Aangepast</PresentationFormat>
  <Paragraphs>182</Paragraphs>
  <Slides>34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35" baseType="lpstr">
      <vt:lpstr>Office Theme</vt:lpstr>
      <vt:lpstr>Coderetreat 18-11-2017</vt:lpstr>
      <vt:lpstr>PowerPoint-presentatie</vt:lpstr>
      <vt:lpstr>What do we learn?</vt:lpstr>
      <vt:lpstr>What is (a typical)  coderetreat</vt:lpstr>
      <vt:lpstr>What to expect  today?</vt:lpstr>
      <vt:lpstr>Structure of the day </vt:lpstr>
      <vt:lpstr>Structure of the day</vt:lpstr>
      <vt:lpstr>principles</vt:lpstr>
      <vt:lpstr>prerequisites</vt:lpstr>
      <vt:lpstr>The 4 elements of  simple design</vt:lpstr>
      <vt:lpstr>1. Passes its tests</vt:lpstr>
      <vt:lpstr>2. Expresses Intent</vt:lpstr>
      <vt:lpstr>3. No Duplication</vt:lpstr>
      <vt:lpstr>4. Small</vt:lpstr>
      <vt:lpstr>Conway’s  game of life</vt:lpstr>
      <vt:lpstr>The rules</vt:lpstr>
      <vt:lpstr>First session</vt:lpstr>
      <vt:lpstr>Why coderetreats?</vt:lpstr>
      <vt:lpstr>2nd session – strict ping pong</vt:lpstr>
      <vt:lpstr>3nd session - no talking</vt:lpstr>
      <vt:lpstr>Lunch</vt:lpstr>
      <vt:lpstr>4th session -  single responsibility</vt:lpstr>
      <vt:lpstr>5th session  OO or FP?</vt:lpstr>
      <vt:lpstr>6th session -  wrap up</vt:lpstr>
      <vt:lpstr>Thank you</vt:lpstr>
      <vt:lpstr>Closing circle</vt:lpstr>
      <vt:lpstr>3nd Session -  Sapir-Whorf hypothesis</vt:lpstr>
      <vt:lpstr>4th session -  taking baby steps</vt:lpstr>
      <vt:lpstr>5th session -  object calisthenics</vt:lpstr>
      <vt:lpstr>Nth session -  TDD-as-if-you-meant-it</vt:lpstr>
      <vt:lpstr>5th session -  brutal refactoring game</vt:lpstr>
      <vt:lpstr>2nd Session -  verbs instead of nouns</vt:lpstr>
      <vt:lpstr>2nd Session -  Sapir-Whorf hypothesis</vt:lpstr>
      <vt:lpstr>Nth 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Coderetreat 18-11-2017</dc:title>
  <cp:lastModifiedBy>Thodoris Bais</cp:lastModifiedBy>
  <cp:revision>4</cp:revision>
  <dcterms:created xsi:type="dcterms:W3CDTF">2017-11-18T05:51:34Z</dcterms:created>
  <dcterms:modified xsi:type="dcterms:W3CDTF">2017-11-18T06:54:47Z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2017-11-18T00:00:00Z</vt:filetime>
  </property>
</Properties>
</file>