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20"/>
  </p:notesMasterIdLst>
  <p:handoutMasterIdLst>
    <p:handoutMasterId r:id="rId21"/>
  </p:handoutMasterIdLst>
  <p:sldIdLst>
    <p:sldId id="256" r:id="rId2"/>
    <p:sldId id="425" r:id="rId3"/>
    <p:sldId id="435" r:id="rId4"/>
    <p:sldId id="442" r:id="rId5"/>
    <p:sldId id="428" r:id="rId6"/>
    <p:sldId id="429" r:id="rId7"/>
    <p:sldId id="430" r:id="rId8"/>
    <p:sldId id="436" r:id="rId9"/>
    <p:sldId id="437" r:id="rId10"/>
    <p:sldId id="438" r:id="rId11"/>
    <p:sldId id="439" r:id="rId12"/>
    <p:sldId id="444" r:id="rId13"/>
    <p:sldId id="440" r:id="rId14"/>
    <p:sldId id="441" r:id="rId15"/>
    <p:sldId id="431" r:id="rId16"/>
    <p:sldId id="277" r:id="rId17"/>
    <p:sldId id="433" r:id="rId18"/>
    <p:sldId id="4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wn Janssen" initials="DJ" lastIdx="8" clrIdx="0">
    <p:extLst>
      <p:ext uri="{19B8F6BF-5375-455C-9EA6-DF929625EA0E}">
        <p15:presenceInfo xmlns:p15="http://schemas.microsoft.com/office/powerpoint/2012/main" userId="S::djansse1@asurite.asu.edu::decd97ec-9903-4f2a-aab1-d96310d29dd1" providerId="AD"/>
      </p:ext>
    </p:extLst>
  </p:cmAuthor>
  <p:cmAuthor id="2" name="Tribedi, Uttaran" initials="TU" lastIdx="1" clrIdx="1">
    <p:extLst>
      <p:ext uri="{19B8F6BF-5375-455C-9EA6-DF929625EA0E}">
        <p15:presenceInfo xmlns:p15="http://schemas.microsoft.com/office/powerpoint/2012/main" userId="Tribedi, Utta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D40"/>
    <a:srgbClr val="635944"/>
    <a:srgbClr val="FFFFFF"/>
    <a:srgbClr val="00508C"/>
    <a:srgbClr val="014F6F"/>
    <a:srgbClr val="3333FF"/>
    <a:srgbClr val="FAB506"/>
    <a:srgbClr val="0000FF"/>
    <a:srgbClr val="00F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6296" autoAdjust="0"/>
  </p:normalViewPr>
  <p:slideViewPr>
    <p:cSldViewPr snapToGrid="0" snapToObjects="1">
      <p:cViewPr varScale="1">
        <p:scale>
          <a:sx n="66" d="100"/>
          <a:sy n="66" d="100"/>
        </p:scale>
        <p:origin x="696" y="40"/>
      </p:cViewPr>
      <p:guideLst/>
    </p:cSldViewPr>
  </p:slideViewPr>
  <p:notesTextViewPr>
    <p:cViewPr>
      <p:scale>
        <a:sx n="1" d="1"/>
        <a:sy n="1" d="1"/>
      </p:scale>
      <p:origin x="0" y="0"/>
    </p:cViewPr>
  </p:notesTextViewPr>
  <p:sorterViewPr>
    <p:cViewPr>
      <p:scale>
        <a:sx n="100" d="100"/>
        <a:sy n="100" d="100"/>
      </p:scale>
      <p:origin x="0" y="-199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7C81CA-CA25-774D-A2A7-BB30F3682A9E}" type="slidenum">
              <a:rPr lang="en-US" smtClean="0"/>
              <a:t>‹#›</a:t>
            </a:fld>
            <a:endParaRPr lang="en-US"/>
          </a:p>
        </p:txBody>
      </p:sp>
    </p:spTree>
    <p:extLst>
      <p:ext uri="{BB962C8B-B14F-4D97-AF65-F5344CB8AC3E}">
        <p14:creationId xmlns:p14="http://schemas.microsoft.com/office/powerpoint/2010/main" val="181661949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86A54-ED12-C04F-BA51-26DDD954C50D}" type="slidenum">
              <a:rPr lang="en-US" smtClean="0"/>
              <a:t>‹#›</a:t>
            </a:fld>
            <a:endParaRPr lang="en-US"/>
          </a:p>
        </p:txBody>
      </p:sp>
    </p:spTree>
    <p:extLst>
      <p:ext uri="{BB962C8B-B14F-4D97-AF65-F5344CB8AC3E}">
        <p14:creationId xmlns:p14="http://schemas.microsoft.com/office/powerpoint/2010/main" val="48261527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148792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baseline="0" dirty="0"/>
              <a:t> summary of project </a:t>
            </a:r>
            <a:endParaRPr lang="en-US" dirty="0"/>
          </a:p>
        </p:txBody>
      </p:sp>
      <p:sp>
        <p:nvSpPr>
          <p:cNvPr id="4" name="Slide Number Placeholder 3"/>
          <p:cNvSpPr>
            <a:spLocks noGrp="1"/>
          </p:cNvSpPr>
          <p:nvPr>
            <p:ph type="sldNum" sz="quarter" idx="10"/>
          </p:nvPr>
        </p:nvSpPr>
        <p:spPr/>
        <p:txBody>
          <a:bodyPr/>
          <a:lstStyle/>
          <a:p>
            <a:fld id="{AAE34BE6-5619-5E4E-BF29-70393DF5CB63}" type="slidenum">
              <a:rPr lang="en-US" smtClean="0"/>
              <a:t>2</a:t>
            </a:fld>
            <a:endParaRPr lang="en-US" dirty="0"/>
          </a:p>
        </p:txBody>
      </p:sp>
    </p:spTree>
    <p:extLst>
      <p:ext uri="{BB962C8B-B14F-4D97-AF65-F5344CB8AC3E}">
        <p14:creationId xmlns:p14="http://schemas.microsoft.com/office/powerpoint/2010/main" val="436069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a:t>
            </a:r>
            <a:r>
              <a:rPr lang="en-US" baseline="0" dirty="0"/>
              <a:t> summary of project </a:t>
            </a:r>
            <a:endParaRPr lang="en-US" dirty="0"/>
          </a:p>
        </p:txBody>
      </p:sp>
      <p:sp>
        <p:nvSpPr>
          <p:cNvPr id="4" name="Slide Number Placeholder 3"/>
          <p:cNvSpPr>
            <a:spLocks noGrp="1"/>
          </p:cNvSpPr>
          <p:nvPr>
            <p:ph type="sldNum" sz="quarter" idx="10"/>
          </p:nvPr>
        </p:nvSpPr>
        <p:spPr/>
        <p:txBody>
          <a:bodyPr/>
          <a:lstStyle/>
          <a:p>
            <a:fld id="{AAE34BE6-5619-5E4E-BF29-70393DF5CB63}" type="slidenum">
              <a:rPr lang="en-US" smtClean="0"/>
              <a:t>3</a:t>
            </a:fld>
            <a:endParaRPr lang="en-US" dirty="0"/>
          </a:p>
        </p:txBody>
      </p:sp>
    </p:spTree>
    <p:extLst>
      <p:ext uri="{BB962C8B-B14F-4D97-AF65-F5344CB8AC3E}">
        <p14:creationId xmlns:p14="http://schemas.microsoft.com/office/powerpoint/2010/main" val="406280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Tree>
    <p:extLst>
      <p:ext uri="{BB962C8B-B14F-4D97-AF65-F5344CB8AC3E}">
        <p14:creationId xmlns:p14="http://schemas.microsoft.com/office/powerpoint/2010/main" val="125394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93281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75855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add or delete as you need</a:t>
            </a:r>
          </a:p>
        </p:txBody>
      </p:sp>
      <p:sp>
        <p:nvSpPr>
          <p:cNvPr id="4" name="Date Placeholder 3"/>
          <p:cNvSpPr>
            <a:spLocks noGrp="1"/>
          </p:cNvSpPr>
          <p:nvPr>
            <p:ph type="dt" idx="1"/>
          </p:nvPr>
        </p:nvSpPr>
        <p:spPr/>
        <p:txBody>
          <a:bodyPr/>
          <a:lstStyle/>
          <a:p>
            <a:endParaRPr lang="en-US"/>
          </a:p>
        </p:txBody>
      </p:sp>
    </p:spTree>
    <p:extLst>
      <p:ext uri="{BB962C8B-B14F-4D97-AF65-F5344CB8AC3E}">
        <p14:creationId xmlns:p14="http://schemas.microsoft.com/office/powerpoint/2010/main" val="185222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t>RAN</a:t>
            </a:r>
            <a:endParaRPr/>
          </a:p>
        </p:txBody>
      </p:sp>
      <p:sp>
        <p:nvSpPr>
          <p:cNvPr id="450" name="Google Shape;45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9478032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8.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5.jpg"/><Relationship Id="rId2" Type="http://schemas.openxmlformats.org/officeDocument/2006/relationships/image" Target="../media/image1.jpeg"/><Relationship Id="rId16" Type="http://schemas.microsoft.com/office/2007/relationships/hdphoto" Target="../media/hdphoto1.wdp"/><Relationship Id="rId20" Type="http://schemas.microsoft.com/office/2007/relationships/hdphoto" Target="../media/hdphoto2.wdp"/><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t="20658" r="35412" b="14930"/>
          <a:stretch/>
        </p:blipFill>
        <p:spPr>
          <a:xfrm>
            <a:off x="-87549" y="0"/>
            <a:ext cx="5476672" cy="6864773"/>
          </a:xfrm>
          <a:prstGeom prst="rect">
            <a:avLst/>
          </a:prstGeom>
        </p:spPr>
      </p:pic>
      <p:cxnSp>
        <p:nvCxnSpPr>
          <p:cNvPr id="16" name="Straight Connector 15"/>
          <p:cNvCxnSpPr/>
          <p:nvPr userDrawn="1"/>
        </p:nvCxnSpPr>
        <p:spPr>
          <a:xfrm flipV="1">
            <a:off x="3570051" y="1632464"/>
            <a:ext cx="8620878" cy="315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87549" y="5349297"/>
            <a:ext cx="12279549" cy="15302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1239" y="6305893"/>
            <a:ext cx="585012" cy="273370"/>
          </a:xfrm>
          <a:prstGeom prst="rect">
            <a:avLst/>
          </a:prstGeom>
        </p:spPr>
      </p:pic>
      <p:pic>
        <p:nvPicPr>
          <p:cNvPr id="24" name="Picture 2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622862" y="5487347"/>
            <a:ext cx="591206" cy="453114"/>
          </a:xfrm>
          <a:prstGeom prst="rect">
            <a:avLst/>
          </a:prstGeom>
        </p:spPr>
      </p:pic>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1582" y="5662541"/>
            <a:ext cx="1218262" cy="153430"/>
          </a:xfrm>
          <a:prstGeom prst="rect">
            <a:avLst/>
          </a:prstGeom>
        </p:spPr>
      </p:pic>
      <p:pic>
        <p:nvPicPr>
          <p:cNvPr id="29" name="Picture 2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52702" y="5411848"/>
            <a:ext cx="508145" cy="640080"/>
          </a:xfrm>
          <a:prstGeom prst="rect">
            <a:avLst/>
          </a:prstGeom>
        </p:spPr>
      </p:pic>
      <p:pic>
        <p:nvPicPr>
          <p:cNvPr id="30" name="Picture 2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31768" y="5448584"/>
            <a:ext cx="903360" cy="530641"/>
          </a:xfrm>
          <a:prstGeom prst="rect">
            <a:avLst/>
          </a:prstGeom>
        </p:spPr>
      </p:pic>
      <p:sp>
        <p:nvSpPr>
          <p:cNvPr id="19" name="Title 1"/>
          <p:cNvSpPr>
            <a:spLocks noGrp="1"/>
          </p:cNvSpPr>
          <p:nvPr>
            <p:ph type="title" hasCustomPrompt="1"/>
          </p:nvPr>
        </p:nvSpPr>
        <p:spPr>
          <a:xfrm>
            <a:off x="3570052" y="2077282"/>
            <a:ext cx="7957225" cy="955168"/>
          </a:xfrm>
        </p:spPr>
        <p:txBody>
          <a:bodyPr vert="horz" lIns="91440" tIns="45720" rIns="91440" bIns="45720" rtlCol="0" anchor="t">
            <a:normAutofit/>
          </a:bodyPr>
          <a:lstStyle>
            <a:lvl1pPr>
              <a:defRPr lang="en-US" sz="6000" b="1" baseline="0">
                <a:solidFill>
                  <a:schemeClr val="tx1"/>
                </a:solidFill>
                <a:latin typeface="+mn-lt"/>
              </a:defRPr>
            </a:lvl1pPr>
          </a:lstStyle>
          <a:p>
            <a:pPr lvl="0"/>
            <a:r>
              <a:rPr lang="en-US" dirty="0"/>
              <a:t>Project Name	</a:t>
            </a:r>
            <a:br>
              <a:rPr lang="en-US" dirty="0"/>
            </a:br>
            <a:endParaRPr lang="en-US" dirty="0"/>
          </a:p>
        </p:txBody>
      </p:sp>
      <p:sp>
        <p:nvSpPr>
          <p:cNvPr id="32" name="Text Placeholder 2"/>
          <p:cNvSpPr>
            <a:spLocks noGrp="1"/>
          </p:cNvSpPr>
          <p:nvPr>
            <p:ph type="body" idx="1"/>
          </p:nvPr>
        </p:nvSpPr>
        <p:spPr>
          <a:xfrm>
            <a:off x="3570052" y="3286549"/>
            <a:ext cx="8028038" cy="1500187"/>
          </a:xfrm>
        </p:spPr>
        <p:txBody>
          <a:bodyPr>
            <a:normAutofit/>
          </a:bodyPr>
          <a:lstStyle>
            <a:lvl1pPr marL="228600" marR="0" indent="-228600" algn="l" defTabSz="914400" rtl="0" eaLnBrk="1" fontAlgn="auto" latinLnBrk="0" hangingPunct="1">
              <a:lnSpc>
                <a:spcPct val="90000"/>
              </a:lnSpc>
              <a:spcBef>
                <a:spcPts val="1000"/>
              </a:spcBef>
              <a:spcAft>
                <a:spcPts val="0"/>
              </a:spcAft>
              <a:buClrTx/>
              <a:buSzTx/>
              <a:buFont typeface="Arial"/>
              <a:buNone/>
              <a:tabLst/>
              <a:defRPr lang="en-US" sz="3200" b="0" kern="1200" baseline="0">
                <a:solidFill>
                  <a:schemeClr val="accent1"/>
                </a:solidFill>
                <a:latin typeface="+mn-lt"/>
                <a:ea typeface="+mj-ea"/>
                <a:cs typeface="+mj-cs"/>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734134" y="386703"/>
            <a:ext cx="4476439" cy="1067216"/>
          </a:xfrm>
          <a:prstGeom prst="rect">
            <a:avLst/>
          </a:prstGeom>
        </p:spPr>
      </p:pic>
      <p:pic>
        <p:nvPicPr>
          <p:cNvPr id="3" name="Picture 2"/>
          <p:cNvPicPr>
            <a:picLocks noChangeAspect="1"/>
          </p:cNvPicPr>
          <p:nvPr userDrawn="1"/>
        </p:nvPicPr>
        <p:blipFill>
          <a:blip r:embed="rId9">
            <a:biLevel thresh="25000"/>
            <a:extLst>
              <a:ext uri="{28A0092B-C50C-407E-A947-70E740481C1C}">
                <a14:useLocalDpi xmlns:a14="http://schemas.microsoft.com/office/drawing/2010/main" val="0"/>
              </a:ext>
            </a:extLst>
          </a:blip>
          <a:stretch>
            <a:fillRect/>
          </a:stretch>
        </p:blipFill>
        <p:spPr>
          <a:xfrm>
            <a:off x="10103982" y="5647452"/>
            <a:ext cx="958082" cy="166141"/>
          </a:xfrm>
          <a:prstGeom prst="rect">
            <a:avLst/>
          </a:prstGeom>
        </p:spPr>
      </p:pic>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002964" y="6293084"/>
            <a:ext cx="581396" cy="292249"/>
          </a:xfrm>
          <a:prstGeom prst="rect">
            <a:avLst/>
          </a:prstGeom>
        </p:spPr>
      </p:pic>
      <p:pic>
        <p:nvPicPr>
          <p:cNvPr id="11" name="Picture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4726761" y="6352006"/>
            <a:ext cx="1572999" cy="249970"/>
          </a:xfrm>
          <a:prstGeom prst="rect">
            <a:avLst/>
          </a:prstGeom>
        </p:spPr>
      </p:pic>
      <p:pic>
        <p:nvPicPr>
          <p:cNvPr id="7" name="Picture 6">
            <a:extLst>
              <a:ext uri="{FF2B5EF4-FFF2-40B4-BE49-F238E27FC236}">
                <a16:creationId xmlns:a16="http://schemas.microsoft.com/office/drawing/2014/main" id="{B33376A6-88B7-4205-816C-99C931554701}"/>
              </a:ext>
            </a:extLst>
          </p:cNvPr>
          <p:cNvPicPr>
            <a:picLocks noChangeAspect="1"/>
          </p:cNvPicPr>
          <p:nvPr userDrawn="1"/>
        </p:nvPicPr>
        <p:blipFill>
          <a:blip r:embed="rId12"/>
          <a:stretch>
            <a:fillRect/>
          </a:stretch>
        </p:blipFill>
        <p:spPr>
          <a:xfrm>
            <a:off x="6686219" y="5599036"/>
            <a:ext cx="1036410" cy="280440"/>
          </a:xfrm>
          <a:prstGeom prst="rect">
            <a:avLst/>
          </a:prstGeom>
        </p:spPr>
      </p:pic>
      <p:pic>
        <p:nvPicPr>
          <p:cNvPr id="14" name="Picture 13">
            <a:extLst>
              <a:ext uri="{FF2B5EF4-FFF2-40B4-BE49-F238E27FC236}">
                <a16:creationId xmlns:a16="http://schemas.microsoft.com/office/drawing/2014/main" id="{11A3F4F1-5CF7-4DB6-A2C9-B219B0B07417}"/>
              </a:ext>
            </a:extLst>
          </p:cNvPr>
          <p:cNvPicPr>
            <a:picLocks noChangeAspect="1"/>
          </p:cNvPicPr>
          <p:nvPr userDrawn="1"/>
        </p:nvPicPr>
        <p:blipFill>
          <a:blip r:embed="rId13"/>
          <a:stretch>
            <a:fillRect/>
          </a:stretch>
        </p:blipFill>
        <p:spPr>
          <a:xfrm>
            <a:off x="3962223" y="5492507"/>
            <a:ext cx="1152244" cy="402371"/>
          </a:xfrm>
          <a:prstGeom prst="rect">
            <a:avLst/>
          </a:prstGeom>
        </p:spPr>
      </p:pic>
      <p:pic>
        <p:nvPicPr>
          <p:cNvPr id="15" name="Picture 14">
            <a:extLst>
              <a:ext uri="{FF2B5EF4-FFF2-40B4-BE49-F238E27FC236}">
                <a16:creationId xmlns:a16="http://schemas.microsoft.com/office/drawing/2014/main" id="{80EEF439-3F65-4D4B-B321-BF86D877EE40}"/>
              </a:ext>
            </a:extLst>
          </p:cNvPr>
          <p:cNvPicPr>
            <a:picLocks noChangeAspect="1"/>
          </p:cNvPicPr>
          <p:nvPr userDrawn="1"/>
        </p:nvPicPr>
        <p:blipFill>
          <a:blip r:embed="rId14"/>
          <a:stretch>
            <a:fillRect/>
          </a:stretch>
        </p:blipFill>
        <p:spPr>
          <a:xfrm>
            <a:off x="8546740" y="5446183"/>
            <a:ext cx="652329" cy="652329"/>
          </a:xfrm>
          <a:prstGeom prst="rect">
            <a:avLst/>
          </a:prstGeom>
        </p:spPr>
      </p:pic>
      <p:pic>
        <p:nvPicPr>
          <p:cNvPr id="28" name="Picture 27">
            <a:extLst>
              <a:ext uri="{FF2B5EF4-FFF2-40B4-BE49-F238E27FC236}">
                <a16:creationId xmlns:a16="http://schemas.microsoft.com/office/drawing/2014/main" id="{6E5A9D4F-F841-468C-AF91-B4E6A8EE915A}"/>
              </a:ext>
            </a:extLst>
          </p:cNvPr>
          <p:cNvPicPr>
            <a:picLocks noChangeAspect="1"/>
          </p:cNvPicPr>
          <p:nvPr userDrawn="1"/>
        </p:nvPicPr>
        <p:blipFill>
          <a:blip r:embed="rId15">
            <a:duotone>
              <a:schemeClr val="accent2">
                <a:shade val="45000"/>
                <a:satMod val="135000"/>
              </a:schemeClr>
              <a:prstClr val="white"/>
            </a:duotone>
            <a:extLst>
              <a:ext uri="{BEBA8EAE-BF5A-486C-A8C5-ECC9F3942E4B}">
                <a14:imgProps xmlns:a14="http://schemas.microsoft.com/office/drawing/2010/main">
                  <a14:imgLayer r:embed="rId16">
                    <a14:imgEffect>
                      <a14:artisticPhotocopy/>
                    </a14:imgEffect>
                  </a14:imgLayer>
                </a14:imgProps>
              </a:ext>
              <a:ext uri="{28A0092B-C50C-407E-A947-70E740481C1C}">
                <a14:useLocalDpi xmlns:a14="http://schemas.microsoft.com/office/drawing/2010/main" val="0"/>
              </a:ext>
            </a:extLst>
          </a:blip>
          <a:stretch>
            <a:fillRect/>
          </a:stretch>
        </p:blipFill>
        <p:spPr>
          <a:xfrm>
            <a:off x="1918974" y="6288376"/>
            <a:ext cx="1103678" cy="332666"/>
          </a:xfrm>
          <a:prstGeom prst="rect">
            <a:avLst/>
          </a:prstGeom>
        </p:spPr>
      </p:pic>
      <p:pic>
        <p:nvPicPr>
          <p:cNvPr id="39" name="Picture 38" descr="Text&#10;&#10;Description automatically generated">
            <a:extLst>
              <a:ext uri="{FF2B5EF4-FFF2-40B4-BE49-F238E27FC236}">
                <a16:creationId xmlns:a16="http://schemas.microsoft.com/office/drawing/2014/main" id="{07C12503-F5B7-4640-B355-0F73570BB06C}"/>
              </a:ext>
            </a:extLst>
          </p:cNvPr>
          <p:cNvPicPr>
            <a:picLocks noChangeAspect="1"/>
          </p:cNvPicPr>
          <p:nvPr userDrawn="1"/>
        </p:nvPicPr>
        <p:blipFill>
          <a:blip r:embed="rId17">
            <a:clrChange>
              <a:clrFrom>
                <a:srgbClr val="FFFFFF"/>
              </a:clrFrom>
              <a:clrTo>
                <a:srgbClr val="FFFFFF">
                  <a:alpha val="0"/>
                </a:srgbClr>
              </a:clrTo>
            </a:clrChange>
            <a:lum bright="70000" contrast="-70000"/>
          </a:blip>
          <a:stretch>
            <a:fillRect/>
          </a:stretch>
        </p:blipFill>
        <p:spPr>
          <a:xfrm>
            <a:off x="7699553" y="5979225"/>
            <a:ext cx="1357234" cy="775563"/>
          </a:xfrm>
          <a:prstGeom prst="rect">
            <a:avLst/>
          </a:prstGeom>
        </p:spPr>
      </p:pic>
      <p:pic>
        <p:nvPicPr>
          <p:cNvPr id="26" name="Picture 25" descr="Icon&#10;&#10;Description automatically generated">
            <a:extLst>
              <a:ext uri="{FF2B5EF4-FFF2-40B4-BE49-F238E27FC236}">
                <a16:creationId xmlns:a16="http://schemas.microsoft.com/office/drawing/2014/main" id="{6BFFFB93-0E1E-4AF7-966A-28EF5E85656B}"/>
              </a:ext>
            </a:extLst>
          </p:cNvPr>
          <p:cNvPicPr>
            <a:picLocks noChangeAspect="1"/>
          </p:cNvPicPr>
          <p:nvPr userDrawn="1"/>
        </p:nvPicPr>
        <p:blipFill>
          <a:blip r:embed="rId18"/>
          <a:stretch>
            <a:fillRect/>
          </a:stretch>
        </p:blipFill>
        <p:spPr>
          <a:xfrm>
            <a:off x="6800510" y="6071837"/>
            <a:ext cx="571827" cy="571827"/>
          </a:xfrm>
          <a:prstGeom prst="rect">
            <a:avLst/>
          </a:prstGeom>
        </p:spPr>
      </p:pic>
      <p:pic>
        <p:nvPicPr>
          <p:cNvPr id="36" name="Picture 35" descr="Logo, company name&#10;&#10;Description automatically generated">
            <a:extLst>
              <a:ext uri="{FF2B5EF4-FFF2-40B4-BE49-F238E27FC236}">
                <a16:creationId xmlns:a16="http://schemas.microsoft.com/office/drawing/2014/main" id="{3B9468A2-BA2A-496F-A88D-778413B49ED7}"/>
              </a:ext>
            </a:extLst>
          </p:cNvPr>
          <p:cNvPicPr>
            <a:picLocks noChangeAspect="1"/>
          </p:cNvPicPr>
          <p:nvPr userDrawn="1"/>
        </p:nvPicPr>
        <p:blipFill>
          <a:blip r:embed="rId19">
            <a:alphaModFix/>
            <a:grayscl/>
            <a:extLst>
              <a:ext uri="{BEBA8EAE-BF5A-486C-A8C5-ECC9F3942E4B}">
                <a14:imgProps xmlns:a14="http://schemas.microsoft.com/office/drawing/2010/main">
                  <a14:imgLayer r:embed="rId20">
                    <a14:imgEffect>
                      <a14:saturation sat="106000"/>
                    </a14:imgEffect>
                    <a14:imgEffect>
                      <a14:brightnessContrast contrast="40000"/>
                    </a14:imgEffect>
                  </a14:imgLayer>
                </a14:imgProps>
              </a:ext>
            </a:extLst>
          </a:blip>
          <a:stretch>
            <a:fillRect/>
          </a:stretch>
        </p:blipFill>
        <p:spPr>
          <a:xfrm>
            <a:off x="9288013" y="5882258"/>
            <a:ext cx="1329961" cy="841228"/>
          </a:xfrm>
          <a:prstGeom prst="rect">
            <a:avLst/>
          </a:prstGeom>
        </p:spPr>
      </p:pic>
      <p:pic>
        <p:nvPicPr>
          <p:cNvPr id="45" name="Picture 44" descr="Logo, company name&#10;&#10;Description automatically generated">
            <a:extLst>
              <a:ext uri="{FF2B5EF4-FFF2-40B4-BE49-F238E27FC236}">
                <a16:creationId xmlns:a16="http://schemas.microsoft.com/office/drawing/2014/main" id="{3D23152F-0F6B-41E8-942A-17BA0C3B5ABE}"/>
              </a:ext>
            </a:extLst>
          </p:cNvPr>
          <p:cNvPicPr>
            <a:picLocks noChangeAspect="1"/>
          </p:cNvPicPr>
          <p:nvPr userDrawn="1"/>
        </p:nvPicPr>
        <p:blipFill>
          <a:blip r:embed="rId21"/>
          <a:stretch>
            <a:fillRect/>
          </a:stretch>
        </p:blipFill>
        <p:spPr>
          <a:xfrm>
            <a:off x="3716193" y="6276524"/>
            <a:ext cx="410978" cy="406910"/>
          </a:xfrm>
          <a:prstGeom prst="rect">
            <a:avLst/>
          </a:prstGeom>
        </p:spPr>
      </p:pic>
    </p:spTree>
    <p:extLst>
      <p:ext uri="{BB962C8B-B14F-4D97-AF65-F5344CB8AC3E}">
        <p14:creationId xmlns:p14="http://schemas.microsoft.com/office/powerpoint/2010/main" val="1719793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alphaModFix amt="15000"/>
            <a:duotone>
              <a:schemeClr val="accent4">
                <a:shade val="45000"/>
                <a:satMod val="135000"/>
              </a:schemeClr>
              <a:prstClr val="white"/>
            </a:duotone>
            <a:extLst>
              <a:ext uri="{28A0092B-C50C-407E-A947-70E740481C1C}">
                <a14:useLocalDpi xmlns:a14="http://schemas.microsoft.com/office/drawing/2010/main" val="0"/>
              </a:ext>
            </a:extLst>
          </a:blip>
          <a:srcRect t="20658" r="35412" b="14930"/>
          <a:stretch/>
        </p:blipFill>
        <p:spPr>
          <a:xfrm>
            <a:off x="-37585" y="-127495"/>
            <a:ext cx="4824079" cy="6226051"/>
          </a:xfrm>
          <a:prstGeom prst="rect">
            <a:avLst/>
          </a:prstGeom>
        </p:spPr>
      </p:pic>
      <p:sp>
        <p:nvSpPr>
          <p:cNvPr id="7" name="Rectangle 6"/>
          <p:cNvSpPr/>
          <p:nvPr userDrawn="1"/>
        </p:nvSpPr>
        <p:spPr>
          <a:xfrm>
            <a:off x="0" y="6098556"/>
            <a:ext cx="12192000" cy="68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normAutofit/>
          </a:bodyPr>
          <a:lstStyle>
            <a:lvl1pPr>
              <a:defRPr lang="en-US" sz="4000" b="1" kern="1200" baseline="0" dirty="0">
                <a:solidFill>
                  <a:schemeClr val="tx1"/>
                </a:solidFill>
                <a:latin typeface="+mn-lt"/>
                <a:ea typeface="+mj-ea"/>
                <a:cs typeface="+mj-cs"/>
              </a:defRPr>
            </a:lvl1pPr>
          </a:lstStyle>
          <a:p>
            <a:r>
              <a:rPr lang="en-US" dirty="0"/>
              <a:t>Click to edit title</a:t>
            </a:r>
          </a:p>
        </p:txBody>
      </p:sp>
      <p:sp>
        <p:nvSpPr>
          <p:cNvPr id="3" name="Content Placeholder 2"/>
          <p:cNvSpPr>
            <a:spLocks noGrp="1"/>
          </p:cNvSpPr>
          <p:nvPr>
            <p:ph idx="1"/>
          </p:nvPr>
        </p:nvSpPr>
        <p:spPr>
          <a:xfrm>
            <a:off x="838200" y="1825625"/>
            <a:ext cx="10515600" cy="4136636"/>
          </a:xfrm>
        </p:spPr>
        <p:txBody>
          <a:bodyPr/>
          <a:lstStyle>
            <a:lvl1pPr marL="228600" indent="-228600">
              <a:lnSpc>
                <a:spcPct val="100000"/>
              </a:lnSpc>
              <a:buClr>
                <a:srgbClr val="FAB506"/>
              </a:buClr>
              <a:buFont typeface="Arial" panose="020B0604020202020204" pitchFamily="34" charset="0"/>
              <a:buChar char="•"/>
              <a:defRPr/>
            </a:lvl1pPr>
            <a:lvl2pPr marL="685800" indent="-228600">
              <a:lnSpc>
                <a:spcPct val="100000"/>
              </a:lnSpc>
              <a:buClr>
                <a:srgbClr val="FAB506"/>
              </a:buClr>
              <a:buFont typeface="Arial" panose="020B0604020202020204" pitchFamily="34" charset="0"/>
              <a:buChar char="•"/>
              <a:defRPr/>
            </a:lvl2pPr>
            <a:lvl3pPr marL="1143000" indent="-228600">
              <a:lnSpc>
                <a:spcPct val="100000"/>
              </a:lnSpc>
              <a:buClr>
                <a:srgbClr val="FAB506"/>
              </a:buClr>
              <a:buFont typeface="Arial" panose="020B0604020202020204" pitchFamily="34" charset="0"/>
              <a:buChar char="•"/>
              <a:defRPr/>
            </a:lvl3pPr>
            <a:lvl4pPr marL="1600200" indent="-228600">
              <a:lnSpc>
                <a:spcPct val="100000"/>
              </a:lnSpc>
              <a:buClr>
                <a:srgbClr val="FAB506"/>
              </a:buClr>
              <a:buFont typeface="Arial" panose="020B0604020202020204" pitchFamily="34" charset="0"/>
              <a:buChar char="•"/>
              <a:defRPr/>
            </a:lvl4pPr>
            <a:lvl5pPr marL="2057400" indent="-228600">
              <a:lnSpc>
                <a:spcPct val="100000"/>
              </a:lnSpc>
              <a:buClr>
                <a:srgbClr val="FAB506"/>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27420" y="2662426"/>
            <a:ext cx="6137160" cy="1533147"/>
          </a:xfrm>
          <a:prstGeom prst="rect">
            <a:avLst/>
          </a:prstGeom>
        </p:spPr>
      </p:pic>
      <p:pic>
        <p:nvPicPr>
          <p:cNvPr id="9" name="Picture 8"/>
          <p:cNvPicPr>
            <a:picLocks noChangeAspect="1"/>
          </p:cNvPicPr>
          <p:nvPr userDrawn="1"/>
        </p:nvPicPr>
        <p:blipFill>
          <a:blip r:embed="rId4"/>
          <a:stretch>
            <a:fillRect/>
          </a:stretch>
        </p:blipFill>
        <p:spPr>
          <a:xfrm>
            <a:off x="394785" y="6261497"/>
            <a:ext cx="2227118" cy="396610"/>
          </a:xfrm>
          <a:prstGeom prst="rect">
            <a:avLst/>
          </a:prstGeom>
        </p:spPr>
      </p:pic>
    </p:spTree>
    <p:extLst>
      <p:ext uri="{BB962C8B-B14F-4D97-AF65-F5344CB8AC3E}">
        <p14:creationId xmlns:p14="http://schemas.microsoft.com/office/powerpoint/2010/main" val="1185357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DHS Center of Excellence for Homeland Security Quantitative Analysis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8F13B-A34B-C24C-BA3A-659B3A6A972A}" type="slidenum">
              <a:rPr lang="en-US" smtClean="0"/>
              <a:t>‹#›</a:t>
            </a:fld>
            <a:endParaRPr lang="en-US"/>
          </a:p>
        </p:txBody>
      </p:sp>
    </p:spTree>
    <p:extLst>
      <p:ext uri="{BB962C8B-B14F-4D97-AF65-F5344CB8AC3E}">
        <p14:creationId xmlns:p14="http://schemas.microsoft.com/office/powerpoint/2010/main" val="4190035563"/>
      </p:ext>
    </p:extLst>
  </p:cSld>
  <p:clrMap bg1="lt1" tx1="dk1" bg2="lt2" tx2="dk2" accent1="accent1" accent2="accent2" accent3="accent3" accent4="accent4" accent5="accent5" accent6="accent6" hlink="hlink" folHlink="folHlink"/>
  <p:sldLayoutIdLst>
    <p:sldLayoutId id="2147483673" r:id="rId1"/>
    <p:sldLayoutId id="2147483672" r:id="rId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cnbc.com/video/2021/11/24/how-the-tsa-and-airlines-are-trying-to-speed-up-airport-security.html?&amp;qsearchterm=airport%20ts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1.jp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agilegovleaders.org/fedscoop-tsa-eyes-agile-secure-flight-id-matching/"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300" dirty="0">
                <a:latin typeface="Arial" panose="020B0604020202020204" pitchFamily="34" charset="0"/>
                <a:cs typeface="Arial" panose="020B0604020202020204" pitchFamily="34" charset="0"/>
              </a:rPr>
              <a:t>Fall 2022 Follow-On Research </a:t>
            </a:r>
          </a:p>
        </p:txBody>
      </p:sp>
      <p:sp>
        <p:nvSpPr>
          <p:cNvPr id="9" name="Text Placeholder 8"/>
          <p:cNvSpPr>
            <a:spLocks noGrp="1"/>
          </p:cNvSpPr>
          <p:nvPr>
            <p:ph type="body" idx="1"/>
          </p:nvPr>
        </p:nvSpPr>
        <p:spPr/>
        <p:txBody>
          <a:bodyPr>
            <a:normAutofit/>
          </a:bodyPr>
          <a:lstStyle/>
          <a:p>
            <a:r>
              <a:rPr lang="en-US" sz="2000" b="1" dirty="0">
                <a:solidFill>
                  <a:schemeClr val="tx1"/>
                </a:solidFill>
                <a:latin typeface="Arial" panose="020B0604020202020204" pitchFamily="34" charset="0"/>
                <a:cs typeface="Arial" panose="020B0604020202020204" pitchFamily="34" charset="0"/>
              </a:rPr>
              <a:t>Mentor: Dr. Randy Napier</a:t>
            </a:r>
          </a:p>
          <a:p>
            <a:r>
              <a:rPr lang="en-US" sz="2000" b="1" dirty="0">
                <a:solidFill>
                  <a:schemeClr val="tx1"/>
                </a:solidFill>
                <a:latin typeface="Arial" panose="020B0604020202020204" pitchFamily="34" charset="0"/>
                <a:cs typeface="Arial" panose="020B0604020202020204" pitchFamily="34" charset="0"/>
              </a:rPr>
              <a:t>Student Researchers: Sofia Mollica-McCune, Uttaran Tribedi</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207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7F9FEA-0BF9-A34F-9A3D-42392CCC5619}"/>
              </a:ext>
            </a:extLst>
          </p:cNvPr>
          <p:cNvSpPr>
            <a:spLocks noGrp="1"/>
          </p:cNvSpPr>
          <p:nvPr>
            <p:ph type="title"/>
          </p:nvPr>
        </p:nvSpPr>
        <p:spPr>
          <a:xfrm>
            <a:off x="371094" y="1161288"/>
            <a:ext cx="3438144" cy="1124712"/>
          </a:xfrm>
        </p:spPr>
        <p:txBody>
          <a:bodyPr anchor="b">
            <a:normAutofit/>
          </a:bodyPr>
          <a:lstStyle/>
          <a:p>
            <a:r>
              <a:rPr lang="en-US" sz="2800"/>
              <a:t>Notable TSA findings</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ontent Placeholder 8">
            <a:extLst>
              <a:ext uri="{FF2B5EF4-FFF2-40B4-BE49-F238E27FC236}">
                <a16:creationId xmlns:a16="http://schemas.microsoft.com/office/drawing/2014/main" id="{95222382-D660-3280-878D-77E855C66EB3}"/>
              </a:ext>
            </a:extLst>
          </p:cNvPr>
          <p:cNvSpPr>
            <a:spLocks noGrp="1"/>
          </p:cNvSpPr>
          <p:nvPr>
            <p:ph idx="1"/>
          </p:nvPr>
        </p:nvSpPr>
        <p:spPr>
          <a:xfrm>
            <a:off x="371094" y="2718054"/>
            <a:ext cx="3438906" cy="3207258"/>
          </a:xfrm>
        </p:spPr>
        <p:txBody>
          <a:bodyPr anchor="t">
            <a:normAutofit fontScale="85000" lnSpcReduction="20000"/>
          </a:bodyPr>
          <a:lstStyle/>
          <a:p>
            <a:r>
              <a:rPr lang="en-US" sz="2200" u="sng" dirty="0"/>
              <a:t>How the TSA and airlines are trying to speed up airport security</a:t>
            </a:r>
          </a:p>
          <a:p>
            <a:pPr lvl="1"/>
            <a:r>
              <a:rPr lang="en-US" sz="2200" dirty="0"/>
              <a:t>TSA and airlines are turning to technology to try to speed things up.</a:t>
            </a:r>
          </a:p>
          <a:p>
            <a:pPr lvl="1"/>
            <a:r>
              <a:rPr lang="en-US" sz="2200" dirty="0"/>
              <a:t>Starting to test facial recognition for boarding and TSA checkpoints</a:t>
            </a:r>
          </a:p>
          <a:p>
            <a:pPr lvl="1"/>
            <a:endParaRPr lang="en-US" sz="1300" dirty="0"/>
          </a:p>
          <a:p>
            <a:pPr marL="457200" lvl="1" indent="0">
              <a:buNone/>
            </a:pPr>
            <a:r>
              <a:rPr lang="en-US" sz="1300" dirty="0">
                <a:hlinkClick r:id="rId2"/>
              </a:rPr>
              <a:t>https://www.cnbc.com/video/2021/11/24/how-the-tsa-and-airlines-are-trying-to-speed-up-airport-security.html?&amp;qsearchterm=airport%20tsa</a:t>
            </a:r>
            <a:r>
              <a:rPr lang="en-US" sz="1300" dirty="0"/>
              <a:t> </a:t>
            </a:r>
          </a:p>
        </p:txBody>
      </p:sp>
      <p:pic>
        <p:nvPicPr>
          <p:cNvPr id="5" name="Content Placeholder 4" descr="Graphical user interface, application, table&#10;&#10;Description automatically generated">
            <a:extLst>
              <a:ext uri="{FF2B5EF4-FFF2-40B4-BE49-F238E27FC236}">
                <a16:creationId xmlns:a16="http://schemas.microsoft.com/office/drawing/2014/main" id="{0F7EE194-4889-804F-B8A6-591C2F7F503A}"/>
              </a:ext>
            </a:extLst>
          </p:cNvPr>
          <p:cNvPicPr>
            <a:picLocks noChangeAspect="1"/>
          </p:cNvPicPr>
          <p:nvPr/>
        </p:nvPicPr>
        <p:blipFill rotWithShape="1">
          <a:blip r:embed="rId3"/>
          <a:srcRect l="1681" t="22317" r="38673"/>
          <a:stretch/>
        </p:blipFill>
        <p:spPr>
          <a:xfrm>
            <a:off x="4826766" y="539698"/>
            <a:ext cx="7099019" cy="5778603"/>
          </a:xfrm>
          <a:prstGeom prst="rect">
            <a:avLst/>
          </a:prstGeom>
        </p:spPr>
      </p:pic>
    </p:spTree>
    <p:extLst>
      <p:ext uri="{BB962C8B-B14F-4D97-AF65-F5344CB8AC3E}">
        <p14:creationId xmlns:p14="http://schemas.microsoft.com/office/powerpoint/2010/main" val="1365592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3</a:t>
            </a:r>
          </a:p>
        </p:txBody>
      </p:sp>
      <p:sp>
        <p:nvSpPr>
          <p:cNvPr id="3" name="Content Placeholder 2"/>
          <p:cNvSpPr>
            <a:spLocks noGrp="1"/>
          </p:cNvSpPr>
          <p:nvPr>
            <p:ph idx="1"/>
          </p:nvPr>
        </p:nvSpPr>
        <p:spPr>
          <a:xfrm>
            <a:off x="838200" y="1492138"/>
            <a:ext cx="10515600" cy="4136636"/>
          </a:xfrm>
        </p:spPr>
        <p:txBody>
          <a:bodyPr>
            <a:normAutofit fontScale="92500" lnSpcReduction="10000"/>
          </a:bodyPr>
          <a:lstStyle/>
          <a:p>
            <a:r>
              <a:rPr lang="en-US" dirty="0"/>
              <a:t>Developed predictive models for flight delays to assist in estimating the arrivals of passengers at the SSCP given their flight was delayed</a:t>
            </a:r>
          </a:p>
          <a:p>
            <a:endParaRPr lang="en-US" sz="1300" dirty="0"/>
          </a:p>
          <a:p>
            <a:pPr lvl="1"/>
            <a:r>
              <a:rPr lang="en-US" sz="2600" dirty="0"/>
              <a:t>Establishing positive correlation between flight delays and passenger’s SSCP wait times</a:t>
            </a:r>
          </a:p>
          <a:p>
            <a:pPr lvl="1"/>
            <a:endParaRPr lang="en-US" sz="1300" dirty="0"/>
          </a:p>
          <a:p>
            <a:pPr lvl="1"/>
            <a:r>
              <a:rPr lang="en-IN" sz="2600" dirty="0">
                <a:solidFill>
                  <a:srgbClr val="000000"/>
                </a:solidFill>
                <a:ea typeface="Times New Roman" panose="02020603050405020304" pitchFamily="18" charset="0"/>
              </a:rPr>
              <a:t>F</a:t>
            </a:r>
            <a:r>
              <a:rPr lang="en-IN" sz="2600" dirty="0">
                <a:solidFill>
                  <a:srgbClr val="000000"/>
                </a:solidFill>
                <a:effectLst/>
                <a:ea typeface="Times New Roman" panose="02020603050405020304" pitchFamily="18" charset="0"/>
              </a:rPr>
              <a:t>actors contributing to greater flight delays would now also count as factors responsible for increase in the average dwell time of passengers in airports. </a:t>
            </a:r>
          </a:p>
          <a:p>
            <a:pPr lvl="1"/>
            <a:endParaRPr lang="en-IN" sz="1300" dirty="0">
              <a:solidFill>
                <a:srgbClr val="000000"/>
              </a:solidFill>
              <a:effectLst/>
              <a:ea typeface="Times New Roman" panose="02020603050405020304" pitchFamily="18" charset="0"/>
            </a:endParaRPr>
          </a:p>
          <a:p>
            <a:pPr lvl="1"/>
            <a:r>
              <a:rPr lang="en-IN" sz="2600" dirty="0">
                <a:solidFill>
                  <a:srgbClr val="000000"/>
                </a:solidFill>
              </a:rPr>
              <a:t>Identified factors and tested a wide variety of Machine Learning algorithms</a:t>
            </a:r>
            <a:endParaRPr lang="en-US" sz="2600" dirty="0"/>
          </a:p>
        </p:txBody>
      </p:sp>
      <p:pic>
        <p:nvPicPr>
          <p:cNvPr id="4" name="Google Shape;456;p15" descr="A picture containing text, clipart&#10;&#10;Description automatically generated">
            <a:extLst>
              <a:ext uri="{FF2B5EF4-FFF2-40B4-BE49-F238E27FC236}">
                <a16:creationId xmlns:a16="http://schemas.microsoft.com/office/drawing/2014/main" id="{2CC3242B-CBB4-83D6-9724-32AB046401DE}"/>
              </a:ext>
            </a:extLst>
          </p:cNvPr>
          <p:cNvPicPr preferRelativeResize="0"/>
          <p:nvPr/>
        </p:nvPicPr>
        <p:blipFill rotWithShape="1">
          <a:blip r:embed="rId2">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203310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ADF5-6E88-E15E-B6E6-C27AA6D3068E}"/>
              </a:ext>
            </a:extLst>
          </p:cNvPr>
          <p:cNvSpPr>
            <a:spLocks noGrp="1"/>
          </p:cNvSpPr>
          <p:nvPr>
            <p:ph type="title"/>
          </p:nvPr>
        </p:nvSpPr>
        <p:spPr>
          <a:xfrm>
            <a:off x="838200" y="365126"/>
            <a:ext cx="10515600" cy="837510"/>
          </a:xfrm>
        </p:spPr>
        <p:txBody>
          <a:bodyPr/>
          <a:lstStyle/>
          <a:p>
            <a:r>
              <a:rPr lang="en-IN" dirty="0"/>
              <a:t>Predictive Models</a:t>
            </a:r>
          </a:p>
        </p:txBody>
      </p:sp>
      <p:sp>
        <p:nvSpPr>
          <p:cNvPr id="3" name="Content Placeholder 2">
            <a:extLst>
              <a:ext uri="{FF2B5EF4-FFF2-40B4-BE49-F238E27FC236}">
                <a16:creationId xmlns:a16="http://schemas.microsoft.com/office/drawing/2014/main" id="{8F5CA48B-CAE9-0A98-AE13-D90D5AF1CA42}"/>
              </a:ext>
            </a:extLst>
          </p:cNvPr>
          <p:cNvSpPr>
            <a:spLocks noGrp="1"/>
          </p:cNvSpPr>
          <p:nvPr>
            <p:ph idx="1"/>
          </p:nvPr>
        </p:nvSpPr>
        <p:spPr>
          <a:xfrm>
            <a:off x="838200" y="1617857"/>
            <a:ext cx="10515600" cy="4053948"/>
          </a:xfrm>
        </p:spPr>
        <p:txBody>
          <a:bodyPr/>
          <a:lstStyle/>
          <a:p>
            <a:r>
              <a:rPr lang="en-US" dirty="0"/>
              <a:t>The models chosen to be applied were Decision tree model, Random Forest model, Gradient Boosting classifier model, voting classifier model and Logistic Regression model(with grid search CV for hyperparameter tuning).</a:t>
            </a:r>
          </a:p>
          <a:p>
            <a:pPr marL="0" indent="0">
              <a:buNone/>
            </a:pPr>
            <a:endParaRPr lang="en-US" dirty="0"/>
          </a:p>
          <a:p>
            <a:r>
              <a:rPr lang="en-US" dirty="0"/>
              <a:t>The best metrics were shown by the Gradient Boost model which gave us a test accuracy score of 67%</a:t>
            </a:r>
          </a:p>
          <a:p>
            <a:pPr marL="0" indent="0">
              <a:buNone/>
            </a:pPr>
            <a:endParaRPr lang="en-IN" dirty="0"/>
          </a:p>
        </p:txBody>
      </p:sp>
    </p:spTree>
    <p:extLst>
      <p:ext uri="{BB962C8B-B14F-4D97-AF65-F5344CB8AC3E}">
        <p14:creationId xmlns:p14="http://schemas.microsoft.com/office/powerpoint/2010/main" val="3444093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2415F-45F9-6F48-BCFF-1623EE2ED175}"/>
              </a:ext>
            </a:extLst>
          </p:cNvPr>
          <p:cNvSpPr>
            <a:spLocks noGrp="1"/>
          </p:cNvSpPr>
          <p:nvPr>
            <p:ph type="title"/>
          </p:nvPr>
        </p:nvSpPr>
        <p:spPr>
          <a:xfrm>
            <a:off x="838200" y="365126"/>
            <a:ext cx="10515600" cy="1001096"/>
          </a:xfrm>
        </p:spPr>
        <p:txBody>
          <a:bodyPr/>
          <a:lstStyle/>
          <a:p>
            <a:r>
              <a:rPr lang="en-US" dirty="0"/>
              <a:t>Factors causing delay (correlation matrix)</a:t>
            </a:r>
          </a:p>
        </p:txBody>
      </p:sp>
      <p:pic>
        <p:nvPicPr>
          <p:cNvPr id="6" name="Content Placeholder 5">
            <a:extLst>
              <a:ext uri="{FF2B5EF4-FFF2-40B4-BE49-F238E27FC236}">
                <a16:creationId xmlns:a16="http://schemas.microsoft.com/office/drawing/2014/main" id="{8A371E13-9539-F75E-D8BA-33D777BC8464}"/>
              </a:ext>
            </a:extLst>
          </p:cNvPr>
          <p:cNvPicPr>
            <a:picLocks noGrp="1" noChangeAspect="1"/>
          </p:cNvPicPr>
          <p:nvPr>
            <p:ph idx="1"/>
          </p:nvPr>
        </p:nvPicPr>
        <p:blipFill>
          <a:blip r:embed="rId3"/>
          <a:stretch>
            <a:fillRect/>
          </a:stretch>
        </p:blipFill>
        <p:spPr>
          <a:xfrm>
            <a:off x="838200" y="1517900"/>
            <a:ext cx="4818898" cy="3822200"/>
          </a:xfrm>
        </p:spPr>
      </p:pic>
      <p:pic>
        <p:nvPicPr>
          <p:cNvPr id="4" name="Google Shape;456;p15" descr="A picture containing text, clipart&#10;&#10;Description automatically generated">
            <a:extLst>
              <a:ext uri="{FF2B5EF4-FFF2-40B4-BE49-F238E27FC236}">
                <a16:creationId xmlns:a16="http://schemas.microsoft.com/office/drawing/2014/main" id="{F8DFCDCB-575D-1DED-9BD2-16A396F00807}"/>
              </a:ext>
            </a:extLst>
          </p:cNvPr>
          <p:cNvPicPr preferRelativeResize="0"/>
          <p:nvPr/>
        </p:nvPicPr>
        <p:blipFill rotWithShape="1">
          <a:blip r:embed="rId4">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32934882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CFB539-A909-DD0A-C0F7-D9CF2B6CDFD8}"/>
              </a:ext>
            </a:extLst>
          </p:cNvPr>
          <p:cNvPicPr>
            <a:picLocks noChangeAspect="1"/>
          </p:cNvPicPr>
          <p:nvPr/>
        </p:nvPicPr>
        <p:blipFill>
          <a:blip r:embed="rId3"/>
          <a:stretch>
            <a:fillRect/>
          </a:stretch>
        </p:blipFill>
        <p:spPr>
          <a:xfrm>
            <a:off x="7172206" y="3291840"/>
            <a:ext cx="4175177" cy="3062269"/>
          </a:xfrm>
          <a:prstGeom prst="rect">
            <a:avLst/>
          </a:prstGeom>
        </p:spPr>
      </p:pic>
      <p:sp>
        <p:nvSpPr>
          <p:cNvPr id="2" name="Title 1">
            <a:extLst>
              <a:ext uri="{FF2B5EF4-FFF2-40B4-BE49-F238E27FC236}">
                <a16:creationId xmlns:a16="http://schemas.microsoft.com/office/drawing/2014/main" id="{F45A35F1-C342-D649-B058-8F99BCFABFD4}"/>
              </a:ext>
            </a:extLst>
          </p:cNvPr>
          <p:cNvSpPr>
            <a:spLocks noGrp="1"/>
          </p:cNvSpPr>
          <p:nvPr>
            <p:ph type="title"/>
          </p:nvPr>
        </p:nvSpPr>
        <p:spPr>
          <a:xfrm>
            <a:off x="838200" y="365125"/>
            <a:ext cx="10515600" cy="1006475"/>
          </a:xfrm>
        </p:spPr>
        <p:txBody>
          <a:bodyPr/>
          <a:lstStyle/>
          <a:p>
            <a:r>
              <a:rPr lang="en-US" dirty="0"/>
              <a:t>Insights into the dataset</a:t>
            </a:r>
          </a:p>
        </p:txBody>
      </p:sp>
      <p:pic>
        <p:nvPicPr>
          <p:cNvPr id="6" name="Content Placeholder 5">
            <a:extLst>
              <a:ext uri="{FF2B5EF4-FFF2-40B4-BE49-F238E27FC236}">
                <a16:creationId xmlns:a16="http://schemas.microsoft.com/office/drawing/2014/main" id="{D1A865BE-1463-5FD3-5A5E-528E13072542}"/>
              </a:ext>
            </a:extLst>
          </p:cNvPr>
          <p:cNvPicPr>
            <a:picLocks noGrp="1" noChangeAspect="1"/>
          </p:cNvPicPr>
          <p:nvPr>
            <p:ph idx="1"/>
          </p:nvPr>
        </p:nvPicPr>
        <p:blipFill>
          <a:blip r:embed="rId4"/>
          <a:stretch>
            <a:fillRect/>
          </a:stretch>
        </p:blipFill>
        <p:spPr>
          <a:xfrm>
            <a:off x="658906" y="1826242"/>
            <a:ext cx="4728102" cy="3467810"/>
          </a:xfrm>
        </p:spPr>
      </p:pic>
      <p:pic>
        <p:nvPicPr>
          <p:cNvPr id="4" name="Google Shape;456;p15" descr="A picture containing text, clipart&#10;&#10;Description automatically generated">
            <a:extLst>
              <a:ext uri="{FF2B5EF4-FFF2-40B4-BE49-F238E27FC236}">
                <a16:creationId xmlns:a16="http://schemas.microsoft.com/office/drawing/2014/main" id="{8B129EC4-F7A7-1BD1-1AB3-F75410F0FED4}"/>
              </a:ext>
            </a:extLst>
          </p:cNvPr>
          <p:cNvPicPr preferRelativeResize="0"/>
          <p:nvPr/>
        </p:nvPicPr>
        <p:blipFill rotWithShape="1">
          <a:blip r:embed="rId5">
            <a:alphaModFix/>
          </a:blip>
          <a:srcRect/>
          <a:stretch/>
        </p:blipFill>
        <p:spPr>
          <a:xfrm>
            <a:off x="10259122" y="6210176"/>
            <a:ext cx="1193180" cy="533756"/>
          </a:xfrm>
          <a:prstGeom prst="rect">
            <a:avLst/>
          </a:prstGeom>
          <a:noFill/>
          <a:ln>
            <a:noFill/>
          </a:ln>
        </p:spPr>
      </p:pic>
      <p:pic>
        <p:nvPicPr>
          <p:cNvPr id="8" name="Picture 7">
            <a:extLst>
              <a:ext uri="{FF2B5EF4-FFF2-40B4-BE49-F238E27FC236}">
                <a16:creationId xmlns:a16="http://schemas.microsoft.com/office/drawing/2014/main" id="{A2ECAFFA-9F1C-6BF4-05B6-CE9D8C0370EF}"/>
              </a:ext>
            </a:extLst>
          </p:cNvPr>
          <p:cNvPicPr>
            <a:picLocks noChangeAspect="1"/>
          </p:cNvPicPr>
          <p:nvPr/>
        </p:nvPicPr>
        <p:blipFill>
          <a:blip r:embed="rId6"/>
          <a:stretch>
            <a:fillRect/>
          </a:stretch>
        </p:blipFill>
        <p:spPr>
          <a:xfrm>
            <a:off x="7242421" y="229571"/>
            <a:ext cx="4111379" cy="3062269"/>
          </a:xfrm>
          <a:prstGeom prst="rect">
            <a:avLst/>
          </a:prstGeom>
        </p:spPr>
      </p:pic>
    </p:spTree>
    <p:extLst>
      <p:ext uri="{BB962C8B-B14F-4D97-AF65-F5344CB8AC3E}">
        <p14:creationId xmlns:p14="http://schemas.microsoft.com/office/powerpoint/2010/main" val="2636191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scope—Predictive Models</a:t>
            </a:r>
          </a:p>
        </p:txBody>
      </p:sp>
      <p:sp>
        <p:nvSpPr>
          <p:cNvPr id="3" name="Content Placeholder 2"/>
          <p:cNvSpPr>
            <a:spLocks noGrp="1"/>
          </p:cNvSpPr>
          <p:nvPr>
            <p:ph idx="1"/>
          </p:nvPr>
        </p:nvSpPr>
        <p:spPr/>
        <p:txBody>
          <a:bodyPr/>
          <a:lstStyle/>
          <a:p>
            <a:r>
              <a:rPr lang="en-US" dirty="0"/>
              <a:t>Trying other models</a:t>
            </a:r>
          </a:p>
          <a:p>
            <a:r>
              <a:rPr lang="en-US" dirty="0"/>
              <a:t>More hyperparameter tuning with existing models to improve performance </a:t>
            </a:r>
          </a:p>
          <a:p>
            <a:r>
              <a:rPr lang="en-US" dirty="0"/>
              <a:t>Investigate more factors for airline delay</a:t>
            </a:r>
          </a:p>
          <a:p>
            <a:r>
              <a:rPr lang="en-US" dirty="0"/>
              <a:t>Search for better and more relevant datasets</a:t>
            </a:r>
          </a:p>
          <a:p>
            <a:r>
              <a:rPr lang="en-US" dirty="0"/>
              <a:t>Combining multiple datasets having relevant independent variables across same time period </a:t>
            </a:r>
          </a:p>
        </p:txBody>
      </p:sp>
      <p:pic>
        <p:nvPicPr>
          <p:cNvPr id="4" name="Google Shape;456;p15" descr="A picture containing text, clipart&#10;&#10;Description automatically generated">
            <a:extLst>
              <a:ext uri="{FF2B5EF4-FFF2-40B4-BE49-F238E27FC236}">
                <a16:creationId xmlns:a16="http://schemas.microsoft.com/office/drawing/2014/main" id="{CB2C7494-EAF7-C423-F2EB-3A3C13E3A1DF}"/>
              </a:ext>
            </a:extLst>
          </p:cNvPr>
          <p:cNvPicPr preferRelativeResize="0"/>
          <p:nvPr/>
        </p:nvPicPr>
        <p:blipFill rotWithShape="1">
          <a:blip r:embed="rId2">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28546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a:t>Follow-on Proposal / Research Agenda</a:t>
            </a:r>
            <a:endParaRPr/>
          </a:p>
        </p:txBody>
      </p:sp>
      <p:sp>
        <p:nvSpPr>
          <p:cNvPr id="453" name="Google Shape;453;p15"/>
          <p:cNvSpPr txBox="1">
            <a:spLocks noGrp="1"/>
          </p:cNvSpPr>
          <p:nvPr>
            <p:ph type="body" idx="1"/>
          </p:nvPr>
        </p:nvSpPr>
        <p:spPr>
          <a:xfrm>
            <a:off x="838200" y="1825625"/>
            <a:ext cx="10515600" cy="4136636"/>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FAB506"/>
              </a:buClr>
              <a:buSzPts val="2800"/>
              <a:buFont typeface="Arial"/>
              <a:buChar char="•"/>
            </a:pPr>
            <a:r>
              <a:rPr lang="en-US"/>
              <a:t>Extend and publish literature reviews on VTTS and Cost-Benefit Analysis for SSCP operations</a:t>
            </a:r>
            <a:endParaRPr/>
          </a:p>
          <a:p>
            <a:pPr marL="228600" lvl="0" indent="-50800" algn="l" rtl="0">
              <a:lnSpc>
                <a:spcPct val="100000"/>
              </a:lnSpc>
              <a:spcBef>
                <a:spcPts val="0"/>
              </a:spcBef>
              <a:spcAft>
                <a:spcPts val="0"/>
              </a:spcAft>
              <a:buClr>
                <a:srgbClr val="FAB506"/>
              </a:buClr>
              <a:buSzPts val="2800"/>
              <a:buFont typeface="Arial"/>
              <a:buNone/>
            </a:pPr>
            <a:endParaRPr/>
          </a:p>
          <a:p>
            <a:pPr marL="228600" lvl="0" indent="-228600" algn="l" rtl="0">
              <a:lnSpc>
                <a:spcPct val="100000"/>
              </a:lnSpc>
              <a:spcBef>
                <a:spcPts val="0"/>
              </a:spcBef>
              <a:spcAft>
                <a:spcPts val="0"/>
              </a:spcAft>
              <a:buClr>
                <a:srgbClr val="FAB506"/>
              </a:buClr>
              <a:buSzPts val="2800"/>
              <a:buFont typeface="Arial"/>
              <a:buChar char="•"/>
            </a:pPr>
            <a:r>
              <a:rPr lang="en-US"/>
              <a:t>Augment the VTTS and CBA models for DHS use and peer-reviewed publications</a:t>
            </a:r>
            <a:endParaRPr/>
          </a:p>
          <a:p>
            <a:pPr marL="228600" lvl="0" indent="-50800" algn="l" rtl="0">
              <a:lnSpc>
                <a:spcPct val="100000"/>
              </a:lnSpc>
              <a:spcBef>
                <a:spcPts val="0"/>
              </a:spcBef>
              <a:spcAft>
                <a:spcPts val="0"/>
              </a:spcAft>
              <a:buClr>
                <a:srgbClr val="FAB506"/>
              </a:buClr>
              <a:buSzPts val="2800"/>
              <a:buFont typeface="Arial"/>
              <a:buNone/>
            </a:pPr>
            <a:endParaRPr/>
          </a:p>
          <a:p>
            <a:pPr marL="228600" lvl="0" indent="-228600" algn="l" rtl="0">
              <a:lnSpc>
                <a:spcPct val="100000"/>
              </a:lnSpc>
              <a:spcBef>
                <a:spcPts val="0"/>
              </a:spcBef>
              <a:spcAft>
                <a:spcPts val="0"/>
              </a:spcAft>
              <a:buClr>
                <a:srgbClr val="FAB506"/>
              </a:buClr>
              <a:buSzPts val="2800"/>
              <a:buFont typeface="Arial"/>
              <a:buChar char="•"/>
            </a:pPr>
            <a:r>
              <a:rPr lang="en-US"/>
              <a:t>Proof-of-concept survey research on data capture for real-time VTTS estimation and real-time CBA</a:t>
            </a:r>
            <a:endParaRPr/>
          </a:p>
          <a:p>
            <a:pPr marL="685800" lvl="1" indent="0" algn="l" rtl="0">
              <a:lnSpc>
                <a:spcPct val="100000"/>
              </a:lnSpc>
              <a:spcBef>
                <a:spcPts val="500"/>
              </a:spcBef>
              <a:spcAft>
                <a:spcPts val="0"/>
              </a:spcAft>
              <a:buSzPts val="2400"/>
              <a:buNone/>
            </a:pPr>
            <a:endParaRPr/>
          </a:p>
        </p:txBody>
      </p:sp>
      <p:sp>
        <p:nvSpPr>
          <p:cNvPr id="454" name="Google Shape;454;p15"/>
          <p:cNvSpPr txBox="1">
            <a:spLocks noGrp="1"/>
          </p:cNvSpPr>
          <p:nvPr>
            <p:ph type="ftr" idx="4294967295"/>
          </p:nvPr>
        </p:nvSpPr>
        <p:spPr>
          <a:xfrm>
            <a:off x="0" y="6423025"/>
            <a:ext cx="3860800" cy="20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caoe.asu.edu</a:t>
            </a:r>
            <a:endParaRPr/>
          </a:p>
        </p:txBody>
      </p:sp>
      <p:sp>
        <p:nvSpPr>
          <p:cNvPr id="455" name="Google Shape;455;p15"/>
          <p:cNvSpPr txBox="1">
            <a:spLocks noGrp="1"/>
          </p:cNvSpPr>
          <p:nvPr>
            <p:ph type="sldNum" idx="4294967295"/>
          </p:nvPr>
        </p:nvSpPr>
        <p:spPr>
          <a:xfrm>
            <a:off x="94488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456" name="Google Shape;456;p15" descr="A picture containing text, clipart&#10;&#10;Description automatically generated"/>
          <p:cNvPicPr preferRelativeResize="0"/>
          <p:nvPr/>
        </p:nvPicPr>
        <p:blipFill rotWithShape="1">
          <a:blip r:embed="rId3">
            <a:alphaModFix/>
          </a:blip>
          <a:srcRect/>
          <a:stretch/>
        </p:blipFill>
        <p:spPr>
          <a:xfrm>
            <a:off x="10259122" y="6210176"/>
            <a:ext cx="1193180" cy="5337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Grant Acknowledgment</a:t>
            </a:r>
          </a:p>
        </p:txBody>
      </p:sp>
      <p:sp>
        <p:nvSpPr>
          <p:cNvPr id="3" name="Content Placeholder 2"/>
          <p:cNvSpPr>
            <a:spLocks noGrp="1"/>
          </p:cNvSpPr>
          <p:nvPr>
            <p:ph idx="1"/>
          </p:nvPr>
        </p:nvSpPr>
        <p:spPr/>
        <p:txBody>
          <a:bodyPr>
            <a:normAutofit lnSpcReduction="10000"/>
          </a:bodyPr>
          <a:lstStyle/>
          <a:p>
            <a:pPr algn="ctr"/>
            <a:r>
              <a:rPr lang="en-US" dirty="0"/>
              <a:t>The material in this presentation is based upon work supported by the U.S. Department of Homeland Security under Grant Award Number, 17STQAC00001-05-03."</a:t>
            </a:r>
          </a:p>
          <a:p>
            <a:pPr algn="ctr"/>
            <a:endParaRPr lang="en-US" dirty="0"/>
          </a:p>
          <a:p>
            <a:r>
              <a:rPr lang="en-US" dirty="0"/>
              <a:t>Disclaimer: The views and conclusions contained in this document are those of the authors and should not be interpreted as necessarily representing the official policies, either expressed or implied, of the U.S. Department of Homeland Security.</a:t>
            </a:r>
          </a:p>
          <a:p>
            <a:endParaRPr lang="en-US" dirty="0"/>
          </a:p>
        </p:txBody>
      </p:sp>
      <p:pic>
        <p:nvPicPr>
          <p:cNvPr id="4" name="Google Shape;456;p15" descr="A picture containing text, clipart&#10;&#10;Description automatically generated">
            <a:extLst>
              <a:ext uri="{FF2B5EF4-FFF2-40B4-BE49-F238E27FC236}">
                <a16:creationId xmlns:a16="http://schemas.microsoft.com/office/drawing/2014/main" id="{2F0C392C-398A-D452-AA04-011163E53C0C}"/>
              </a:ext>
            </a:extLst>
          </p:cNvPr>
          <p:cNvPicPr preferRelativeResize="0"/>
          <p:nvPr/>
        </p:nvPicPr>
        <p:blipFill rotWithShape="1">
          <a:blip r:embed="rId2">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617579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4300" dirty="0">
                <a:latin typeface="Arial" panose="020B0604020202020204" pitchFamily="34" charset="0"/>
                <a:cs typeface="Arial" panose="020B0604020202020204" pitchFamily="34" charset="0"/>
              </a:rPr>
              <a:t>Fall 2022 Follow-On Research </a:t>
            </a:r>
          </a:p>
        </p:txBody>
      </p:sp>
      <p:sp>
        <p:nvSpPr>
          <p:cNvPr id="9" name="Text Placeholder 8"/>
          <p:cNvSpPr>
            <a:spLocks noGrp="1"/>
          </p:cNvSpPr>
          <p:nvPr>
            <p:ph type="body" idx="1"/>
          </p:nvPr>
        </p:nvSpPr>
        <p:spPr/>
        <p:txBody>
          <a:bodyPr>
            <a:normAutofit/>
          </a:bodyPr>
          <a:lstStyle/>
          <a:p>
            <a:r>
              <a:rPr lang="en-US" sz="2000" b="1" dirty="0">
                <a:solidFill>
                  <a:schemeClr val="tx1"/>
                </a:solidFill>
                <a:latin typeface="Arial" panose="020B0604020202020204" pitchFamily="34" charset="0"/>
                <a:cs typeface="Arial" panose="020B0604020202020204" pitchFamily="34" charset="0"/>
              </a:rPr>
              <a:t>Mentor: Dr. Randy Napier</a:t>
            </a:r>
          </a:p>
          <a:p>
            <a:r>
              <a:rPr lang="en-US" sz="2000" b="1" dirty="0">
                <a:solidFill>
                  <a:schemeClr val="tx1"/>
                </a:solidFill>
                <a:latin typeface="Arial" panose="020B0604020202020204" pitchFamily="34" charset="0"/>
                <a:cs typeface="Arial" panose="020B0604020202020204" pitchFamily="34" charset="0"/>
              </a:rPr>
              <a:t>Student Researchers: Sofia Mollica-McCune, Uttaran Tribedi</a:t>
            </a: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985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Project overview and objective</a:t>
            </a:r>
          </a:p>
        </p:txBody>
      </p:sp>
      <p:sp>
        <p:nvSpPr>
          <p:cNvPr id="7" name="Text Placeholder 6"/>
          <p:cNvSpPr>
            <a:spLocks noGrp="1"/>
          </p:cNvSpPr>
          <p:nvPr>
            <p:ph idx="1"/>
          </p:nvPr>
        </p:nvSpPr>
        <p:spPr/>
        <p:txBody>
          <a:bodyPr/>
          <a:lstStyle/>
          <a:p>
            <a:r>
              <a:rPr lang="en-US" dirty="0"/>
              <a:t>The purpose of this follow-on research was to</a:t>
            </a:r>
          </a:p>
          <a:p>
            <a:pPr lvl="1"/>
            <a:endParaRPr lang="en-US" sz="2800" dirty="0"/>
          </a:p>
          <a:p>
            <a:pPr lvl="1"/>
            <a:r>
              <a:rPr lang="en-US" sz="2800" dirty="0"/>
              <a:t>continue generally pursuing our DHS/CAOE research agenda on SSCP cost-benefit analysis, and </a:t>
            </a:r>
          </a:p>
          <a:p>
            <a:pPr lvl="1"/>
            <a:endParaRPr lang="en-US" sz="2800" dirty="0"/>
          </a:p>
          <a:p>
            <a:pPr lvl="1"/>
            <a:r>
              <a:rPr lang="en-US" sz="2800" dirty="0"/>
              <a:t>prepare for Summer 2023 on-site data collection at Dallas-Fort Worth Airport and/or Dallas Love Field. </a:t>
            </a:r>
          </a:p>
        </p:txBody>
      </p:sp>
      <p:sp>
        <p:nvSpPr>
          <p:cNvPr id="2" name="Slide Number Placeholder 1"/>
          <p:cNvSpPr>
            <a:spLocks noGrp="1"/>
          </p:cNvSpPr>
          <p:nvPr>
            <p:ph type="sldNum" sz="quarter" idx="4294967295"/>
          </p:nvPr>
        </p:nvSpPr>
        <p:spPr>
          <a:xfrm>
            <a:off x="9448800" y="6356350"/>
            <a:ext cx="2743200" cy="365125"/>
          </a:xfrm>
        </p:spPr>
        <p:txBody>
          <a:bodyPr/>
          <a:lstStyle/>
          <a:p>
            <a:fld id="{17A44D4A-C3D1-6F47-8DBD-78DBF2D0B6F9}" type="slidenum">
              <a:rPr lang="en-US" smtClean="0"/>
              <a:pPr/>
              <a:t>2</a:t>
            </a:fld>
            <a:endParaRPr lang="en-US" dirty="0"/>
          </a:p>
        </p:txBody>
      </p:sp>
      <p:pic>
        <p:nvPicPr>
          <p:cNvPr id="3" name="Google Shape;456;p15" descr="A picture containing text, clipart&#10;&#10;Description automatically generated">
            <a:extLst>
              <a:ext uri="{FF2B5EF4-FFF2-40B4-BE49-F238E27FC236}">
                <a16:creationId xmlns:a16="http://schemas.microsoft.com/office/drawing/2014/main" id="{FFBD2B1B-7C4B-B0B5-E7B2-8524F9695654}"/>
              </a:ext>
            </a:extLst>
          </p:cNvPr>
          <p:cNvPicPr preferRelativeResize="0"/>
          <p:nvPr/>
        </p:nvPicPr>
        <p:blipFill rotWithShape="1">
          <a:blip r:embed="rId3">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2875261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a:xfrm>
            <a:off x="1371600" y="488826"/>
            <a:ext cx="9448801" cy="1047132"/>
          </a:xfrm>
        </p:spPr>
        <p:txBody>
          <a:bodyPr anchor="ctr">
            <a:normAutofit/>
          </a:bodyPr>
          <a:lstStyle/>
          <a:p>
            <a:r>
              <a:rPr lang="en-US" dirty="0">
                <a:solidFill>
                  <a:srgbClr val="FFFFFF"/>
                </a:solidFill>
              </a:rPr>
              <a:t>Research Team</a:t>
            </a:r>
          </a:p>
        </p:txBody>
      </p:sp>
      <p:pic>
        <p:nvPicPr>
          <p:cNvPr id="6" name="Picture 5" descr="A person smiling for the camera&#10;&#10;Description automatically generated with medium confidence">
            <a:extLst>
              <a:ext uri="{FF2B5EF4-FFF2-40B4-BE49-F238E27FC236}">
                <a16:creationId xmlns:a16="http://schemas.microsoft.com/office/drawing/2014/main" id="{CB33EBE9-32E4-6A4F-A218-28AB82C69059}"/>
              </a:ext>
            </a:extLst>
          </p:cNvPr>
          <p:cNvPicPr>
            <a:picLocks noChangeAspect="1"/>
          </p:cNvPicPr>
          <p:nvPr/>
        </p:nvPicPr>
        <p:blipFill rotWithShape="1">
          <a:blip r:embed="rId3"/>
          <a:srcRect b="30500"/>
          <a:stretch/>
        </p:blipFill>
        <p:spPr>
          <a:xfrm>
            <a:off x="4813890"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12" name="Picture 11" descr="A picture containing person, person, suit, clothing&#10;&#10;Description automatically generated">
            <a:extLst>
              <a:ext uri="{FF2B5EF4-FFF2-40B4-BE49-F238E27FC236}">
                <a16:creationId xmlns:a16="http://schemas.microsoft.com/office/drawing/2014/main" id="{76E9F6A5-A0C5-8C46-978D-D73139C3D14E}"/>
              </a:ext>
            </a:extLst>
          </p:cNvPr>
          <p:cNvPicPr>
            <a:picLocks noChangeAspect="1"/>
          </p:cNvPicPr>
          <p:nvPr/>
        </p:nvPicPr>
        <p:blipFill rotWithShape="1">
          <a:blip r:embed="rId4"/>
          <a:srcRect r="-1" b="-1"/>
          <a:stretch/>
        </p:blipFill>
        <p:spPr>
          <a:xfrm>
            <a:off x="1719749" y="1755532"/>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7" name="Text Placeholder 6"/>
          <p:cNvSpPr>
            <a:spLocks noGrp="1"/>
          </p:cNvSpPr>
          <p:nvPr>
            <p:ph idx="1"/>
          </p:nvPr>
        </p:nvSpPr>
        <p:spPr>
          <a:xfrm>
            <a:off x="1371601" y="4786744"/>
            <a:ext cx="9448800" cy="1442631"/>
          </a:xfrm>
        </p:spPr>
        <p:txBody>
          <a:bodyPr>
            <a:normAutofit/>
          </a:bodyPr>
          <a:lstStyle/>
          <a:p>
            <a:pPr lvl="1" indent="0">
              <a:buNone/>
            </a:pPr>
            <a:r>
              <a:rPr lang="en-US" sz="2000" b="1" dirty="0"/>
              <a:t>Mentor: Dr. Randy Napier</a:t>
            </a:r>
          </a:p>
          <a:p>
            <a:pPr lvl="1" indent="0">
              <a:buNone/>
            </a:pPr>
            <a:r>
              <a:rPr lang="en-US" sz="2000" b="1" dirty="0"/>
              <a:t>Research Intern: Sofia Mollica-McCune</a:t>
            </a:r>
          </a:p>
          <a:p>
            <a:pPr lvl="1" indent="0">
              <a:buNone/>
            </a:pPr>
            <a:r>
              <a:rPr lang="en-US" sz="2000" b="1" dirty="0"/>
              <a:t>Research Intern: Uttaran Tribedi</a:t>
            </a:r>
          </a:p>
        </p:txBody>
      </p:sp>
      <p:sp>
        <p:nvSpPr>
          <p:cNvPr id="2" name="Slide Number Placeholder 1"/>
          <p:cNvSpPr>
            <a:spLocks noGrp="1"/>
          </p:cNvSpPr>
          <p:nvPr>
            <p:ph type="sldNum" sz="quarter" idx="4294967295"/>
          </p:nvPr>
        </p:nvSpPr>
        <p:spPr>
          <a:xfrm>
            <a:off x="11704320" y="6455664"/>
            <a:ext cx="448056" cy="365125"/>
          </a:xfrm>
        </p:spPr>
        <p:txBody>
          <a:bodyPr>
            <a:normAutofit/>
          </a:bodyPr>
          <a:lstStyle/>
          <a:p>
            <a:pPr>
              <a:spcAft>
                <a:spcPts val="600"/>
              </a:spcAft>
            </a:pPr>
            <a:fld id="{17A44D4A-C3D1-6F47-8DBD-78DBF2D0B6F9}"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sp>
        <p:nvSpPr>
          <p:cNvPr id="3" name="Rectangle 1">
            <a:extLst>
              <a:ext uri="{FF2B5EF4-FFF2-40B4-BE49-F238E27FC236}">
                <a16:creationId xmlns:a16="http://schemas.microsoft.com/office/drawing/2014/main" id="{8D8F3E56-71AA-E74E-A3B2-B6B20CEB4E2D}"/>
              </a:ext>
            </a:extLst>
          </p:cNvPr>
          <p:cNvSpPr>
            <a:spLocks noChangeArrowheads="1"/>
          </p:cNvSpPr>
          <p:nvPr/>
        </p:nvSpPr>
        <p:spPr bwMode="auto">
          <a:xfrm>
            <a:off x="0" y="-76944"/>
            <a:ext cx="6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spcBef>
                <a:spcPct val="0"/>
              </a:spcBef>
              <a:spcAft>
                <a:spcPts val="60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ea typeface="Segoe UI" panose="020B0502040204020203" pitchFamily="34" charset="0"/>
            </a:endParaRPr>
          </a:p>
        </p:txBody>
      </p:sp>
      <p:pic>
        <p:nvPicPr>
          <p:cNvPr id="8" name="Picture 7">
            <a:extLst>
              <a:ext uri="{FF2B5EF4-FFF2-40B4-BE49-F238E27FC236}">
                <a16:creationId xmlns:a16="http://schemas.microsoft.com/office/drawing/2014/main" id="{0D748442-E45C-C272-5778-FC092854CB51}"/>
              </a:ext>
            </a:extLst>
          </p:cNvPr>
          <p:cNvPicPr>
            <a:picLocks noChangeAspect="1"/>
          </p:cNvPicPr>
          <p:nvPr/>
        </p:nvPicPr>
        <p:blipFill rotWithShape="1">
          <a:blip r:embed="rId5"/>
          <a:srcRect l="22262" r="21156" b="56967"/>
          <a:stretch/>
        </p:blipFill>
        <p:spPr>
          <a:xfrm>
            <a:off x="7908030" y="1732352"/>
            <a:ext cx="2677143" cy="2724997"/>
          </a:xfrm>
          <a:prstGeom prst="ellipse">
            <a:avLst/>
          </a:prstGeom>
          <a:noFill/>
          <a:ln w="63500" cap="rnd">
            <a:noFill/>
          </a:ln>
          <a:effectLst>
            <a:outerShdw blurRad="50800" dist="50800" dir="3600000" sx="98000" sy="98000" algn="ctr" rotWithShape="0">
              <a:schemeClr val="bg1"/>
            </a:outerShdw>
          </a:effectLst>
          <a:scene3d>
            <a:camera prst="orthographicFront"/>
            <a:lightRig rig="contrasting" dir="t">
              <a:rot lat="0" lon="0" rev="3000000"/>
            </a:lightRig>
          </a:scene3d>
          <a:sp3d>
            <a:bevelT w="95250" h="31750"/>
            <a:contourClr>
              <a:srgbClr val="333333"/>
            </a:contourClr>
          </a:sp3d>
        </p:spPr>
      </p:pic>
    </p:spTree>
    <p:extLst>
      <p:ext uri="{BB962C8B-B14F-4D97-AF65-F5344CB8AC3E}">
        <p14:creationId xmlns:p14="http://schemas.microsoft.com/office/powerpoint/2010/main" val="71159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9090-8DD1-FD42-9F6C-6A8A21FA0054}"/>
              </a:ext>
            </a:extLst>
          </p:cNvPr>
          <p:cNvSpPr>
            <a:spLocks noGrp="1"/>
          </p:cNvSpPr>
          <p:nvPr>
            <p:ph type="title"/>
          </p:nvPr>
        </p:nvSpPr>
        <p:spPr/>
        <p:txBody>
          <a:bodyPr/>
          <a:lstStyle/>
          <a:p>
            <a:r>
              <a:rPr lang="en-US" dirty="0"/>
              <a:t>Fall 2022 Research Progress</a:t>
            </a:r>
          </a:p>
        </p:txBody>
      </p:sp>
      <p:sp>
        <p:nvSpPr>
          <p:cNvPr id="3" name="Content Placeholder 2">
            <a:extLst>
              <a:ext uri="{FF2B5EF4-FFF2-40B4-BE49-F238E27FC236}">
                <a16:creationId xmlns:a16="http://schemas.microsoft.com/office/drawing/2014/main" id="{F4408C80-DEB5-5044-B1E9-BAFE06A7C03E}"/>
              </a:ext>
            </a:extLst>
          </p:cNvPr>
          <p:cNvSpPr>
            <a:spLocks noGrp="1"/>
          </p:cNvSpPr>
          <p:nvPr>
            <p:ph idx="1"/>
          </p:nvPr>
        </p:nvSpPr>
        <p:spPr>
          <a:xfrm>
            <a:off x="838200" y="1514340"/>
            <a:ext cx="10515600" cy="4136636"/>
          </a:xfrm>
        </p:spPr>
        <p:txBody>
          <a:bodyPr/>
          <a:lstStyle/>
          <a:p>
            <a:r>
              <a:rPr lang="en-US" dirty="0"/>
              <a:t>Interim effort to continue the DHS Summer 2022 Student Team Research</a:t>
            </a:r>
          </a:p>
          <a:p>
            <a:r>
              <a:rPr lang="en-US" dirty="0"/>
              <a:t>Prepare for work under the Follow-On Grant Proposal</a:t>
            </a:r>
          </a:p>
          <a:p>
            <a:r>
              <a:rPr lang="en-US" dirty="0"/>
              <a:t>UTA-funded GTA performed exploratory work on predictive modeling of passenger arrivals response to flight delays</a:t>
            </a:r>
          </a:p>
          <a:p>
            <a:r>
              <a:rPr lang="en-US" dirty="0"/>
              <a:t>The Follow-On Grant Proposal for the 2023 calendar year has been approved</a:t>
            </a:r>
          </a:p>
          <a:p>
            <a:r>
              <a:rPr lang="en-US" dirty="0"/>
              <a:t>The research agenda remains intact</a:t>
            </a:r>
          </a:p>
        </p:txBody>
      </p:sp>
      <p:pic>
        <p:nvPicPr>
          <p:cNvPr id="4" name="Google Shape;456;p15" descr="A picture containing text, clipart&#10;&#10;Description automatically generated">
            <a:extLst>
              <a:ext uri="{FF2B5EF4-FFF2-40B4-BE49-F238E27FC236}">
                <a16:creationId xmlns:a16="http://schemas.microsoft.com/office/drawing/2014/main" id="{F26EE38A-47C1-9817-6035-CFD7DDA9433E}"/>
              </a:ext>
            </a:extLst>
          </p:cNvPr>
          <p:cNvPicPr preferRelativeResize="0"/>
          <p:nvPr/>
        </p:nvPicPr>
        <p:blipFill rotWithShape="1">
          <a:blip r:embed="rId2">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2670512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a:t>
            </a:r>
          </a:p>
        </p:txBody>
      </p:sp>
      <p:sp>
        <p:nvSpPr>
          <p:cNvPr id="5" name="Content Placeholder 4">
            <a:extLst>
              <a:ext uri="{FF2B5EF4-FFF2-40B4-BE49-F238E27FC236}">
                <a16:creationId xmlns:a16="http://schemas.microsoft.com/office/drawing/2014/main" id="{28D699EE-C3AE-D643-ABC3-79EE2260C349}"/>
              </a:ext>
            </a:extLst>
          </p:cNvPr>
          <p:cNvSpPr>
            <a:spLocks noGrp="1"/>
          </p:cNvSpPr>
          <p:nvPr>
            <p:ph idx="1"/>
          </p:nvPr>
        </p:nvSpPr>
        <p:spPr>
          <a:xfrm>
            <a:off x="838200" y="1582434"/>
            <a:ext cx="10515600" cy="4136636"/>
          </a:xfrm>
        </p:spPr>
        <p:txBody>
          <a:bodyPr/>
          <a:lstStyle/>
          <a:p>
            <a:r>
              <a:rPr lang="en-US" dirty="0"/>
              <a:t>1. Successfully made connections for expanding research in the DFW metroplex for on-site survey data collection in 2023.</a:t>
            </a:r>
          </a:p>
          <a:p>
            <a:endParaRPr lang="en-US" dirty="0"/>
          </a:p>
          <a:p>
            <a:r>
              <a:rPr lang="en-US" dirty="0"/>
              <a:t>2. Deepened knowledge base and understanding of TSA SSCP processes</a:t>
            </a:r>
          </a:p>
          <a:p>
            <a:endParaRPr lang="en-US" sz="1400" dirty="0"/>
          </a:p>
          <a:p>
            <a:r>
              <a:rPr lang="en-US" dirty="0"/>
              <a:t>3. Designed a predictive flight delay model to help predict passenger arrivals in response to flight delays</a:t>
            </a:r>
          </a:p>
          <a:p>
            <a:pPr marL="0" indent="0">
              <a:buNone/>
            </a:pPr>
            <a:endParaRPr lang="en-US" dirty="0"/>
          </a:p>
        </p:txBody>
      </p:sp>
      <p:pic>
        <p:nvPicPr>
          <p:cNvPr id="3" name="Google Shape;456;p15" descr="A picture containing text, clipart&#10;&#10;Description automatically generated">
            <a:extLst>
              <a:ext uri="{FF2B5EF4-FFF2-40B4-BE49-F238E27FC236}">
                <a16:creationId xmlns:a16="http://schemas.microsoft.com/office/drawing/2014/main" id="{46252585-1AD8-4BC1-987B-42381D920022}"/>
              </a:ext>
            </a:extLst>
          </p:cNvPr>
          <p:cNvPicPr preferRelativeResize="0"/>
          <p:nvPr/>
        </p:nvPicPr>
        <p:blipFill rotWithShape="1">
          <a:blip r:embed="rId3">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2357256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2">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9047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4">
            <a:extLst>
              <a:ext uri="{FF2B5EF4-FFF2-40B4-BE49-F238E27FC236}">
                <a16:creationId xmlns:a16="http://schemas.microsoft.com/office/drawing/2014/main" id="{9B38642C-62C4-4E31-A5D3-BB1DD8CA3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16">
            <a:extLst>
              <a:ext uri="{FF2B5EF4-FFF2-40B4-BE49-F238E27FC236}">
                <a16:creationId xmlns:a16="http://schemas.microsoft.com/office/drawing/2014/main" id="{A9F66240-8C38-4069-A5C9-2D3FCD97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43022" y="501554"/>
            <a:ext cx="4378881" cy="1325563"/>
          </a:xfrm>
        </p:spPr>
        <p:txBody>
          <a:bodyPr>
            <a:normAutofit/>
          </a:bodyPr>
          <a:lstStyle/>
          <a:p>
            <a:r>
              <a:rPr lang="en-US" dirty="0"/>
              <a:t>Milestone 1</a:t>
            </a:r>
          </a:p>
        </p:txBody>
      </p:sp>
      <p:sp>
        <p:nvSpPr>
          <p:cNvPr id="3" name="Content Placeholder 2"/>
          <p:cNvSpPr>
            <a:spLocks noGrp="1"/>
          </p:cNvSpPr>
          <p:nvPr>
            <p:ph idx="1"/>
          </p:nvPr>
        </p:nvSpPr>
        <p:spPr>
          <a:xfrm>
            <a:off x="353568" y="1935480"/>
            <a:ext cx="6242303" cy="4151376"/>
          </a:xfrm>
        </p:spPr>
        <p:txBody>
          <a:bodyPr>
            <a:normAutofit/>
          </a:bodyPr>
          <a:lstStyle/>
          <a:p>
            <a:pPr>
              <a:lnSpc>
                <a:spcPct val="90000"/>
              </a:lnSpc>
            </a:pPr>
            <a:r>
              <a:rPr lang="en-US" sz="2000" b="1" dirty="0"/>
              <a:t>Ms. Kriste Jordan-Smith</a:t>
            </a:r>
          </a:p>
          <a:p>
            <a:pPr lvl="1">
              <a:lnSpc>
                <a:spcPct val="90000"/>
              </a:lnSpc>
            </a:pPr>
            <a:r>
              <a:rPr lang="en-US" sz="2000" dirty="0"/>
              <a:t>Director of TSA for DFW metroplex</a:t>
            </a:r>
          </a:p>
          <a:p>
            <a:pPr marL="457200" lvl="1" indent="0">
              <a:lnSpc>
                <a:spcPct val="90000"/>
              </a:lnSpc>
              <a:buNone/>
            </a:pPr>
            <a:endParaRPr lang="en-US" sz="2000" dirty="0"/>
          </a:p>
          <a:p>
            <a:pPr>
              <a:lnSpc>
                <a:spcPct val="90000"/>
              </a:lnSpc>
            </a:pPr>
            <a:r>
              <a:rPr lang="en-US" sz="2000" dirty="0"/>
              <a:t>Serves as contact point to conduct on-site SSCP data collection</a:t>
            </a:r>
          </a:p>
          <a:p>
            <a:pPr lvl="1">
              <a:lnSpc>
                <a:spcPct val="90000"/>
              </a:lnSpc>
            </a:pPr>
            <a:r>
              <a:rPr lang="en-US" sz="2000" dirty="0"/>
              <a:t>Why this is important?</a:t>
            </a:r>
          </a:p>
          <a:p>
            <a:pPr lvl="2">
              <a:lnSpc>
                <a:spcPct val="90000"/>
              </a:lnSpc>
            </a:pPr>
            <a:r>
              <a:rPr lang="en-US" dirty="0"/>
              <a:t>The survey will gather updated values for our SSCP Cost-Benefit Analysis</a:t>
            </a:r>
          </a:p>
          <a:p>
            <a:pPr lvl="2">
              <a:lnSpc>
                <a:spcPct val="90000"/>
              </a:lnSpc>
            </a:pPr>
            <a:r>
              <a:rPr lang="en-US" dirty="0"/>
              <a:t>Will provide updated values for the VTTS of business versus personal travel for analysis of TSO scheduling and  equipment configuration decisions</a:t>
            </a:r>
            <a:r>
              <a:rPr lang="en-US" sz="1700" dirty="0"/>
              <a:t>. </a:t>
            </a:r>
          </a:p>
        </p:txBody>
      </p:sp>
      <p:pic>
        <p:nvPicPr>
          <p:cNvPr id="5" name="Picture 4" descr="Graphical user interface, text, application&#10;&#10;Description automatically generated">
            <a:extLst>
              <a:ext uri="{FF2B5EF4-FFF2-40B4-BE49-F238E27FC236}">
                <a16:creationId xmlns:a16="http://schemas.microsoft.com/office/drawing/2014/main" id="{77314ED4-1794-D949-95F4-308296013E12}"/>
              </a:ext>
            </a:extLst>
          </p:cNvPr>
          <p:cNvPicPr>
            <a:picLocks noChangeAspect="1"/>
          </p:cNvPicPr>
          <p:nvPr/>
        </p:nvPicPr>
        <p:blipFill rotWithShape="1">
          <a:blip r:embed="rId2"/>
          <a:srcRect l="39267" t="18991" r="39520" b="47273"/>
          <a:stretch/>
        </p:blipFill>
        <p:spPr>
          <a:xfrm>
            <a:off x="7426815" y="201146"/>
            <a:ext cx="2837509" cy="2820389"/>
          </a:xfrm>
          <a:prstGeom prst="rect">
            <a:avLst/>
          </a:prstGeom>
        </p:spPr>
      </p:pic>
      <p:pic>
        <p:nvPicPr>
          <p:cNvPr id="7" name="Picture 6" descr="Logo, company name&#10;&#10;Description automatically generated">
            <a:extLst>
              <a:ext uri="{FF2B5EF4-FFF2-40B4-BE49-F238E27FC236}">
                <a16:creationId xmlns:a16="http://schemas.microsoft.com/office/drawing/2014/main" id="{C4790EF9-980F-F949-BC27-BA249D4179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220783" y="3205662"/>
            <a:ext cx="2414016" cy="2414016"/>
          </a:xfrm>
          <a:prstGeom prst="rect">
            <a:avLst/>
          </a:prstGeom>
        </p:spPr>
      </p:pic>
      <p:sp>
        <p:nvSpPr>
          <p:cNvPr id="8" name="TextBox 7">
            <a:extLst>
              <a:ext uri="{FF2B5EF4-FFF2-40B4-BE49-F238E27FC236}">
                <a16:creationId xmlns:a16="http://schemas.microsoft.com/office/drawing/2014/main" id="{0FB2F018-6E06-734C-942C-15F49381A57E}"/>
              </a:ext>
            </a:extLst>
          </p:cNvPr>
          <p:cNvSpPr txBox="1"/>
          <p:nvPr/>
        </p:nvSpPr>
        <p:spPr>
          <a:xfrm>
            <a:off x="9626875" y="6657945"/>
            <a:ext cx="256512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agilegovleaders.org/fedscoop-tsa-eyes-agile-secure-flight-id-matchin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4035453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 2</a:t>
            </a:r>
          </a:p>
        </p:txBody>
      </p:sp>
      <p:sp>
        <p:nvSpPr>
          <p:cNvPr id="3" name="Content Placeholder 2"/>
          <p:cNvSpPr>
            <a:spLocks noGrp="1"/>
          </p:cNvSpPr>
          <p:nvPr>
            <p:ph idx="1"/>
          </p:nvPr>
        </p:nvSpPr>
        <p:spPr>
          <a:xfrm>
            <a:off x="838200" y="1562979"/>
            <a:ext cx="10515600" cy="4136636"/>
          </a:xfrm>
        </p:spPr>
        <p:txBody>
          <a:bodyPr>
            <a:normAutofit/>
          </a:bodyPr>
          <a:lstStyle/>
          <a:p>
            <a:r>
              <a:rPr lang="en-US" dirty="0"/>
              <a:t>Deepened knowledge base and understanding of TSA/ Airport operations </a:t>
            </a:r>
          </a:p>
          <a:p>
            <a:pPr lvl="1"/>
            <a:r>
              <a:rPr lang="en-US" dirty="0"/>
              <a:t>Added citations and captured .pdf’s of additional relevant peer-reviewed journal articles</a:t>
            </a:r>
          </a:p>
          <a:p>
            <a:pPr lvl="1"/>
            <a:endParaRPr lang="en-US" sz="1000" dirty="0"/>
          </a:p>
          <a:p>
            <a:pPr lvl="1"/>
            <a:r>
              <a:rPr lang="en-US" dirty="0"/>
              <a:t>Identified additional relevant federal government data sources</a:t>
            </a:r>
          </a:p>
          <a:p>
            <a:pPr lvl="1"/>
            <a:endParaRPr lang="en-US" sz="1000" dirty="0"/>
          </a:p>
          <a:p>
            <a:pPr lvl="1"/>
            <a:r>
              <a:rPr lang="en-US" dirty="0"/>
              <a:t>Identified and downloaded relevant federal government reports</a:t>
            </a:r>
          </a:p>
          <a:p>
            <a:pPr lvl="1"/>
            <a:endParaRPr lang="en-US" sz="1000" dirty="0"/>
          </a:p>
          <a:p>
            <a:pPr lvl="1"/>
            <a:r>
              <a:rPr lang="en-US" dirty="0"/>
              <a:t>Identified and downloaded general business articles on airport, TSA, and security processes</a:t>
            </a:r>
          </a:p>
        </p:txBody>
      </p:sp>
      <p:pic>
        <p:nvPicPr>
          <p:cNvPr id="4" name="Google Shape;456;p15" descr="A picture containing text, clipart&#10;&#10;Description automatically generated">
            <a:extLst>
              <a:ext uri="{FF2B5EF4-FFF2-40B4-BE49-F238E27FC236}">
                <a16:creationId xmlns:a16="http://schemas.microsoft.com/office/drawing/2014/main" id="{CCE358B3-9400-3579-4D7D-C473F8C13EE9}"/>
              </a:ext>
            </a:extLst>
          </p:cNvPr>
          <p:cNvPicPr preferRelativeResize="0"/>
          <p:nvPr/>
        </p:nvPicPr>
        <p:blipFill rotWithShape="1">
          <a:blip r:embed="rId2">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3477606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4CC0-5F8A-C945-A4A4-5000E401EAD8}"/>
              </a:ext>
            </a:extLst>
          </p:cNvPr>
          <p:cNvSpPr>
            <a:spLocks noGrp="1"/>
          </p:cNvSpPr>
          <p:nvPr>
            <p:ph type="title"/>
          </p:nvPr>
        </p:nvSpPr>
        <p:spPr/>
        <p:txBody>
          <a:bodyPr/>
          <a:lstStyle/>
          <a:p>
            <a:r>
              <a:rPr lang="en-US" dirty="0"/>
              <a:t>Research Journey Objectives</a:t>
            </a:r>
          </a:p>
        </p:txBody>
      </p:sp>
      <p:sp>
        <p:nvSpPr>
          <p:cNvPr id="3" name="Content Placeholder 2">
            <a:extLst>
              <a:ext uri="{FF2B5EF4-FFF2-40B4-BE49-F238E27FC236}">
                <a16:creationId xmlns:a16="http://schemas.microsoft.com/office/drawing/2014/main" id="{76621169-5CF8-C84D-9EB4-154A4E7DE577}"/>
              </a:ext>
            </a:extLst>
          </p:cNvPr>
          <p:cNvSpPr>
            <a:spLocks noGrp="1"/>
          </p:cNvSpPr>
          <p:nvPr>
            <p:ph idx="1"/>
          </p:nvPr>
        </p:nvSpPr>
        <p:spPr/>
        <p:txBody>
          <a:bodyPr/>
          <a:lstStyle/>
          <a:p>
            <a:r>
              <a:rPr lang="en-US" dirty="0"/>
              <a:t>Identification of additional validated survey questions</a:t>
            </a:r>
          </a:p>
          <a:p>
            <a:r>
              <a:rPr lang="en-US" dirty="0"/>
              <a:t>Confirmed need for research via peer-reviewed articles</a:t>
            </a:r>
          </a:p>
          <a:p>
            <a:r>
              <a:rPr lang="en-US" dirty="0"/>
              <a:t>Approaches to general CBA models</a:t>
            </a:r>
          </a:p>
          <a:p>
            <a:pPr lvl="1"/>
            <a:r>
              <a:rPr lang="en-US" dirty="0"/>
              <a:t>Breakeven, Net Present Value, Cash flow analysis, etc.</a:t>
            </a:r>
          </a:p>
          <a:p>
            <a:pPr lvl="1"/>
            <a:r>
              <a:rPr lang="en-US" dirty="0"/>
              <a:t>General research on predicting arrival rates in various settings</a:t>
            </a:r>
          </a:p>
          <a:p>
            <a:r>
              <a:rPr lang="en-US" dirty="0"/>
              <a:t>Outreach research</a:t>
            </a:r>
          </a:p>
          <a:p>
            <a:r>
              <a:rPr lang="en-US" dirty="0"/>
              <a:t>Materials to speed onboarding for future student researchers</a:t>
            </a:r>
          </a:p>
          <a:p>
            <a:pPr marL="0" indent="0">
              <a:buNone/>
            </a:pPr>
            <a:endParaRPr lang="en-US" dirty="0"/>
          </a:p>
          <a:p>
            <a:endParaRPr lang="en-US" dirty="0"/>
          </a:p>
          <a:p>
            <a:endParaRPr lang="en-US" dirty="0"/>
          </a:p>
          <a:p>
            <a:endParaRPr lang="en-US" dirty="0"/>
          </a:p>
        </p:txBody>
      </p:sp>
      <p:pic>
        <p:nvPicPr>
          <p:cNvPr id="4" name="Google Shape;456;p15" descr="A picture containing text, clipart&#10;&#10;Description automatically generated">
            <a:extLst>
              <a:ext uri="{FF2B5EF4-FFF2-40B4-BE49-F238E27FC236}">
                <a16:creationId xmlns:a16="http://schemas.microsoft.com/office/drawing/2014/main" id="{C9B9B346-00C4-60A5-915F-CD3801CB6BD2}"/>
              </a:ext>
            </a:extLst>
          </p:cNvPr>
          <p:cNvPicPr preferRelativeResize="0"/>
          <p:nvPr/>
        </p:nvPicPr>
        <p:blipFill rotWithShape="1">
          <a:blip r:embed="rId2">
            <a:alphaModFix/>
          </a:blip>
          <a:srcRect/>
          <a:stretch/>
        </p:blipFill>
        <p:spPr>
          <a:xfrm>
            <a:off x="10259122" y="6210176"/>
            <a:ext cx="1193180" cy="533756"/>
          </a:xfrm>
          <a:prstGeom prst="rect">
            <a:avLst/>
          </a:prstGeom>
          <a:noFill/>
          <a:ln>
            <a:noFill/>
          </a:ln>
        </p:spPr>
      </p:pic>
    </p:spTree>
    <p:extLst>
      <p:ext uri="{BB962C8B-B14F-4D97-AF65-F5344CB8AC3E}">
        <p14:creationId xmlns:p14="http://schemas.microsoft.com/office/powerpoint/2010/main" val="1464712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3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0C004A-16A5-E24D-8D35-BAC55CDB4DFA}"/>
              </a:ext>
            </a:extLst>
          </p:cNvPr>
          <p:cNvSpPr>
            <a:spLocks noGrp="1"/>
          </p:cNvSpPr>
          <p:nvPr>
            <p:ph type="title"/>
          </p:nvPr>
        </p:nvSpPr>
        <p:spPr>
          <a:xfrm>
            <a:off x="371094" y="1161288"/>
            <a:ext cx="3438144" cy="1239012"/>
          </a:xfrm>
        </p:spPr>
        <p:txBody>
          <a:bodyPr anchor="ctr">
            <a:normAutofit/>
          </a:bodyPr>
          <a:lstStyle/>
          <a:p>
            <a:r>
              <a:rPr lang="en-US" sz="2800" dirty="0"/>
              <a:t>Notable CBA findings</a:t>
            </a:r>
          </a:p>
        </p:txBody>
      </p:sp>
      <p:sp>
        <p:nvSpPr>
          <p:cNvPr id="44" name="Rectangle 4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C85CBAF9-0B68-0FA4-4D1C-9A058F9E992A}"/>
              </a:ext>
            </a:extLst>
          </p:cNvPr>
          <p:cNvSpPr>
            <a:spLocks noGrp="1"/>
          </p:cNvSpPr>
          <p:nvPr>
            <p:ph idx="1"/>
          </p:nvPr>
        </p:nvSpPr>
        <p:spPr>
          <a:xfrm>
            <a:off x="371094" y="2718054"/>
            <a:ext cx="3950744" cy="3207258"/>
          </a:xfrm>
        </p:spPr>
        <p:txBody>
          <a:bodyPr anchor="t">
            <a:noAutofit/>
          </a:bodyPr>
          <a:lstStyle/>
          <a:p>
            <a:r>
              <a:rPr lang="en-US" sz="1800" u="sng" dirty="0"/>
              <a:t>The variation in the value of travel-time savings and the dilemma of high-speed rail in China</a:t>
            </a:r>
          </a:p>
          <a:p>
            <a:pPr lvl="1"/>
            <a:r>
              <a:rPr lang="en-US" sz="1800" dirty="0"/>
              <a:t>This paper examines the variation in the value of travel-time savings (VTTS), a fundamental element determining the market demand for various forms of transportation.</a:t>
            </a:r>
          </a:p>
          <a:p>
            <a:pPr marL="457200" lvl="1" indent="0">
              <a:buNone/>
            </a:pPr>
            <a:endParaRPr lang="en-US" sz="1800" dirty="0"/>
          </a:p>
          <a:p>
            <a:pPr marL="457200" lvl="1" indent="0">
              <a:buNone/>
            </a:pPr>
            <a:r>
              <a:rPr lang="en-US" sz="1100" dirty="0"/>
              <a:t>J. Zhao et </a:t>
            </a:r>
            <a:r>
              <a:rPr lang="en-US" sz="1100" dirty="0" err="1"/>
              <a:t>al.The</a:t>
            </a:r>
            <a:r>
              <a:rPr lang="en-US" sz="1100" dirty="0"/>
              <a:t> variation in the value of travel-time savings and the dilemma of high-speed rail in China. Transp. Res. A Policy </a:t>
            </a:r>
            <a:r>
              <a:rPr lang="en-US" sz="1100" dirty="0" err="1"/>
              <a:t>Pract</a:t>
            </a:r>
            <a:r>
              <a:rPr lang="en-US" sz="1100" dirty="0"/>
              <a:t>. (2015)</a:t>
            </a:r>
          </a:p>
        </p:txBody>
      </p:sp>
      <p:pic>
        <p:nvPicPr>
          <p:cNvPr id="5" name="Content Placeholder 4" descr="Table&#10;&#10;Description automatically generated">
            <a:extLst>
              <a:ext uri="{FF2B5EF4-FFF2-40B4-BE49-F238E27FC236}">
                <a16:creationId xmlns:a16="http://schemas.microsoft.com/office/drawing/2014/main" id="{1314B5DE-FC23-B64F-AAF7-B38C32E608A8}"/>
              </a:ext>
            </a:extLst>
          </p:cNvPr>
          <p:cNvPicPr>
            <a:picLocks noChangeAspect="1"/>
          </p:cNvPicPr>
          <p:nvPr/>
        </p:nvPicPr>
        <p:blipFill rotWithShape="1">
          <a:blip r:embed="rId3"/>
          <a:srcRect l="1689" t="25593" r="33907" b="5807"/>
          <a:stretch/>
        </p:blipFill>
        <p:spPr>
          <a:xfrm>
            <a:off x="4446529" y="800239"/>
            <a:ext cx="7620780" cy="5257521"/>
          </a:xfrm>
          <a:prstGeom prst="rect">
            <a:avLst/>
          </a:prstGeom>
        </p:spPr>
      </p:pic>
    </p:spTree>
    <p:extLst>
      <p:ext uri="{BB962C8B-B14F-4D97-AF65-F5344CB8AC3E}">
        <p14:creationId xmlns:p14="http://schemas.microsoft.com/office/powerpoint/2010/main" val="732037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Office Theme">
  <a:themeElements>
    <a:clrScheme name="Custom 20">
      <a:dk1>
        <a:srgbClr val="3A3838"/>
      </a:dk1>
      <a:lt1>
        <a:srgbClr val="FFFFFF"/>
      </a:lt1>
      <a:dk2>
        <a:srgbClr val="5C6670"/>
      </a:dk2>
      <a:lt2>
        <a:srgbClr val="E7E6E6"/>
      </a:lt2>
      <a:accent1>
        <a:srgbClr val="5C6670"/>
      </a:accent1>
      <a:accent2>
        <a:srgbClr val="BBC1C7"/>
      </a:accent2>
      <a:accent3>
        <a:srgbClr val="0070C9"/>
      </a:accent3>
      <a:accent4>
        <a:srgbClr val="F8B506"/>
      </a:accent4>
      <a:accent5>
        <a:srgbClr val="5DC1DA"/>
      </a:accent5>
      <a:accent6>
        <a:srgbClr val="00648C"/>
      </a:accent6>
      <a:hlink>
        <a:srgbClr val="003762"/>
      </a:hlink>
      <a:folHlink>
        <a:srgbClr val="00376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843</Words>
  <Application>Microsoft Office PowerPoint</Application>
  <PresentationFormat>Widescreen</PresentationFormat>
  <Paragraphs>110</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1_Office Theme</vt:lpstr>
      <vt:lpstr>Fall 2022 Follow-On Research </vt:lpstr>
      <vt:lpstr>Project overview and objective</vt:lpstr>
      <vt:lpstr>Research Team</vt:lpstr>
      <vt:lpstr>Fall 2022 Research Progress</vt:lpstr>
      <vt:lpstr>Milestones</vt:lpstr>
      <vt:lpstr>Milestone 1</vt:lpstr>
      <vt:lpstr>Milestone 2</vt:lpstr>
      <vt:lpstr>Research Journey Objectives</vt:lpstr>
      <vt:lpstr>Notable CBA findings</vt:lpstr>
      <vt:lpstr>Notable TSA findings</vt:lpstr>
      <vt:lpstr>Milestone 3</vt:lpstr>
      <vt:lpstr>Predictive Models</vt:lpstr>
      <vt:lpstr>Factors causing delay (correlation matrix)</vt:lpstr>
      <vt:lpstr>Insights into the dataset</vt:lpstr>
      <vt:lpstr>Future scope—Predictive Models</vt:lpstr>
      <vt:lpstr>Follow-on Proposal / Research Agenda</vt:lpstr>
      <vt:lpstr>Grant Acknowledgment</vt:lpstr>
      <vt:lpstr>Fall 2022 Follow-On Research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 2022 Follow-On Research</dc:title>
  <dc:creator>Amanda Baca</dc:creator>
  <cp:lastModifiedBy>Tribedi, Uttaran</cp:lastModifiedBy>
  <cp:revision>7</cp:revision>
  <dcterms:created xsi:type="dcterms:W3CDTF">2022-12-11T22:59:51Z</dcterms:created>
  <dcterms:modified xsi:type="dcterms:W3CDTF">2022-12-15T21:31:46Z</dcterms:modified>
</cp:coreProperties>
</file>