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85" d="100"/>
          <a:sy n="85" d="100"/>
        </p:scale>
        <p:origin x="6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A4520CDC-1A63-4397-9F19-8311A6BE5853}" type="datetimeFigureOut">
              <a:rPr lang="es-MX" smtClean="0"/>
              <a:t>22/01/2017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315537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A4520CDC-1A63-4397-9F19-8311A6BE5853}" type="datetimeFigureOut">
              <a:rPr lang="es-MX" smtClean="0"/>
              <a:t>23/01/2017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45991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A4520CDC-1A63-4397-9F19-8311A6BE5853}" type="datetimeFigureOut">
              <a:rPr lang="es-MX" smtClean="0"/>
              <a:t>23/01/2017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107072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A4520CDC-1A63-4397-9F19-8311A6BE5853}" type="datetimeFigureOut">
              <a:rPr lang="es-MX" smtClean="0"/>
              <a:t>22/01/2017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99734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520CDC-1A63-4397-9F19-8311A6BE5853}" type="datetimeFigureOut">
              <a:rPr lang="es-MX" smtClean="0"/>
              <a:t>23/01/2017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310225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A4520CDC-1A63-4397-9F19-8311A6BE5853}" type="datetimeFigureOut">
              <a:rPr lang="es-MX" smtClean="0"/>
              <a:t>23/01/2017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307094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A4520CDC-1A63-4397-9F19-8311A6BE5853}" type="datetimeFigureOut">
              <a:rPr lang="es-MX" smtClean="0"/>
              <a:t>23/01/2017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320774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A4520CDC-1A63-4397-9F19-8311A6BE5853}" type="datetimeFigureOut">
              <a:rPr lang="es-MX" smtClean="0"/>
              <a:t>23/01/2017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130004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20CDC-1A63-4397-9F19-8311A6BE5853}" type="datetimeFigureOut">
              <a:rPr lang="es-MX" smtClean="0"/>
              <a:t>23/01/2017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375093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20CDC-1A63-4397-9F19-8311A6BE5853}" type="datetimeFigureOut">
              <a:rPr lang="es-MX" smtClean="0"/>
              <a:t>23/01/2017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20672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20CDC-1A63-4397-9F19-8311A6BE5853}" type="datetimeFigureOut">
              <a:rPr lang="es-MX" smtClean="0"/>
              <a:t>23/01/2017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C775D7-E02E-483B-8887-F5CB6CDC45FF}" type="slidenum">
              <a:rPr lang="es-MX" smtClean="0"/>
              <a:t>‹#›</a:t>
            </a:fld>
            <a:endParaRPr lang="es-MX"/>
          </a:p>
        </p:txBody>
      </p:sp>
    </p:spTree>
    <p:extLst>
      <p:ext uri="{BB962C8B-B14F-4D97-AF65-F5344CB8AC3E}">
        <p14:creationId xmlns:p14="http://schemas.microsoft.com/office/powerpoint/2010/main" val="276585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20CDC-1A63-4397-9F19-8311A6BE5853}" type="datetimeFigureOut">
              <a:rPr lang="es-MX" smtClean="0"/>
              <a:t>22/01/2017</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775D7-E02E-483B-8887-F5CB6CDC45FF}" type="slidenum">
              <a:rPr lang="es-MX" smtClean="0"/>
              <a:t>‹#›</a:t>
            </a:fld>
            <a:endParaRPr lang="es-MX"/>
          </a:p>
        </p:txBody>
      </p:sp>
    </p:spTree>
    <p:extLst>
      <p:ext uri="{BB962C8B-B14F-4D97-AF65-F5344CB8AC3E}">
        <p14:creationId xmlns:p14="http://schemas.microsoft.com/office/powerpoint/2010/main" val="196063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Sistema_binario" TargetMode="External"/><Relationship Id="rId2" Type="http://schemas.openxmlformats.org/officeDocument/2006/relationships/hyperlink" Target="https://es.wikipedia.org/wiki/Lenguaje_de_m%C3%A1quina" TargetMode="External"/><Relationship Id="rId1" Type="http://schemas.openxmlformats.org/officeDocument/2006/relationships/slideLayout" Target="../slideLayouts/slideLayout2.xml"/><Relationship Id="rId5" Type="http://schemas.openxmlformats.org/officeDocument/2006/relationships/hyperlink" Target="https://es.wikipedia.org/wiki/Lenguaje_ensamblador" TargetMode="External"/><Relationship Id="rId4" Type="http://schemas.openxmlformats.org/officeDocument/2006/relationships/hyperlink" Target="https://es.wikipedia.org/wiki/Idioma_ingl%C3%A9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MX" dirty="0" smtClean="0"/>
              <a:t>Lenguajes de Programación </a:t>
            </a:r>
            <a:br>
              <a:rPr lang="es-MX" dirty="0" smtClean="0"/>
            </a:br>
            <a:r>
              <a:rPr lang="es-MX" b="1" dirty="0" smtClean="0"/>
              <a:t>2.1 </a:t>
            </a:r>
            <a:r>
              <a:rPr lang="es-MX" dirty="0"/>
              <a:t>Los lenguajes en la estructura y operación de una computadora</a:t>
            </a:r>
            <a:r>
              <a:rPr lang="es-MX" dirty="0" smtClean="0"/>
              <a:t>	</a:t>
            </a:r>
            <a:endParaRPr lang="es-MX" dirty="0"/>
          </a:p>
        </p:txBody>
      </p:sp>
      <p:sp>
        <p:nvSpPr>
          <p:cNvPr id="3" name="Subtitle 2"/>
          <p:cNvSpPr>
            <a:spLocks noGrp="1"/>
          </p:cNvSpPr>
          <p:nvPr>
            <p:ph type="subTitle" idx="1"/>
          </p:nvPr>
        </p:nvSpPr>
        <p:spPr>
          <a:xfrm>
            <a:off x="1345580" y="4126145"/>
            <a:ext cx="9144000" cy="1655762"/>
          </a:xfrm>
        </p:spPr>
        <p:txBody>
          <a:bodyPr>
            <a:normAutofit lnSpcReduction="10000"/>
          </a:bodyPr>
          <a:lstStyle/>
          <a:p>
            <a:r>
              <a:rPr lang="es-MX" dirty="0" smtClean="0"/>
              <a:t>Brayan Román Ramírez</a:t>
            </a:r>
          </a:p>
          <a:p>
            <a:r>
              <a:rPr lang="es-MX" dirty="0" smtClean="0"/>
              <a:t>6to Semestre</a:t>
            </a:r>
          </a:p>
          <a:p>
            <a:r>
              <a:rPr lang="es-MX" dirty="0" smtClean="0"/>
              <a:t>Ingeniería en Computación </a:t>
            </a:r>
          </a:p>
          <a:p>
            <a:r>
              <a:rPr lang="es-MX" dirty="0" smtClean="0"/>
              <a:t>UAA</a:t>
            </a:r>
            <a:endParaRPr lang="es-MX" dirty="0"/>
          </a:p>
        </p:txBody>
      </p:sp>
    </p:spTree>
    <p:extLst>
      <p:ext uri="{BB962C8B-B14F-4D97-AF65-F5344CB8AC3E}">
        <p14:creationId xmlns:p14="http://schemas.microsoft.com/office/powerpoint/2010/main" val="238103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dirty="0"/>
          </a:p>
        </p:txBody>
      </p:sp>
      <p:sp>
        <p:nvSpPr>
          <p:cNvPr id="3" name="Content Placeholder 2"/>
          <p:cNvSpPr>
            <a:spLocks noGrp="1"/>
          </p:cNvSpPr>
          <p:nvPr>
            <p:ph idx="1"/>
          </p:nvPr>
        </p:nvSpPr>
        <p:spPr/>
        <p:txBody>
          <a:bodyPr/>
          <a:lstStyle/>
          <a:p>
            <a:r>
              <a:rPr lang="es-MX" dirty="0"/>
              <a:t>Para que la computadora entienda nuestras instrucciones debe usarse un lenguaje específico conocido como </a:t>
            </a:r>
            <a:r>
              <a:rPr lang="es-MX" dirty="0">
                <a:hlinkClick r:id="rId2" tooltip="Lenguaje de máquina"/>
              </a:rPr>
              <a:t>código máquina</a:t>
            </a:r>
            <a:r>
              <a:rPr lang="es-MX" dirty="0"/>
              <a:t>, el cual la máquina comprende fácilmente, pero que lo hace excesivamente complicado para las personas. De hecho sólo consiste en cadenas extensas de </a:t>
            </a:r>
            <a:r>
              <a:rPr lang="es-MX" dirty="0">
                <a:hlinkClick r:id="rId3" tooltip="Sistema binario"/>
              </a:rPr>
              <a:t>números 0 y 1</a:t>
            </a:r>
            <a:r>
              <a:rPr lang="es-MX" dirty="0"/>
              <a:t>.</a:t>
            </a:r>
          </a:p>
          <a:p>
            <a:r>
              <a:rPr lang="es-MX" dirty="0"/>
              <a:t>Para facilitar el trabajo, los primeros operadores de computadoras decidieron hacer un traductor para reemplazar los 0 y 1 por palabras o abstracción de palabras y letras provenientes del </a:t>
            </a:r>
            <a:r>
              <a:rPr lang="es-MX" dirty="0">
                <a:hlinkClick r:id="rId4" tooltip="Idioma inglés"/>
              </a:rPr>
              <a:t>inglés</a:t>
            </a:r>
            <a:r>
              <a:rPr lang="es-MX" dirty="0"/>
              <a:t>; éste se conoce como </a:t>
            </a:r>
            <a:r>
              <a:rPr lang="es-MX" dirty="0">
                <a:hlinkClick r:id="rId5" tooltip="Lenguaje ensamblador"/>
              </a:rPr>
              <a:t>lenguaje ensamblador</a:t>
            </a:r>
            <a:r>
              <a:rPr lang="es-MX" dirty="0"/>
              <a:t>. </a:t>
            </a:r>
          </a:p>
          <a:p>
            <a:endParaRPr lang="es-MX" dirty="0"/>
          </a:p>
        </p:txBody>
      </p:sp>
    </p:spTree>
    <p:extLst>
      <p:ext uri="{BB962C8B-B14F-4D97-AF65-F5344CB8AC3E}">
        <p14:creationId xmlns:p14="http://schemas.microsoft.com/office/powerpoint/2010/main" val="133127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Lenguajes de Computadora</a:t>
            </a:r>
            <a:br>
              <a:rPr lang="es-MX" dirty="0" smtClean="0"/>
            </a:br>
            <a:endParaRPr lang="es-MX" dirty="0"/>
          </a:p>
        </p:txBody>
      </p:sp>
      <p:sp>
        <p:nvSpPr>
          <p:cNvPr id="3" name="Content Placeholder 2"/>
          <p:cNvSpPr>
            <a:spLocks noGrp="1"/>
          </p:cNvSpPr>
          <p:nvPr>
            <p:ph idx="1"/>
          </p:nvPr>
        </p:nvSpPr>
        <p:spPr/>
        <p:txBody>
          <a:bodyPr/>
          <a:lstStyle/>
          <a:p>
            <a:pPr marL="0" indent="0">
              <a:buNone/>
            </a:pPr>
            <a:r>
              <a:rPr lang="es-MX" dirty="0" smtClean="0"/>
              <a:t>Existen </a:t>
            </a:r>
            <a:r>
              <a:rPr lang="es-MX" dirty="0"/>
              <a:t>hoy día cientos de lenguajes de computadora. Estos pueden ser categorizados en tres tipos generales:</a:t>
            </a:r>
          </a:p>
          <a:p>
            <a:pPr lvl="0"/>
            <a:endParaRPr lang="es-MX" dirty="0" smtClean="0"/>
          </a:p>
          <a:p>
            <a:pPr lvl="0"/>
            <a:endParaRPr lang="es-MX" dirty="0"/>
          </a:p>
          <a:p>
            <a:pPr lvl="0"/>
            <a:r>
              <a:rPr lang="es-MX" dirty="0" smtClean="0"/>
              <a:t>Lenguajes  </a:t>
            </a:r>
            <a:r>
              <a:rPr lang="es-MX" dirty="0"/>
              <a:t>máquina</a:t>
            </a:r>
          </a:p>
          <a:p>
            <a:pPr lvl="0"/>
            <a:r>
              <a:rPr lang="es-MX" dirty="0"/>
              <a:t>Lenguajes ensambladores</a:t>
            </a:r>
          </a:p>
          <a:p>
            <a:pPr lvl="0"/>
            <a:r>
              <a:rPr lang="es-MX" dirty="0"/>
              <a:t>Lenguajes de alto nivel</a:t>
            </a:r>
          </a:p>
          <a:p>
            <a:endParaRPr lang="es-MX" dirty="0"/>
          </a:p>
        </p:txBody>
      </p:sp>
    </p:spTree>
    <p:extLst>
      <p:ext uri="{BB962C8B-B14F-4D97-AF65-F5344CB8AC3E}">
        <p14:creationId xmlns:p14="http://schemas.microsoft.com/office/powerpoint/2010/main" val="298635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Operación de los lenguajes de programación en una computadora y su interpretación.</a:t>
            </a:r>
            <a:endParaRPr lang="es-MX" dirty="0"/>
          </a:p>
        </p:txBody>
      </p:sp>
      <p:sp>
        <p:nvSpPr>
          <p:cNvPr id="3" name="Content Placeholder 2"/>
          <p:cNvSpPr>
            <a:spLocks noGrp="1"/>
          </p:cNvSpPr>
          <p:nvPr>
            <p:ph idx="1"/>
          </p:nvPr>
        </p:nvSpPr>
        <p:spPr/>
        <p:txBody>
          <a:bodyPr/>
          <a:lstStyle/>
          <a:p>
            <a:r>
              <a:rPr lang="es-MX" b="1" dirty="0"/>
              <a:t>En computación, la unidad aritmética lógica o unidad aritmético-lógica, también conocida como ALU (siglas en inglés de </a:t>
            </a:r>
            <a:r>
              <a:rPr lang="es-MX" b="1" i="1" dirty="0" err="1"/>
              <a:t>arithmetic</a:t>
            </a:r>
            <a:r>
              <a:rPr lang="es-MX" b="1" i="1" dirty="0"/>
              <a:t> </a:t>
            </a:r>
            <a:r>
              <a:rPr lang="es-MX" b="1" i="1" dirty="0" err="1"/>
              <a:t>logic</a:t>
            </a:r>
            <a:r>
              <a:rPr lang="es-MX" b="1" i="1" dirty="0"/>
              <a:t> </a:t>
            </a:r>
            <a:r>
              <a:rPr lang="es-MX" b="1" i="1" dirty="0" err="1"/>
              <a:t>unit</a:t>
            </a:r>
            <a:r>
              <a:rPr lang="es-MX" b="1" dirty="0"/>
              <a:t>), es un circuito digital que calcula operaciones aritméticas (como suma, resta, multiplicación, etc.) y operaciones lógicas (si, y, o, no), entre valores (generalmente uno o dos) de los argumentos.</a:t>
            </a:r>
          </a:p>
          <a:p>
            <a:endParaRPr lang="es-MX" dirty="0"/>
          </a:p>
        </p:txBody>
      </p:sp>
    </p:spTree>
    <p:extLst>
      <p:ext uri="{BB962C8B-B14F-4D97-AF65-F5344CB8AC3E}">
        <p14:creationId xmlns:p14="http://schemas.microsoft.com/office/powerpoint/2010/main" val="244627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POR EJEMPLO…</a:t>
            </a:r>
            <a:endParaRPr lang="es-MX" dirty="0"/>
          </a:p>
        </p:txBody>
      </p:sp>
      <p:sp>
        <p:nvSpPr>
          <p:cNvPr id="3" name="Content Placeholder 2"/>
          <p:cNvSpPr>
            <a:spLocks noGrp="1"/>
          </p:cNvSpPr>
          <p:nvPr>
            <p:ph idx="1"/>
          </p:nvPr>
        </p:nvSpPr>
        <p:spPr/>
        <p:txBody>
          <a:bodyPr/>
          <a:lstStyle/>
          <a:p>
            <a:r>
              <a:rPr lang="es-MX" dirty="0"/>
              <a:t>Muchos tipos de circuitos electrónicos necesitan realizar algún tipo de operación aritmética, así que incluso el circuito dentro de un reloj digital tendrá una ALU minúscula que se mantiene sumando 1 al tiempo actual, y se mantiene comprobando si debe activar el sonido de la alarma, etc.</a:t>
            </a:r>
          </a:p>
          <a:p>
            <a:endParaRPr lang="es-MX" dirty="0"/>
          </a:p>
        </p:txBody>
      </p:sp>
    </p:spTree>
    <p:extLst>
      <p:ext uri="{BB962C8B-B14F-4D97-AF65-F5344CB8AC3E}">
        <p14:creationId xmlns:p14="http://schemas.microsoft.com/office/powerpoint/2010/main" val="226104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Para el proceso de instrucciones…</a:t>
            </a:r>
            <a:endParaRPr lang="es-MX" dirty="0"/>
          </a:p>
        </p:txBody>
      </p:sp>
      <p:sp>
        <p:nvSpPr>
          <p:cNvPr id="3" name="Content Placeholder 2"/>
          <p:cNvSpPr>
            <a:spLocks noGrp="1"/>
          </p:cNvSpPr>
          <p:nvPr>
            <p:ph idx="1"/>
          </p:nvPr>
        </p:nvSpPr>
        <p:spPr/>
        <p:txBody>
          <a:bodyPr/>
          <a:lstStyle/>
          <a:p>
            <a:r>
              <a:rPr lang="es-MX" dirty="0"/>
              <a:t>La unidad de procesamiento central (CPU) es donde se manipulan los datos. En una microcomputadora, el CPU completo está contenido en un chip muy pequeño llamado </a:t>
            </a:r>
            <a:r>
              <a:rPr lang="es-MX" i="1" dirty="0"/>
              <a:t>microprocesador</a:t>
            </a:r>
            <a:r>
              <a:rPr lang="es-MX" dirty="0"/>
              <a:t>. Todas las CPU tienen por lo menos dos partes básicas, la </a:t>
            </a:r>
            <a:r>
              <a:rPr lang="es-MX" i="1" dirty="0"/>
              <a:t>unidad de control</a:t>
            </a:r>
            <a:r>
              <a:rPr lang="es-MX" dirty="0"/>
              <a:t> y la </a:t>
            </a:r>
            <a:r>
              <a:rPr lang="es-MX" i="1" dirty="0"/>
              <a:t>unidad </a:t>
            </a:r>
            <a:r>
              <a:rPr lang="es-MX" i="1" dirty="0" err="1"/>
              <a:t>aritméticológica</a:t>
            </a:r>
            <a:r>
              <a:rPr lang="es-MX" dirty="0"/>
              <a:t>. Todos los recursos de la computadora son administrados desde la unidad de control, cuya función es coordinar todas las actividades de la computadora. La unidad de control contiene las instrucciones de la CPU para llevar a cabo comandos. </a:t>
            </a:r>
          </a:p>
        </p:txBody>
      </p:sp>
    </p:spTree>
    <p:extLst>
      <p:ext uri="{BB962C8B-B14F-4D97-AF65-F5344CB8AC3E}">
        <p14:creationId xmlns:p14="http://schemas.microsoft.com/office/powerpoint/2010/main" val="18158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ALU BASICA 2 Bits CON ACARREO </a:t>
            </a:r>
            <a:r>
              <a:rPr lang="es-MX" dirty="0" smtClean="0">
                <a:sym typeface="Wingdings" panose="05000000000000000000" pitchFamily="2" charset="2"/>
              </a:rPr>
              <a:t></a:t>
            </a:r>
            <a:endParaRPr lang="es-MX"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4644" y="1184942"/>
            <a:ext cx="4806176" cy="5551133"/>
          </a:xfrm>
        </p:spPr>
      </p:pic>
    </p:spTree>
    <p:extLst>
      <p:ext uri="{BB962C8B-B14F-4D97-AF65-F5344CB8AC3E}">
        <p14:creationId xmlns:p14="http://schemas.microsoft.com/office/powerpoint/2010/main" val="3041419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166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Lenguajes de Programación  2.1 Los lenguajes en la estructura y operación de una computadora </vt:lpstr>
      <vt:lpstr>PowerPoint Presentation</vt:lpstr>
      <vt:lpstr>Lenguajes de Computadora </vt:lpstr>
      <vt:lpstr>Operación de los lenguajes de programación en una computadora y su interpretación.</vt:lpstr>
      <vt:lpstr>POR EJEMPLO…</vt:lpstr>
      <vt:lpstr>Para el proceso de instrucciones…</vt:lpstr>
      <vt:lpstr>ALU BASICA 2 Bits CON ACARREO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  2.1 Los lenguajes en la estructura y operación de una computadora</dc:title>
  <dc:creator>Brian Román</dc:creator>
  <cp:lastModifiedBy>Brian Román</cp:lastModifiedBy>
  <cp:revision>2</cp:revision>
  <dcterms:created xsi:type="dcterms:W3CDTF">2017-01-23T05:41:12Z</dcterms:created>
  <dcterms:modified xsi:type="dcterms:W3CDTF">2017-01-23T06:10:15Z</dcterms:modified>
</cp:coreProperties>
</file>