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59" r:id="rId5"/>
    <p:sldId id="262" r:id="rId6"/>
    <p:sldId id="263" r:id="rId7"/>
    <p:sldId id="265" r:id="rId8"/>
    <p:sldId id="264" r:id="rId9"/>
    <p:sldId id="266" r:id="rId10"/>
    <p:sldId id="267" r:id="rId11"/>
    <p:sldId id="268" r:id="rId12"/>
    <p:sldId id="269" r:id="rId13"/>
    <p:sldId id="270" r:id="rId14"/>
    <p:sldId id="271" r:id="rId15"/>
    <p:sldId id="272" r:id="rId16"/>
    <p:sldId id="273" r:id="rId17"/>
    <p:sldId id="274" r:id="rId1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939" autoAdjust="0"/>
    <p:restoredTop sz="94660"/>
  </p:normalViewPr>
  <p:slideViewPr>
    <p:cSldViewPr snapToGrid="0">
      <p:cViewPr varScale="1">
        <p:scale>
          <a:sx n="74" d="100"/>
          <a:sy n="74" d="100"/>
        </p:scale>
        <p:origin x="10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MX"/>
          </a:p>
        </p:txBody>
      </p:sp>
      <p:sp>
        <p:nvSpPr>
          <p:cNvPr id="4" name="Marcador de fecha 3"/>
          <p:cNvSpPr>
            <a:spLocks noGrp="1"/>
          </p:cNvSpPr>
          <p:nvPr>
            <p:ph type="dt" sz="half" idx="10"/>
          </p:nvPr>
        </p:nvSpPr>
        <p:spPr/>
        <p:txBody>
          <a:bodyPr/>
          <a:lstStyle/>
          <a:p>
            <a:fld id="{6DC49D19-B1D0-4221-8E79-168F104DA84F}" type="datetimeFigureOut">
              <a:rPr lang="es-MX" smtClean="0"/>
              <a:t>23/01/2017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1FE9F2B-9F6D-4A12-B6A8-39D25C50AF82}" type="slidenum">
              <a:rPr lang="es-MX" smtClean="0"/>
              <a:t>‹Nº›</a:t>
            </a:fld>
            <a:endParaRPr lang="es-MX"/>
          </a:p>
        </p:txBody>
      </p:sp>
    </p:spTree>
    <p:extLst>
      <p:ext uri="{BB962C8B-B14F-4D97-AF65-F5344CB8AC3E}">
        <p14:creationId xmlns:p14="http://schemas.microsoft.com/office/powerpoint/2010/main" val="2580221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6DC49D19-B1D0-4221-8E79-168F104DA84F}" type="datetimeFigureOut">
              <a:rPr lang="es-MX" smtClean="0"/>
              <a:t>23/01/2017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1FE9F2B-9F6D-4A12-B6A8-39D25C50AF82}" type="slidenum">
              <a:rPr lang="es-MX" smtClean="0"/>
              <a:t>‹Nº›</a:t>
            </a:fld>
            <a:endParaRPr lang="es-MX"/>
          </a:p>
        </p:txBody>
      </p:sp>
    </p:spTree>
    <p:extLst>
      <p:ext uri="{BB962C8B-B14F-4D97-AF65-F5344CB8AC3E}">
        <p14:creationId xmlns:p14="http://schemas.microsoft.com/office/powerpoint/2010/main" val="2989414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6DC49D19-B1D0-4221-8E79-168F104DA84F}" type="datetimeFigureOut">
              <a:rPr lang="es-MX" smtClean="0"/>
              <a:t>23/01/2017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1FE9F2B-9F6D-4A12-B6A8-39D25C50AF82}" type="slidenum">
              <a:rPr lang="es-MX" smtClean="0"/>
              <a:t>‹Nº›</a:t>
            </a:fld>
            <a:endParaRPr lang="es-MX"/>
          </a:p>
        </p:txBody>
      </p:sp>
    </p:spTree>
    <p:extLst>
      <p:ext uri="{BB962C8B-B14F-4D97-AF65-F5344CB8AC3E}">
        <p14:creationId xmlns:p14="http://schemas.microsoft.com/office/powerpoint/2010/main" val="4165595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6DC49D19-B1D0-4221-8E79-168F104DA84F}" type="datetimeFigureOut">
              <a:rPr lang="es-MX" smtClean="0"/>
              <a:t>23/01/2017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1FE9F2B-9F6D-4A12-B6A8-39D25C50AF82}" type="slidenum">
              <a:rPr lang="es-MX" smtClean="0"/>
              <a:t>‹Nº›</a:t>
            </a:fld>
            <a:endParaRPr lang="es-MX"/>
          </a:p>
        </p:txBody>
      </p:sp>
    </p:spTree>
    <p:extLst>
      <p:ext uri="{BB962C8B-B14F-4D97-AF65-F5344CB8AC3E}">
        <p14:creationId xmlns:p14="http://schemas.microsoft.com/office/powerpoint/2010/main" val="2967093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6DC49D19-B1D0-4221-8E79-168F104DA84F}" type="datetimeFigureOut">
              <a:rPr lang="es-MX" smtClean="0"/>
              <a:t>23/01/2017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1FE9F2B-9F6D-4A12-B6A8-39D25C50AF82}" type="slidenum">
              <a:rPr lang="es-MX" smtClean="0"/>
              <a:t>‹Nº›</a:t>
            </a:fld>
            <a:endParaRPr lang="es-MX"/>
          </a:p>
        </p:txBody>
      </p:sp>
    </p:spTree>
    <p:extLst>
      <p:ext uri="{BB962C8B-B14F-4D97-AF65-F5344CB8AC3E}">
        <p14:creationId xmlns:p14="http://schemas.microsoft.com/office/powerpoint/2010/main" val="1790919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p:cNvSpPr>
            <a:spLocks noGrp="1"/>
          </p:cNvSpPr>
          <p:nvPr>
            <p:ph type="dt" sz="half" idx="10"/>
          </p:nvPr>
        </p:nvSpPr>
        <p:spPr/>
        <p:txBody>
          <a:bodyPr/>
          <a:lstStyle/>
          <a:p>
            <a:fld id="{6DC49D19-B1D0-4221-8E79-168F104DA84F}" type="datetimeFigureOut">
              <a:rPr lang="es-MX" smtClean="0"/>
              <a:t>23/01/2017</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1FE9F2B-9F6D-4A12-B6A8-39D25C50AF82}" type="slidenum">
              <a:rPr lang="es-MX" smtClean="0"/>
              <a:t>‹Nº›</a:t>
            </a:fld>
            <a:endParaRPr lang="es-MX"/>
          </a:p>
        </p:txBody>
      </p:sp>
    </p:spTree>
    <p:extLst>
      <p:ext uri="{BB962C8B-B14F-4D97-AF65-F5344CB8AC3E}">
        <p14:creationId xmlns:p14="http://schemas.microsoft.com/office/powerpoint/2010/main" val="2045419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p:cNvSpPr>
            <a:spLocks noGrp="1"/>
          </p:cNvSpPr>
          <p:nvPr>
            <p:ph type="dt" sz="half" idx="10"/>
          </p:nvPr>
        </p:nvSpPr>
        <p:spPr/>
        <p:txBody>
          <a:bodyPr/>
          <a:lstStyle/>
          <a:p>
            <a:fld id="{6DC49D19-B1D0-4221-8E79-168F104DA84F}" type="datetimeFigureOut">
              <a:rPr lang="es-MX" smtClean="0"/>
              <a:t>23/01/2017</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91FE9F2B-9F6D-4A12-B6A8-39D25C50AF82}" type="slidenum">
              <a:rPr lang="es-MX" smtClean="0"/>
              <a:t>‹Nº›</a:t>
            </a:fld>
            <a:endParaRPr lang="es-MX"/>
          </a:p>
        </p:txBody>
      </p:sp>
    </p:spTree>
    <p:extLst>
      <p:ext uri="{BB962C8B-B14F-4D97-AF65-F5344CB8AC3E}">
        <p14:creationId xmlns:p14="http://schemas.microsoft.com/office/powerpoint/2010/main" val="1342147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fecha 2"/>
          <p:cNvSpPr>
            <a:spLocks noGrp="1"/>
          </p:cNvSpPr>
          <p:nvPr>
            <p:ph type="dt" sz="half" idx="10"/>
          </p:nvPr>
        </p:nvSpPr>
        <p:spPr/>
        <p:txBody>
          <a:bodyPr/>
          <a:lstStyle/>
          <a:p>
            <a:fld id="{6DC49D19-B1D0-4221-8E79-168F104DA84F}" type="datetimeFigureOut">
              <a:rPr lang="es-MX" smtClean="0"/>
              <a:t>23/01/2017</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91FE9F2B-9F6D-4A12-B6A8-39D25C50AF82}" type="slidenum">
              <a:rPr lang="es-MX" smtClean="0"/>
              <a:t>‹Nº›</a:t>
            </a:fld>
            <a:endParaRPr lang="es-MX"/>
          </a:p>
        </p:txBody>
      </p:sp>
    </p:spTree>
    <p:extLst>
      <p:ext uri="{BB962C8B-B14F-4D97-AF65-F5344CB8AC3E}">
        <p14:creationId xmlns:p14="http://schemas.microsoft.com/office/powerpoint/2010/main" val="2347430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DC49D19-B1D0-4221-8E79-168F104DA84F}" type="datetimeFigureOut">
              <a:rPr lang="es-MX" smtClean="0"/>
              <a:t>23/01/2017</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91FE9F2B-9F6D-4A12-B6A8-39D25C50AF82}" type="slidenum">
              <a:rPr lang="es-MX" smtClean="0"/>
              <a:t>‹Nº›</a:t>
            </a:fld>
            <a:endParaRPr lang="es-MX"/>
          </a:p>
        </p:txBody>
      </p:sp>
    </p:spTree>
    <p:extLst>
      <p:ext uri="{BB962C8B-B14F-4D97-AF65-F5344CB8AC3E}">
        <p14:creationId xmlns:p14="http://schemas.microsoft.com/office/powerpoint/2010/main" val="1121384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6DC49D19-B1D0-4221-8E79-168F104DA84F}" type="datetimeFigureOut">
              <a:rPr lang="es-MX" smtClean="0"/>
              <a:t>23/01/2017</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1FE9F2B-9F6D-4A12-B6A8-39D25C50AF82}" type="slidenum">
              <a:rPr lang="es-MX" smtClean="0"/>
              <a:t>‹Nº›</a:t>
            </a:fld>
            <a:endParaRPr lang="es-MX"/>
          </a:p>
        </p:txBody>
      </p:sp>
    </p:spTree>
    <p:extLst>
      <p:ext uri="{BB962C8B-B14F-4D97-AF65-F5344CB8AC3E}">
        <p14:creationId xmlns:p14="http://schemas.microsoft.com/office/powerpoint/2010/main" val="3388070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6DC49D19-B1D0-4221-8E79-168F104DA84F}" type="datetimeFigureOut">
              <a:rPr lang="es-MX" smtClean="0"/>
              <a:t>23/01/2017</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1FE9F2B-9F6D-4A12-B6A8-39D25C50AF82}" type="slidenum">
              <a:rPr lang="es-MX" smtClean="0"/>
              <a:t>‹Nº›</a:t>
            </a:fld>
            <a:endParaRPr lang="es-MX"/>
          </a:p>
        </p:txBody>
      </p:sp>
    </p:spTree>
    <p:extLst>
      <p:ext uri="{BB962C8B-B14F-4D97-AF65-F5344CB8AC3E}">
        <p14:creationId xmlns:p14="http://schemas.microsoft.com/office/powerpoint/2010/main" val="1432164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C49D19-B1D0-4221-8E79-168F104DA84F}" type="datetimeFigureOut">
              <a:rPr lang="es-MX" smtClean="0"/>
              <a:t>23/01/2017</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E9F2B-9F6D-4A12-B6A8-39D25C50AF82}" type="slidenum">
              <a:rPr lang="es-MX" smtClean="0"/>
              <a:t>‹Nº›</a:t>
            </a:fld>
            <a:endParaRPr lang="es-MX"/>
          </a:p>
        </p:txBody>
      </p:sp>
    </p:spTree>
    <p:extLst>
      <p:ext uri="{BB962C8B-B14F-4D97-AF65-F5344CB8AC3E}">
        <p14:creationId xmlns:p14="http://schemas.microsoft.com/office/powerpoint/2010/main" val="3976381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LENGUAJES DE PROGRAMAC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475" y="2537687"/>
            <a:ext cx="11247097" cy="345445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Resultado de imagen para universidad americana de acapulco"/>
          <p:cNvPicPr>
            <a:picLocks noChangeAspect="1" noChangeArrowheads="1"/>
          </p:cNvPicPr>
          <p:nvPr/>
        </p:nvPicPr>
        <p:blipFill rotWithShape="1">
          <a:blip r:embed="rId3">
            <a:extLst>
              <a:ext uri="{28A0092B-C50C-407E-A947-70E740481C1C}">
                <a14:useLocalDpi xmlns:a14="http://schemas.microsoft.com/office/drawing/2010/main" val="0"/>
              </a:ext>
            </a:extLst>
          </a:blip>
          <a:srcRect l="23328"/>
          <a:stretch/>
        </p:blipFill>
        <p:spPr bwMode="auto">
          <a:xfrm>
            <a:off x="2614610" y="-2118"/>
            <a:ext cx="6668104" cy="14859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7075" y="213275"/>
            <a:ext cx="1184497" cy="1590140"/>
          </a:xfrm>
          <a:prstGeom prst="rect">
            <a:avLst/>
          </a:prstGeom>
        </p:spPr>
      </p:pic>
      <p:sp>
        <p:nvSpPr>
          <p:cNvPr id="2" name="Rectángulo 1"/>
          <p:cNvSpPr/>
          <p:nvPr/>
        </p:nvSpPr>
        <p:spPr>
          <a:xfrm>
            <a:off x="0" y="5740591"/>
            <a:ext cx="11850130" cy="964457"/>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MX" dirty="0"/>
          </a:p>
        </p:txBody>
      </p:sp>
      <p:pic>
        <p:nvPicPr>
          <p:cNvPr id="10" name="Picture 2" descr="Resultado de imagen para universidad americana de acapulco"/>
          <p:cNvPicPr>
            <a:picLocks noChangeAspect="1" noChangeArrowheads="1"/>
          </p:cNvPicPr>
          <p:nvPr/>
        </p:nvPicPr>
        <p:blipFill rotWithShape="1">
          <a:blip r:embed="rId3">
            <a:extLst>
              <a:ext uri="{28A0092B-C50C-407E-A947-70E740481C1C}">
                <a14:useLocalDpi xmlns:a14="http://schemas.microsoft.com/office/drawing/2010/main" val="0"/>
              </a:ext>
            </a:extLst>
          </a:blip>
          <a:srcRect r="76860"/>
          <a:stretch/>
        </p:blipFill>
        <p:spPr bwMode="auto">
          <a:xfrm>
            <a:off x="303560" y="213275"/>
            <a:ext cx="1560515" cy="1485900"/>
          </a:xfrm>
          <a:prstGeom prst="rect">
            <a:avLst/>
          </a:prstGeom>
          <a:noFill/>
          <a:extLst>
            <a:ext uri="{909E8E84-426E-40DD-AFC4-6F175D3DCCD1}">
              <a14:hiddenFill xmlns:a14="http://schemas.microsoft.com/office/drawing/2010/main">
                <a:solidFill>
                  <a:srgbClr val="FFFFFF"/>
                </a:solidFill>
              </a14:hiddenFill>
            </a:ext>
          </a:extLst>
        </p:spPr>
      </p:pic>
      <p:sp>
        <p:nvSpPr>
          <p:cNvPr id="18" name="Título 8"/>
          <p:cNvSpPr>
            <a:spLocks noGrp="1"/>
          </p:cNvSpPr>
          <p:nvPr>
            <p:ph type="ctrTitle"/>
          </p:nvPr>
        </p:nvSpPr>
        <p:spPr>
          <a:xfrm>
            <a:off x="597886" y="1094789"/>
            <a:ext cx="10701551" cy="2155058"/>
          </a:xfrm>
        </p:spPr>
        <p:txBody>
          <a:bodyPr anchor="ctr">
            <a:noAutofit/>
          </a:bodyPr>
          <a:lstStyle/>
          <a:p>
            <a:pPr>
              <a:lnSpc>
                <a:spcPct val="70000"/>
              </a:lnSpc>
              <a:spcBef>
                <a:spcPts val="0"/>
              </a:spcBef>
            </a:pPr>
            <a:r>
              <a:rPr lang="es-ES" sz="5400" b="1" dirty="0">
                <a:latin typeface="Colonna MT" panose="04020805060202030203" pitchFamily="82" charset="0"/>
              </a:rPr>
              <a:t>Historia de los lenguajes de programación</a:t>
            </a:r>
          </a:p>
        </p:txBody>
      </p:sp>
      <p:sp>
        <p:nvSpPr>
          <p:cNvPr id="19" name="Rectángulo 18"/>
          <p:cNvSpPr/>
          <p:nvPr/>
        </p:nvSpPr>
        <p:spPr>
          <a:xfrm>
            <a:off x="-270845" y="5955055"/>
            <a:ext cx="12439015" cy="757130"/>
          </a:xfrm>
          <a:prstGeom prst="rect">
            <a:avLst/>
          </a:prstGeom>
        </p:spPr>
        <p:txBody>
          <a:bodyPr wrap="square">
            <a:spAutoFit/>
          </a:bodyPr>
          <a:lstStyle/>
          <a:p>
            <a:pPr algn="ctr">
              <a:lnSpc>
                <a:spcPct val="90000"/>
              </a:lnSpc>
            </a:pPr>
            <a:r>
              <a:rPr lang="es-ES_tradnl" sz="1600" b="1" dirty="0">
                <a:solidFill>
                  <a:schemeClr val="bg1"/>
                </a:solidFill>
                <a:latin typeface="Century Gothic" panose="020B0502020202020204" pitchFamily="34" charset="0"/>
              </a:rPr>
              <a:t>Alumnos: Josué de Jesús Zapata Moreno</a:t>
            </a:r>
          </a:p>
          <a:p>
            <a:pPr algn="ctr">
              <a:lnSpc>
                <a:spcPct val="90000"/>
              </a:lnSpc>
            </a:pPr>
            <a:r>
              <a:rPr lang="es-ES_tradnl" sz="1600" b="1" dirty="0">
                <a:solidFill>
                  <a:schemeClr val="bg1"/>
                </a:solidFill>
                <a:latin typeface="Century Gothic" panose="020B0502020202020204" pitchFamily="34" charset="0"/>
              </a:rPr>
              <a:t>Sexto semestre de la carrera de Ingeniería en Computación</a:t>
            </a:r>
          </a:p>
          <a:p>
            <a:pPr algn="ctr">
              <a:lnSpc>
                <a:spcPct val="90000"/>
              </a:lnSpc>
            </a:pPr>
            <a:r>
              <a:rPr lang="es-ES_tradnl" sz="1600" b="1" dirty="0">
                <a:solidFill>
                  <a:schemeClr val="bg1"/>
                </a:solidFill>
                <a:latin typeface="Century Gothic" panose="020B0502020202020204" pitchFamily="34" charset="0"/>
              </a:rPr>
              <a:t>Profesor: </a:t>
            </a:r>
            <a:r>
              <a:rPr lang="es-ES_tradnl" sz="1600" b="1" dirty="0" err="1">
                <a:solidFill>
                  <a:schemeClr val="bg1"/>
                </a:solidFill>
                <a:latin typeface="Century Gothic" panose="020B0502020202020204" pitchFamily="34" charset="0"/>
              </a:rPr>
              <a:t>Uziel</a:t>
            </a:r>
            <a:r>
              <a:rPr lang="es-ES_tradnl" sz="1600" b="1" dirty="0">
                <a:solidFill>
                  <a:schemeClr val="bg1"/>
                </a:solidFill>
                <a:latin typeface="Century Gothic" panose="020B0502020202020204" pitchFamily="34" charset="0"/>
              </a:rPr>
              <a:t> Trujillo Colon</a:t>
            </a:r>
          </a:p>
        </p:txBody>
      </p:sp>
    </p:spTree>
    <p:extLst>
      <p:ext uri="{BB962C8B-B14F-4D97-AF65-F5344CB8AC3E}">
        <p14:creationId xmlns:p14="http://schemas.microsoft.com/office/powerpoint/2010/main" val="10390657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397659"/>
            <a:ext cx="12192000" cy="9644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dirty="0"/>
          </a:p>
        </p:txBody>
      </p:sp>
      <p:sp>
        <p:nvSpPr>
          <p:cNvPr id="5" name="Marcador de contenido 2"/>
          <p:cNvSpPr txBox="1">
            <a:spLocks/>
          </p:cNvSpPr>
          <p:nvPr/>
        </p:nvSpPr>
        <p:spPr>
          <a:xfrm>
            <a:off x="128986" y="654026"/>
            <a:ext cx="12063014" cy="45172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b="1" dirty="0"/>
              <a:t>1983- C++</a:t>
            </a:r>
          </a:p>
        </p:txBody>
      </p:sp>
      <p:sp>
        <p:nvSpPr>
          <p:cNvPr id="3" name="Rectángulo 2"/>
          <p:cNvSpPr/>
          <p:nvPr/>
        </p:nvSpPr>
        <p:spPr>
          <a:xfrm>
            <a:off x="128986" y="1412473"/>
            <a:ext cx="12063014" cy="1015663"/>
          </a:xfrm>
          <a:prstGeom prst="rect">
            <a:avLst/>
          </a:prstGeom>
        </p:spPr>
        <p:txBody>
          <a:bodyPr wrap="square">
            <a:spAutoFit/>
          </a:bodyPr>
          <a:lstStyle/>
          <a:p>
            <a:pPr fontAlgn="base"/>
            <a:r>
              <a:rPr lang="es-MX" sz="2000" dirty="0"/>
              <a:t> (“C con clases”; ++ es el operador de incremento en “C”) Es una extensión de lenguaje C, con mejoras tales como clases, funciones virtuales y plantillas.</a:t>
            </a:r>
          </a:p>
          <a:p>
            <a:pPr fontAlgn="base"/>
            <a:r>
              <a:rPr lang="es-MX" sz="2000" dirty="0"/>
              <a:t> </a:t>
            </a:r>
          </a:p>
        </p:txBody>
      </p:sp>
      <p:sp>
        <p:nvSpPr>
          <p:cNvPr id="2" name="AutoShape 2" descr="Resultado de imagen para cobol"/>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11266" name="Picture 2" descr="https://i.ytimg.com/vi/qMnfU4DmYPI/maxresdefaul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0067" y="2224216"/>
            <a:ext cx="7644890" cy="4300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976242"/>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397659"/>
            <a:ext cx="12192000" cy="9644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dirty="0"/>
          </a:p>
        </p:txBody>
      </p:sp>
      <p:sp>
        <p:nvSpPr>
          <p:cNvPr id="5" name="Marcador de contenido 2"/>
          <p:cNvSpPr txBox="1">
            <a:spLocks/>
          </p:cNvSpPr>
          <p:nvPr/>
        </p:nvSpPr>
        <p:spPr>
          <a:xfrm>
            <a:off x="128986" y="654026"/>
            <a:ext cx="12063014" cy="45172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b="1" dirty="0"/>
              <a:t>1991- </a:t>
            </a:r>
            <a:r>
              <a:rPr lang="es-MX" b="1" dirty="0" err="1"/>
              <a:t>pyton</a:t>
            </a:r>
            <a:endParaRPr lang="es-MX" b="1" dirty="0"/>
          </a:p>
          <a:p>
            <a:pPr marL="0" indent="0">
              <a:buNone/>
            </a:pPr>
            <a:endParaRPr lang="es-MX" b="1" dirty="0"/>
          </a:p>
        </p:txBody>
      </p:sp>
      <p:sp>
        <p:nvSpPr>
          <p:cNvPr id="3" name="Rectángulo 2"/>
          <p:cNvSpPr/>
          <p:nvPr/>
        </p:nvSpPr>
        <p:spPr>
          <a:xfrm>
            <a:off x="128986" y="1412473"/>
            <a:ext cx="12063014" cy="1508105"/>
          </a:xfrm>
          <a:prstGeom prst="rect">
            <a:avLst/>
          </a:prstGeom>
        </p:spPr>
        <p:txBody>
          <a:bodyPr wrap="square">
            <a:spAutoFit/>
          </a:bodyPr>
          <a:lstStyle/>
          <a:p>
            <a:r>
              <a:rPr lang="es-MX" b="1" dirty="0"/>
              <a:t>Python</a:t>
            </a:r>
            <a:r>
              <a:rPr lang="es-MX" dirty="0"/>
              <a:t> es un lenguaje de programación interpretado cuya filosofía hace hincapié en una sintaxis que favorezca un código legible.</a:t>
            </a:r>
          </a:p>
          <a:p>
            <a:r>
              <a:rPr lang="es-MX" dirty="0"/>
              <a:t>Se trata de un lenguaje de programación </a:t>
            </a:r>
            <a:r>
              <a:rPr lang="es-MX" dirty="0" err="1"/>
              <a:t>multiparadigma</a:t>
            </a:r>
            <a:r>
              <a:rPr lang="es-MX" dirty="0"/>
              <a:t>, ya que soporta orientación a objetos, programación imperativa y, en menor medida, programación funcional. Es un lenguaje interpretado, usa </a:t>
            </a:r>
            <a:r>
              <a:rPr lang="es-MX" dirty="0" err="1"/>
              <a:t>tipado</a:t>
            </a:r>
            <a:r>
              <a:rPr lang="es-MX" dirty="0"/>
              <a:t> dinámico y es multiplataforma.</a:t>
            </a:r>
          </a:p>
          <a:p>
            <a:pPr fontAlgn="base"/>
            <a:r>
              <a:rPr lang="es-MX" sz="2000" dirty="0"/>
              <a:t> </a:t>
            </a:r>
          </a:p>
        </p:txBody>
      </p:sp>
      <p:sp>
        <p:nvSpPr>
          <p:cNvPr id="2" name="AutoShape 2" descr="Resultado de imagen para cobol"/>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12290" name="Picture 2" descr="Resultado de imagen para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7776" y="3143001"/>
            <a:ext cx="7831648" cy="3441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33170"/>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397659"/>
            <a:ext cx="12192000" cy="9644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dirty="0"/>
          </a:p>
        </p:txBody>
      </p:sp>
      <p:sp>
        <p:nvSpPr>
          <p:cNvPr id="5" name="Marcador de contenido 2"/>
          <p:cNvSpPr txBox="1">
            <a:spLocks/>
          </p:cNvSpPr>
          <p:nvPr/>
        </p:nvSpPr>
        <p:spPr>
          <a:xfrm>
            <a:off x="128986" y="654026"/>
            <a:ext cx="12063014" cy="45172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b="1" dirty="0"/>
              <a:t>1991- Ruby</a:t>
            </a:r>
          </a:p>
          <a:p>
            <a:pPr marL="0" indent="0">
              <a:buNone/>
            </a:pPr>
            <a:endParaRPr lang="es-MX" b="1" dirty="0"/>
          </a:p>
        </p:txBody>
      </p:sp>
      <p:sp>
        <p:nvSpPr>
          <p:cNvPr id="3" name="Rectángulo 2"/>
          <p:cNvSpPr/>
          <p:nvPr/>
        </p:nvSpPr>
        <p:spPr>
          <a:xfrm>
            <a:off x="128986" y="1412473"/>
            <a:ext cx="12063014" cy="954107"/>
          </a:xfrm>
          <a:prstGeom prst="rect">
            <a:avLst/>
          </a:prstGeom>
        </p:spPr>
        <p:txBody>
          <a:bodyPr wrap="square">
            <a:spAutoFit/>
          </a:bodyPr>
          <a:lstStyle/>
          <a:p>
            <a:r>
              <a:rPr lang="es-MX" dirty="0"/>
              <a:t>Ruby es un lenguaje con un balance cuidado. Su creador, </a:t>
            </a:r>
            <a:r>
              <a:rPr lang="es-MX" u="sng" dirty="0" err="1"/>
              <a:t>Yukihiro</a:t>
            </a:r>
            <a:r>
              <a:rPr lang="es-MX" u="sng" dirty="0"/>
              <a:t> “</a:t>
            </a:r>
            <a:r>
              <a:rPr lang="es-MX" u="sng" dirty="0" err="1"/>
              <a:t>Matz</a:t>
            </a:r>
            <a:r>
              <a:rPr lang="es-MX" u="sng" dirty="0"/>
              <a:t>” </a:t>
            </a:r>
            <a:r>
              <a:rPr lang="es-MX" u="sng" dirty="0" err="1"/>
              <a:t>Matsumoto</a:t>
            </a:r>
            <a:r>
              <a:rPr lang="es-MX" dirty="0"/>
              <a:t>, mezcló partes de sus lenguajes favoritos (Perl, </a:t>
            </a:r>
            <a:r>
              <a:rPr lang="es-MX" dirty="0" err="1"/>
              <a:t>Smalltalk</a:t>
            </a:r>
            <a:r>
              <a:rPr lang="es-MX" dirty="0"/>
              <a:t>, Eiffel, Ada y </a:t>
            </a:r>
            <a:r>
              <a:rPr lang="es-MX" dirty="0" err="1"/>
              <a:t>Lisp</a:t>
            </a:r>
            <a:r>
              <a:rPr lang="es-MX" dirty="0"/>
              <a:t>) para formar un nuevo lenguaje que incorporara tanto la programación funcional como la imperativa.</a:t>
            </a:r>
            <a:r>
              <a:rPr lang="es-MX" sz="2000" dirty="0"/>
              <a:t> </a:t>
            </a:r>
          </a:p>
        </p:txBody>
      </p:sp>
      <p:sp>
        <p:nvSpPr>
          <p:cNvPr id="2" name="AutoShape 2" descr="Resultado de imagen para cobol"/>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4" name="Imagen 3"/>
          <p:cNvPicPr>
            <a:picLocks noChangeAspect="1"/>
          </p:cNvPicPr>
          <p:nvPr/>
        </p:nvPicPr>
        <p:blipFill>
          <a:blip r:embed="rId2"/>
          <a:stretch>
            <a:fillRect/>
          </a:stretch>
        </p:blipFill>
        <p:spPr>
          <a:xfrm>
            <a:off x="2508421" y="2232818"/>
            <a:ext cx="5585255" cy="4452246"/>
          </a:xfrm>
          <a:prstGeom prst="rect">
            <a:avLst/>
          </a:prstGeom>
        </p:spPr>
      </p:pic>
    </p:spTree>
    <p:extLst>
      <p:ext uri="{BB962C8B-B14F-4D97-AF65-F5344CB8AC3E}">
        <p14:creationId xmlns:p14="http://schemas.microsoft.com/office/powerpoint/2010/main" val="2646366492"/>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397659"/>
            <a:ext cx="12192000" cy="9644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dirty="0"/>
          </a:p>
        </p:txBody>
      </p:sp>
      <p:sp>
        <p:nvSpPr>
          <p:cNvPr id="5" name="Marcador de contenido 2"/>
          <p:cNvSpPr txBox="1">
            <a:spLocks/>
          </p:cNvSpPr>
          <p:nvPr/>
        </p:nvSpPr>
        <p:spPr>
          <a:xfrm>
            <a:off x="128986" y="654026"/>
            <a:ext cx="12063014" cy="45172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b="1" dirty="0"/>
              <a:t>1995- Java</a:t>
            </a:r>
          </a:p>
          <a:p>
            <a:pPr marL="0" indent="0">
              <a:buNone/>
            </a:pPr>
            <a:endParaRPr lang="es-MX" b="1" dirty="0"/>
          </a:p>
        </p:txBody>
      </p:sp>
      <p:sp>
        <p:nvSpPr>
          <p:cNvPr id="3" name="Rectángulo 2"/>
          <p:cNvSpPr/>
          <p:nvPr/>
        </p:nvSpPr>
        <p:spPr>
          <a:xfrm>
            <a:off x="128986" y="1412473"/>
            <a:ext cx="12063014" cy="646331"/>
          </a:xfrm>
          <a:prstGeom prst="rect">
            <a:avLst/>
          </a:prstGeom>
        </p:spPr>
        <p:txBody>
          <a:bodyPr wrap="square">
            <a:spAutoFit/>
          </a:bodyPr>
          <a:lstStyle/>
          <a:p>
            <a:pPr fontAlgn="base"/>
            <a:r>
              <a:rPr lang="es-MX" b="1" dirty="0"/>
              <a:t>Java:</a:t>
            </a:r>
            <a:r>
              <a:rPr lang="es-MX" dirty="0"/>
              <a:t> Hecho para un proyecto de televisión interactiva. Funciona multiplataforma. Es el segundo lenguaje más popular (detrás de lenguaje C).</a:t>
            </a:r>
          </a:p>
        </p:txBody>
      </p:sp>
      <p:sp>
        <p:nvSpPr>
          <p:cNvPr id="2" name="AutoShape 2" descr="Resultado de imagen para cobol"/>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13314" name="Picture 2" descr="https://thamet88.files.wordpress.com/2011/09/java4-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019" y="2259311"/>
            <a:ext cx="5829300" cy="4024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096565"/>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397659"/>
            <a:ext cx="12192000" cy="9644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dirty="0"/>
          </a:p>
        </p:txBody>
      </p:sp>
      <p:sp>
        <p:nvSpPr>
          <p:cNvPr id="5" name="Marcador de contenido 2"/>
          <p:cNvSpPr txBox="1">
            <a:spLocks/>
          </p:cNvSpPr>
          <p:nvPr/>
        </p:nvSpPr>
        <p:spPr>
          <a:xfrm>
            <a:off x="128986" y="654026"/>
            <a:ext cx="12063014" cy="45172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b="1" dirty="0"/>
              <a:t>1995- PHP</a:t>
            </a:r>
          </a:p>
          <a:p>
            <a:pPr marL="0" indent="0">
              <a:buNone/>
            </a:pPr>
            <a:endParaRPr lang="es-MX" b="1" dirty="0"/>
          </a:p>
        </p:txBody>
      </p:sp>
      <p:sp>
        <p:nvSpPr>
          <p:cNvPr id="3" name="Rectángulo 2"/>
          <p:cNvSpPr/>
          <p:nvPr/>
        </p:nvSpPr>
        <p:spPr>
          <a:xfrm>
            <a:off x="128986" y="1412473"/>
            <a:ext cx="11881782" cy="1754326"/>
          </a:xfrm>
          <a:prstGeom prst="rect">
            <a:avLst/>
          </a:prstGeom>
        </p:spPr>
        <p:txBody>
          <a:bodyPr wrap="square">
            <a:spAutoFit/>
          </a:bodyPr>
          <a:lstStyle/>
          <a:p>
            <a:pPr fontAlgn="base"/>
            <a:r>
              <a:rPr lang="es-MX" b="1" dirty="0"/>
              <a:t>PHP</a:t>
            </a:r>
            <a:r>
              <a:rPr lang="es-MX" dirty="0"/>
              <a:t> es un lenguaje de programación de uso general de código del lado del servidor originalmente diseñado para el desarrollo web de contenido dinámico. Fue uno de los primeros lenguajes de programación del lado del servidor que se podían incorporar directamente en el documento HTML en lugar de llamar a un archivo externo que procese los datos. El código es interpretado por un servidor web con un módulo de procesador de PHP que genera la página web resultante. PHP ha evolucionado por lo que ahora incluye también una interfaz de línea de comandos que puede ser usada en aplicaciones gráficas independientes. </a:t>
            </a:r>
          </a:p>
        </p:txBody>
      </p:sp>
      <p:sp>
        <p:nvSpPr>
          <p:cNvPr id="2" name="AutoShape 2" descr="Resultado de imagen para cobol"/>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15362" name="Picture 2" descr="Resultado de imagen para lenguaje ph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4452" y="2872447"/>
            <a:ext cx="5649355" cy="387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611730"/>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397659"/>
            <a:ext cx="12192000" cy="9644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dirty="0"/>
          </a:p>
        </p:txBody>
      </p:sp>
      <p:sp>
        <p:nvSpPr>
          <p:cNvPr id="5" name="Marcador de contenido 2"/>
          <p:cNvSpPr txBox="1">
            <a:spLocks/>
          </p:cNvSpPr>
          <p:nvPr/>
        </p:nvSpPr>
        <p:spPr>
          <a:xfrm>
            <a:off x="128986" y="654026"/>
            <a:ext cx="12063014" cy="45172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b="1" dirty="0"/>
              <a:t>1999- C#</a:t>
            </a:r>
          </a:p>
          <a:p>
            <a:pPr marL="0" indent="0">
              <a:buNone/>
            </a:pPr>
            <a:endParaRPr lang="es-MX" b="1" dirty="0"/>
          </a:p>
        </p:txBody>
      </p:sp>
      <p:sp>
        <p:nvSpPr>
          <p:cNvPr id="3" name="Rectángulo 2"/>
          <p:cNvSpPr/>
          <p:nvPr/>
        </p:nvSpPr>
        <p:spPr>
          <a:xfrm>
            <a:off x="128986" y="1412473"/>
            <a:ext cx="11881782" cy="1477328"/>
          </a:xfrm>
          <a:prstGeom prst="rect">
            <a:avLst/>
          </a:prstGeom>
        </p:spPr>
        <p:txBody>
          <a:bodyPr wrap="square">
            <a:spAutoFit/>
          </a:bodyPr>
          <a:lstStyle/>
          <a:p>
            <a:r>
              <a:rPr lang="es-MX" b="1" dirty="0"/>
              <a:t>C#</a:t>
            </a:r>
            <a:r>
              <a:rPr lang="es-MX" dirty="0"/>
              <a:t> (pronunciado </a:t>
            </a:r>
            <a:r>
              <a:rPr lang="es-MX" i="1" dirty="0"/>
              <a:t>si </a:t>
            </a:r>
            <a:r>
              <a:rPr lang="es-MX" i="1" dirty="0" err="1"/>
              <a:t>sharp</a:t>
            </a:r>
            <a:r>
              <a:rPr lang="es-MX" dirty="0"/>
              <a:t> en inglés) es un lenguaje de programación orientado a objetos desarrollado y estandarizado por Microsoft como parte de su plataforma .NET, que después fue aprobado como un estándar por la ECMA (ECMA-334) e ISO (ISO/IEC 23270). C# es uno de los lenguajes de programación diseñados para la infraestructura de lenguaje común.</a:t>
            </a:r>
          </a:p>
          <a:p>
            <a:r>
              <a:rPr lang="es-MX" dirty="0"/>
              <a:t>Su sintaxis básica deriva de C/C++ y utiliza el modelo de objetos de la plataforma .NET, similar al de Java, aunque incluye mejoras derivadas de otros lenguajes.</a:t>
            </a:r>
          </a:p>
        </p:txBody>
      </p:sp>
      <p:sp>
        <p:nvSpPr>
          <p:cNvPr id="2" name="AutoShape 2" descr="Resultado de imagen para cobol"/>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4" name="AutoShape 2" descr="Resultado de imagen para c#"/>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7" name="AutoShape 4" descr="Resultado de imagen para c#"/>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16390" name="Picture 6" descr="https://code.visualstudio.com/images/csharp_c_sharp_her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806" y="2889801"/>
            <a:ext cx="8286388" cy="3778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168107"/>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397659"/>
            <a:ext cx="12192000" cy="9644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dirty="0"/>
          </a:p>
        </p:txBody>
      </p:sp>
      <p:sp>
        <p:nvSpPr>
          <p:cNvPr id="5" name="Marcador de contenido 2"/>
          <p:cNvSpPr txBox="1">
            <a:spLocks/>
          </p:cNvSpPr>
          <p:nvPr/>
        </p:nvSpPr>
        <p:spPr>
          <a:xfrm>
            <a:off x="128986" y="654026"/>
            <a:ext cx="12063014" cy="45172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b="1" dirty="0"/>
              <a:t>Fuentes</a:t>
            </a:r>
          </a:p>
          <a:p>
            <a:pPr marL="0" indent="0">
              <a:buNone/>
            </a:pPr>
            <a:endParaRPr lang="es-MX" b="1" dirty="0"/>
          </a:p>
        </p:txBody>
      </p:sp>
      <p:sp>
        <p:nvSpPr>
          <p:cNvPr id="3" name="Rectángulo 2"/>
          <p:cNvSpPr/>
          <p:nvPr/>
        </p:nvSpPr>
        <p:spPr>
          <a:xfrm>
            <a:off x="128986" y="1412473"/>
            <a:ext cx="11881782" cy="369332"/>
          </a:xfrm>
          <a:prstGeom prst="rect">
            <a:avLst/>
          </a:prstGeom>
        </p:spPr>
        <p:txBody>
          <a:bodyPr wrap="square">
            <a:spAutoFit/>
          </a:bodyPr>
          <a:lstStyle/>
          <a:p>
            <a:r>
              <a:rPr lang="es-MX" b="1" dirty="0"/>
              <a:t>https://www.maestrodelacomputacion.net/historia-de-los-lenguajes-de-programacion/</a:t>
            </a:r>
            <a:endParaRPr lang="es-MX" dirty="0"/>
          </a:p>
        </p:txBody>
      </p:sp>
      <p:sp>
        <p:nvSpPr>
          <p:cNvPr id="2" name="AutoShape 2" descr="Resultado de imagen para cobol"/>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4" name="AutoShape 2" descr="Resultado de imagen para c#"/>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7" name="AutoShape 4" descr="Resultado de imagen para c#"/>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8" name="Imagen 7"/>
          <p:cNvPicPr>
            <a:picLocks noChangeAspect="1"/>
          </p:cNvPicPr>
          <p:nvPr/>
        </p:nvPicPr>
        <p:blipFill rotWithShape="1">
          <a:blip r:embed="rId2">
            <a:extLst>
              <a:ext uri="{28A0092B-C50C-407E-A947-70E740481C1C}">
                <a14:useLocalDpi xmlns:a14="http://schemas.microsoft.com/office/drawing/2010/main" val="0"/>
              </a:ext>
            </a:extLst>
          </a:blip>
          <a:srcRect l="11726" t="11061" r="32710" b="3828"/>
          <a:stretch/>
        </p:blipFill>
        <p:spPr>
          <a:xfrm>
            <a:off x="2987897" y="1832162"/>
            <a:ext cx="5628069" cy="4846987"/>
          </a:xfrm>
          <a:prstGeom prst="rect">
            <a:avLst/>
          </a:prstGeom>
        </p:spPr>
      </p:pic>
    </p:spTree>
    <p:extLst>
      <p:ext uri="{BB962C8B-B14F-4D97-AF65-F5344CB8AC3E}">
        <p14:creationId xmlns:p14="http://schemas.microsoft.com/office/powerpoint/2010/main" val="2400629581"/>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LENGUAJES DE PROGRAMAC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475" y="2537687"/>
            <a:ext cx="11247097" cy="345445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Resultado de imagen para universidad americana de acapulco"/>
          <p:cNvPicPr>
            <a:picLocks noChangeAspect="1" noChangeArrowheads="1"/>
          </p:cNvPicPr>
          <p:nvPr/>
        </p:nvPicPr>
        <p:blipFill rotWithShape="1">
          <a:blip r:embed="rId3">
            <a:extLst>
              <a:ext uri="{28A0092B-C50C-407E-A947-70E740481C1C}">
                <a14:useLocalDpi xmlns:a14="http://schemas.microsoft.com/office/drawing/2010/main" val="0"/>
              </a:ext>
            </a:extLst>
          </a:blip>
          <a:srcRect l="23328"/>
          <a:stretch/>
        </p:blipFill>
        <p:spPr bwMode="auto">
          <a:xfrm>
            <a:off x="2614610" y="-2118"/>
            <a:ext cx="6668104" cy="14859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7075" y="213275"/>
            <a:ext cx="1184497" cy="1590140"/>
          </a:xfrm>
          <a:prstGeom prst="rect">
            <a:avLst/>
          </a:prstGeom>
        </p:spPr>
      </p:pic>
      <p:sp>
        <p:nvSpPr>
          <p:cNvPr id="2" name="Rectángulo 1"/>
          <p:cNvSpPr/>
          <p:nvPr/>
        </p:nvSpPr>
        <p:spPr>
          <a:xfrm>
            <a:off x="0" y="5740591"/>
            <a:ext cx="11850130" cy="964457"/>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MX" dirty="0"/>
          </a:p>
        </p:txBody>
      </p:sp>
      <p:pic>
        <p:nvPicPr>
          <p:cNvPr id="10" name="Picture 2" descr="Resultado de imagen para universidad americana de acapulco"/>
          <p:cNvPicPr>
            <a:picLocks noChangeAspect="1" noChangeArrowheads="1"/>
          </p:cNvPicPr>
          <p:nvPr/>
        </p:nvPicPr>
        <p:blipFill rotWithShape="1">
          <a:blip r:embed="rId3">
            <a:extLst>
              <a:ext uri="{28A0092B-C50C-407E-A947-70E740481C1C}">
                <a14:useLocalDpi xmlns:a14="http://schemas.microsoft.com/office/drawing/2010/main" val="0"/>
              </a:ext>
            </a:extLst>
          </a:blip>
          <a:srcRect r="76860"/>
          <a:stretch/>
        </p:blipFill>
        <p:spPr bwMode="auto">
          <a:xfrm>
            <a:off x="303560" y="213275"/>
            <a:ext cx="1560515" cy="1485900"/>
          </a:xfrm>
          <a:prstGeom prst="rect">
            <a:avLst/>
          </a:prstGeom>
          <a:noFill/>
          <a:extLst>
            <a:ext uri="{909E8E84-426E-40DD-AFC4-6F175D3DCCD1}">
              <a14:hiddenFill xmlns:a14="http://schemas.microsoft.com/office/drawing/2010/main">
                <a:solidFill>
                  <a:srgbClr val="FFFFFF"/>
                </a:solidFill>
              </a14:hiddenFill>
            </a:ext>
          </a:extLst>
        </p:spPr>
      </p:pic>
      <p:sp>
        <p:nvSpPr>
          <p:cNvPr id="18" name="Título 8"/>
          <p:cNvSpPr>
            <a:spLocks noGrp="1"/>
          </p:cNvSpPr>
          <p:nvPr>
            <p:ph type="ctrTitle"/>
          </p:nvPr>
        </p:nvSpPr>
        <p:spPr>
          <a:xfrm>
            <a:off x="597886" y="1094789"/>
            <a:ext cx="10701551" cy="2155058"/>
          </a:xfrm>
        </p:spPr>
        <p:txBody>
          <a:bodyPr anchor="ctr">
            <a:noAutofit/>
          </a:bodyPr>
          <a:lstStyle/>
          <a:p>
            <a:pPr>
              <a:lnSpc>
                <a:spcPct val="70000"/>
              </a:lnSpc>
              <a:spcBef>
                <a:spcPts val="0"/>
              </a:spcBef>
            </a:pPr>
            <a:r>
              <a:rPr lang="es-ES" sz="5400" b="1" dirty="0">
                <a:latin typeface="Colonna MT" panose="04020805060202030203" pitchFamily="82" charset="0"/>
              </a:rPr>
              <a:t>Historia de los lenguajes de programación</a:t>
            </a:r>
          </a:p>
        </p:txBody>
      </p:sp>
      <p:sp>
        <p:nvSpPr>
          <p:cNvPr id="19" name="Rectángulo 18"/>
          <p:cNvSpPr/>
          <p:nvPr/>
        </p:nvSpPr>
        <p:spPr>
          <a:xfrm>
            <a:off x="-270845" y="5955055"/>
            <a:ext cx="12439015" cy="757130"/>
          </a:xfrm>
          <a:prstGeom prst="rect">
            <a:avLst/>
          </a:prstGeom>
        </p:spPr>
        <p:txBody>
          <a:bodyPr wrap="square">
            <a:spAutoFit/>
          </a:bodyPr>
          <a:lstStyle/>
          <a:p>
            <a:pPr algn="ctr">
              <a:lnSpc>
                <a:spcPct val="90000"/>
              </a:lnSpc>
            </a:pPr>
            <a:r>
              <a:rPr lang="es-ES_tradnl" sz="1600" b="1" dirty="0">
                <a:solidFill>
                  <a:schemeClr val="bg1"/>
                </a:solidFill>
                <a:latin typeface="Century Gothic" panose="020B0502020202020204" pitchFamily="34" charset="0"/>
              </a:rPr>
              <a:t>Alumnos: Josué de Jesús Zapata Moreno</a:t>
            </a:r>
          </a:p>
          <a:p>
            <a:pPr algn="ctr">
              <a:lnSpc>
                <a:spcPct val="90000"/>
              </a:lnSpc>
            </a:pPr>
            <a:r>
              <a:rPr lang="es-ES_tradnl" sz="1600" b="1" dirty="0">
                <a:solidFill>
                  <a:schemeClr val="bg1"/>
                </a:solidFill>
                <a:latin typeface="Century Gothic" panose="020B0502020202020204" pitchFamily="34" charset="0"/>
              </a:rPr>
              <a:t>Sexto semestre de la carrera de Ingeniería en Computación</a:t>
            </a:r>
          </a:p>
          <a:p>
            <a:pPr algn="ctr">
              <a:lnSpc>
                <a:spcPct val="90000"/>
              </a:lnSpc>
            </a:pPr>
            <a:r>
              <a:rPr lang="es-ES_tradnl" sz="1600" b="1" dirty="0">
                <a:solidFill>
                  <a:schemeClr val="bg1"/>
                </a:solidFill>
                <a:latin typeface="Century Gothic" panose="020B0502020202020204" pitchFamily="34" charset="0"/>
              </a:rPr>
              <a:t>Profesor: </a:t>
            </a:r>
            <a:r>
              <a:rPr lang="es-ES_tradnl" sz="1600" b="1" dirty="0" err="1">
                <a:solidFill>
                  <a:schemeClr val="bg1"/>
                </a:solidFill>
                <a:latin typeface="Century Gothic" panose="020B0502020202020204" pitchFamily="34" charset="0"/>
              </a:rPr>
              <a:t>Uziel</a:t>
            </a:r>
            <a:r>
              <a:rPr lang="es-ES_tradnl" sz="1600" b="1" dirty="0">
                <a:solidFill>
                  <a:schemeClr val="bg1"/>
                </a:solidFill>
                <a:latin typeface="Century Gothic" panose="020B0502020202020204" pitchFamily="34" charset="0"/>
              </a:rPr>
              <a:t> Trujillo Colon</a:t>
            </a:r>
          </a:p>
        </p:txBody>
      </p:sp>
    </p:spTree>
    <p:extLst>
      <p:ext uri="{BB962C8B-B14F-4D97-AF65-F5344CB8AC3E}">
        <p14:creationId xmlns:p14="http://schemas.microsoft.com/office/powerpoint/2010/main" val="297128856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397659"/>
            <a:ext cx="12192000" cy="9644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dirty="0"/>
          </a:p>
        </p:txBody>
      </p:sp>
      <p:sp>
        <p:nvSpPr>
          <p:cNvPr id="5" name="Marcador de contenido 2"/>
          <p:cNvSpPr txBox="1">
            <a:spLocks/>
          </p:cNvSpPr>
          <p:nvPr/>
        </p:nvSpPr>
        <p:spPr>
          <a:xfrm>
            <a:off x="128986" y="654026"/>
            <a:ext cx="12063014" cy="45172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b="1" dirty="0"/>
              <a:t>1940 - </a:t>
            </a:r>
            <a:r>
              <a:rPr lang="es-MX" b="1" dirty="0">
                <a:solidFill>
                  <a:srgbClr val="000000"/>
                </a:solidFill>
                <a:latin typeface="Arial" panose="020B0604020202020204" pitchFamily="34" charset="0"/>
                <a:cs typeface="Times New Roman" panose="02020603050405020304" pitchFamily="18" charset="0"/>
              </a:rPr>
              <a:t>F</a:t>
            </a:r>
            <a:r>
              <a:rPr lang="es-MX"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ueron creadas las primeras computadoras modernas, con alimentación eléctrica</a:t>
            </a:r>
            <a:r>
              <a:rPr lang="es-MX" b="1" dirty="0"/>
              <a:t> </a:t>
            </a:r>
          </a:p>
        </p:txBody>
      </p:sp>
      <p:sp>
        <p:nvSpPr>
          <p:cNvPr id="2" name="Rectángulo 1"/>
          <p:cNvSpPr/>
          <p:nvPr/>
        </p:nvSpPr>
        <p:spPr>
          <a:xfrm>
            <a:off x="128986" y="1505380"/>
            <a:ext cx="12063014" cy="966483"/>
          </a:xfrm>
          <a:prstGeom prst="rect">
            <a:avLst/>
          </a:prstGeom>
        </p:spPr>
        <p:txBody>
          <a:bodyPr wrap="square">
            <a:spAutoFit/>
          </a:bodyPr>
          <a:lstStyle/>
          <a:p>
            <a:pPr algn="just">
              <a:lnSpc>
                <a:spcPct val="107000"/>
              </a:lnSpc>
              <a:spcBef>
                <a:spcPts val="600"/>
              </a:spcBef>
              <a:spcAft>
                <a:spcPts val="600"/>
              </a:spcAft>
            </a:pPr>
            <a:r>
              <a:rPr lang="es-MX"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La velocidad y capacidad de memoria limitadas forzaron a los programadores a escribir programas, en lenguaje ensamblador muy afinados. Finalmente se dieron cuenta de que la programación en lenguaje ensamblador requería de un gran esfuerzo intelectual y era muy propensa a errores.</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2" descr="http://1.bp.blogspot.com/-loExGjMcoTw/UdnYTDLIkrI/AAAAAAAABgg/CJjmz51Rfxg/s1600/ReconstruccionZ1_198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56" y="3513528"/>
            <a:ext cx="5766877" cy="3026917"/>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7"/>
          <p:cNvSpPr/>
          <p:nvPr/>
        </p:nvSpPr>
        <p:spPr>
          <a:xfrm>
            <a:off x="0" y="2471863"/>
            <a:ext cx="12063014" cy="736355"/>
          </a:xfrm>
          <a:prstGeom prst="rect">
            <a:avLst/>
          </a:prstGeom>
        </p:spPr>
        <p:txBody>
          <a:bodyPr wrap="square">
            <a:spAutoFit/>
          </a:bodyPr>
          <a:lstStyle/>
          <a:p>
            <a:pPr algn="just">
              <a:lnSpc>
                <a:spcPct val="107000"/>
              </a:lnSpc>
              <a:spcBef>
                <a:spcPts val="600"/>
              </a:spcBef>
              <a:spcAft>
                <a:spcPts val="600"/>
              </a:spcAft>
            </a:pPr>
            <a:r>
              <a:rPr lang="es-MX" sz="2000" b="1" dirty="0"/>
              <a:t> Fue el primer lenguaje de programación, que fue creado por el científico alemán Konrad </a:t>
            </a:r>
            <a:r>
              <a:rPr lang="es-MX" sz="2000" b="1" dirty="0" err="1"/>
              <a:t>Zuse</a:t>
            </a:r>
            <a:r>
              <a:rPr lang="es-MX" sz="2000" b="1" dirty="0"/>
              <a:t> en los años 1943 a 1946 se considera un lenguaje de alto nivel, pero no se publicó hasta 1972.</a:t>
            </a:r>
            <a:endParaRPr lang="es-MX" sz="24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4141655"/>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397659"/>
            <a:ext cx="12192000" cy="9644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dirty="0"/>
          </a:p>
        </p:txBody>
      </p:sp>
      <p:sp>
        <p:nvSpPr>
          <p:cNvPr id="5" name="Marcador de contenido 2"/>
          <p:cNvSpPr txBox="1">
            <a:spLocks/>
          </p:cNvSpPr>
          <p:nvPr/>
        </p:nvSpPr>
        <p:spPr>
          <a:xfrm>
            <a:off x="128986" y="654026"/>
            <a:ext cx="12063014" cy="45172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b="1" dirty="0"/>
              <a:t>1943 - </a:t>
            </a:r>
            <a:r>
              <a:rPr lang="es-MX" b="1" dirty="0">
                <a:solidFill>
                  <a:srgbClr val="000000"/>
                </a:solidFill>
                <a:latin typeface="Arial" panose="020B0604020202020204" pitchFamily="34" charset="0"/>
                <a:cs typeface="Times New Roman" panose="02020603050405020304" pitchFamily="18" charset="0"/>
              </a:rPr>
              <a:t>ENIAC</a:t>
            </a:r>
            <a:endParaRPr lang="es-MX" b="1" dirty="0"/>
          </a:p>
        </p:txBody>
      </p:sp>
      <p:sp>
        <p:nvSpPr>
          <p:cNvPr id="2" name="Rectángulo 1"/>
          <p:cNvSpPr/>
          <p:nvPr/>
        </p:nvSpPr>
        <p:spPr>
          <a:xfrm>
            <a:off x="128986" y="1505380"/>
            <a:ext cx="12063014" cy="1262846"/>
          </a:xfrm>
          <a:prstGeom prst="rect">
            <a:avLst/>
          </a:prstGeom>
        </p:spPr>
        <p:txBody>
          <a:bodyPr wrap="square">
            <a:spAutoFit/>
          </a:bodyPr>
          <a:lstStyle/>
          <a:p>
            <a:pPr algn="just">
              <a:lnSpc>
                <a:spcPct val="107000"/>
              </a:lnSpc>
              <a:spcBef>
                <a:spcPts val="600"/>
              </a:spcBef>
              <a:spcAft>
                <a:spcPts val="600"/>
              </a:spcAft>
            </a:pPr>
            <a:r>
              <a:rPr lang="es-MX" dirty="0"/>
              <a:t> </a:t>
            </a:r>
            <a:r>
              <a:rPr lang="es-MX" b="1" i="1" dirty="0" err="1"/>
              <a:t>E</a:t>
            </a:r>
            <a:r>
              <a:rPr lang="es-MX" i="1" dirty="0" err="1"/>
              <a:t>lectronic</a:t>
            </a:r>
            <a:r>
              <a:rPr lang="es-MX" i="1" dirty="0"/>
              <a:t> </a:t>
            </a:r>
            <a:r>
              <a:rPr lang="es-MX" b="1" i="1" dirty="0" err="1"/>
              <a:t>N</a:t>
            </a:r>
            <a:r>
              <a:rPr lang="es-MX" i="1" dirty="0" err="1"/>
              <a:t>umerical</a:t>
            </a:r>
            <a:r>
              <a:rPr lang="es-MX" i="1" dirty="0"/>
              <a:t> </a:t>
            </a:r>
            <a:r>
              <a:rPr lang="es-MX" b="1" i="1" dirty="0" err="1"/>
              <a:t>I</a:t>
            </a:r>
            <a:r>
              <a:rPr lang="es-MX" i="1" dirty="0" err="1"/>
              <a:t>ntegrator</a:t>
            </a:r>
            <a:r>
              <a:rPr lang="es-MX" i="1" dirty="0"/>
              <a:t> </a:t>
            </a:r>
            <a:r>
              <a:rPr lang="es-MX" b="1" i="1" dirty="0"/>
              <a:t>A</a:t>
            </a:r>
            <a:r>
              <a:rPr lang="es-MX" i="1" dirty="0"/>
              <a:t>nd </a:t>
            </a:r>
            <a:r>
              <a:rPr lang="es-MX" b="1" i="1" dirty="0" err="1"/>
              <a:t>C</a:t>
            </a:r>
            <a:r>
              <a:rPr lang="es-MX" i="1" dirty="0" err="1"/>
              <a:t>omputer</a:t>
            </a:r>
            <a:r>
              <a:rPr lang="es-MX" dirty="0"/>
              <a:t> (Computador e Integrador Numérico Electrónico),fue la primera computadora de propósitos generales. Susceptible de ser reprogramada para resolver “una extensa clase de problemas numéricos”. Fue inicialmente diseñada para calcular tablas de tiro de artillería para el Laboratorio de Investigación Balística del Ejército de los Estados Unidos.</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098" name="Picture 2" descr="Two women operating ENIAC.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6788" y="2768226"/>
            <a:ext cx="5836509" cy="3848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5286725"/>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397659"/>
            <a:ext cx="12192000" cy="9644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dirty="0"/>
          </a:p>
        </p:txBody>
      </p:sp>
      <p:sp>
        <p:nvSpPr>
          <p:cNvPr id="5" name="Marcador de contenido 2"/>
          <p:cNvSpPr txBox="1">
            <a:spLocks/>
          </p:cNvSpPr>
          <p:nvPr/>
        </p:nvSpPr>
        <p:spPr>
          <a:xfrm>
            <a:off x="128986" y="654026"/>
            <a:ext cx="12063014" cy="45172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b="1" dirty="0"/>
              <a:t>1955 - FORTRAN</a:t>
            </a:r>
          </a:p>
        </p:txBody>
      </p:sp>
      <p:sp>
        <p:nvSpPr>
          <p:cNvPr id="3" name="Rectángulo 2"/>
          <p:cNvSpPr/>
          <p:nvPr/>
        </p:nvSpPr>
        <p:spPr>
          <a:xfrm>
            <a:off x="128986" y="1736435"/>
            <a:ext cx="12063014" cy="1591974"/>
          </a:xfrm>
          <a:prstGeom prst="rect">
            <a:avLst/>
          </a:prstGeom>
        </p:spPr>
        <p:txBody>
          <a:bodyPr wrap="square">
            <a:spAutoFit/>
          </a:bodyPr>
          <a:lstStyle/>
          <a:p>
            <a:r>
              <a:rPr lang="es-MX" i="1" dirty="0" err="1"/>
              <a:t>The</a:t>
            </a:r>
            <a:r>
              <a:rPr lang="es-MX" i="1" dirty="0"/>
              <a:t> IBM </a:t>
            </a:r>
            <a:r>
              <a:rPr lang="es-MX" i="1" dirty="0" err="1"/>
              <a:t>Mathematical</a:t>
            </a:r>
            <a:r>
              <a:rPr lang="es-MX" i="1" dirty="0"/>
              <a:t> </a:t>
            </a:r>
            <a:r>
              <a:rPr lang="es-MX" b="1" i="1" dirty="0"/>
              <a:t>For</a:t>
            </a:r>
            <a:r>
              <a:rPr lang="es-MX" i="1" dirty="0"/>
              <a:t>mula </a:t>
            </a:r>
            <a:r>
              <a:rPr lang="es-MX" b="1" i="1" dirty="0" err="1"/>
              <a:t>Tran</a:t>
            </a:r>
            <a:r>
              <a:rPr lang="es-MX" i="1" dirty="0" err="1"/>
              <a:t>slating</a:t>
            </a:r>
            <a:r>
              <a:rPr lang="es-MX" i="1" dirty="0"/>
              <a:t> </a:t>
            </a:r>
            <a:r>
              <a:rPr lang="es-MX" b="1" i="1" dirty="0" err="1"/>
              <a:t>S</a:t>
            </a:r>
            <a:r>
              <a:rPr lang="es-MX" i="1" dirty="0" err="1"/>
              <a:t>ystem</a:t>
            </a:r>
            <a:r>
              <a:rPr lang="es-MX" dirty="0"/>
              <a:t>) es un lenguaje de programación de alto nivel de propósito general,</a:t>
            </a:r>
            <a:r>
              <a:rPr lang="es-MX" baseline="30000" dirty="0"/>
              <a:t> </a:t>
            </a:r>
            <a:r>
              <a:rPr lang="es-MX" dirty="0"/>
              <a:t>procedimental e imperativo, que está especialmente adaptado al cálculo numérico y a la computación científica. Versiones sucesivas han añadido soporte para procesamiento de datos basados en caracteres (FORTRAN 77), programación de arreglos, programación modular y programación orientada a objetos (Fortran 90/95), y programación genérica (Fortran 2003).</a:t>
            </a:r>
          </a:p>
          <a:p>
            <a:pPr algn="just">
              <a:lnSpc>
                <a:spcPct val="107000"/>
              </a:lnSpc>
              <a:spcBef>
                <a:spcPts val="600"/>
              </a:spcBef>
              <a:spcAft>
                <a:spcPts val="600"/>
              </a:spcAft>
            </a:pP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52" name="Picture 4" descr="https://upload.wikimedia.org/wikipedia/commons/thumb/5/58/FortranCardPROJ039.agr.jpg/1280px-FortranCardPROJ039.ag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487" y="2959533"/>
            <a:ext cx="8092397" cy="3881822"/>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8670326" y="4161780"/>
            <a:ext cx="3031524" cy="1477328"/>
          </a:xfrm>
          <a:prstGeom prst="rect">
            <a:avLst/>
          </a:prstGeom>
        </p:spPr>
        <p:txBody>
          <a:bodyPr wrap="square">
            <a:spAutoFit/>
          </a:bodyPr>
          <a:lstStyle/>
          <a:p>
            <a:r>
              <a:rPr lang="es-MX" b="0" i="0" dirty="0">
                <a:effectLst/>
                <a:latin typeface="Arial" panose="020B0604020202020204" pitchFamily="34" charset="0"/>
              </a:rPr>
              <a:t>Código FORTRAN en una </a:t>
            </a:r>
            <a:r>
              <a:rPr lang="es-MX" dirty="0">
                <a:latin typeface="Arial" panose="020B0604020202020204" pitchFamily="34" charset="0"/>
              </a:rPr>
              <a:t>tarjeta perforada</a:t>
            </a:r>
            <a:r>
              <a:rPr lang="es-MX" b="0" i="0" dirty="0">
                <a:effectLst/>
                <a:latin typeface="Arial" panose="020B0604020202020204" pitchFamily="34" charset="0"/>
              </a:rPr>
              <a:t>, mostrando el uso especializado de las columnas 1-5, 6 y 73-80.</a:t>
            </a:r>
            <a:endParaRPr lang="es-MX" dirty="0"/>
          </a:p>
        </p:txBody>
      </p:sp>
    </p:spTree>
    <p:extLst>
      <p:ext uri="{BB962C8B-B14F-4D97-AF65-F5344CB8AC3E}">
        <p14:creationId xmlns:p14="http://schemas.microsoft.com/office/powerpoint/2010/main" val="2180233425"/>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397659"/>
            <a:ext cx="12192000" cy="9644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dirty="0"/>
          </a:p>
        </p:txBody>
      </p:sp>
      <p:sp>
        <p:nvSpPr>
          <p:cNvPr id="5" name="Marcador de contenido 2"/>
          <p:cNvSpPr txBox="1">
            <a:spLocks/>
          </p:cNvSpPr>
          <p:nvPr/>
        </p:nvSpPr>
        <p:spPr>
          <a:xfrm>
            <a:off x="128986" y="654026"/>
            <a:ext cx="12063014" cy="45172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b="1" dirty="0"/>
              <a:t>1955 - LISP</a:t>
            </a:r>
          </a:p>
        </p:txBody>
      </p:sp>
      <p:pic>
        <p:nvPicPr>
          <p:cNvPr id="6146" name="Picture 2" descr="http://www2.snijders-it.nl/lisp-logo/lisp-logo-gree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9090" y="3012764"/>
            <a:ext cx="6607646" cy="3697857"/>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128986" y="1736435"/>
            <a:ext cx="12063014" cy="1477328"/>
          </a:xfrm>
          <a:prstGeom prst="rect">
            <a:avLst/>
          </a:prstGeom>
        </p:spPr>
        <p:txBody>
          <a:bodyPr wrap="square">
            <a:spAutoFit/>
          </a:bodyPr>
          <a:lstStyle/>
          <a:p>
            <a:r>
              <a:rPr lang="es-MX" dirty="0"/>
              <a:t>El </a:t>
            </a:r>
            <a:r>
              <a:rPr lang="es-MX" b="1" dirty="0" err="1"/>
              <a:t>Lisp</a:t>
            </a:r>
            <a:r>
              <a:rPr lang="es-MX" dirty="0"/>
              <a:t> (o </a:t>
            </a:r>
            <a:r>
              <a:rPr lang="es-MX" b="1" dirty="0"/>
              <a:t>LISP</a:t>
            </a:r>
            <a:r>
              <a:rPr lang="es-MX" dirty="0"/>
              <a:t>) es una familia de lenguajes de programación de computadora de tipo </a:t>
            </a:r>
            <a:r>
              <a:rPr lang="es-MX" dirty="0" err="1"/>
              <a:t>multiparadigma</a:t>
            </a:r>
            <a:r>
              <a:rPr lang="es-MX" dirty="0"/>
              <a:t> con una larga historia y una sintaxis completamente entre paréntesis.</a:t>
            </a:r>
          </a:p>
          <a:p>
            <a:r>
              <a:rPr lang="es-MX" dirty="0"/>
              <a:t>Especificado originalmente en 1958 por John McCarthy y sus colaboradores en el Instituto Tecnológico de Massachusetts, el </a:t>
            </a:r>
            <a:r>
              <a:rPr lang="es-MX" dirty="0" err="1"/>
              <a:t>Lisp</a:t>
            </a:r>
            <a:r>
              <a:rPr lang="es-MX" dirty="0"/>
              <a:t> es el segundo más viejo lenguaje de programación de alto nivel de extenso uso hoy en día; solamente el FORTRAN es más viejo.</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445824"/>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397659"/>
            <a:ext cx="12192000" cy="9644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dirty="0"/>
          </a:p>
        </p:txBody>
      </p:sp>
      <p:sp>
        <p:nvSpPr>
          <p:cNvPr id="5" name="Marcador de contenido 2"/>
          <p:cNvSpPr txBox="1">
            <a:spLocks/>
          </p:cNvSpPr>
          <p:nvPr/>
        </p:nvSpPr>
        <p:spPr>
          <a:xfrm>
            <a:off x="128986" y="654026"/>
            <a:ext cx="12063014" cy="45172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b="1" dirty="0"/>
              <a:t>1959- COBOL</a:t>
            </a:r>
          </a:p>
        </p:txBody>
      </p:sp>
      <p:sp>
        <p:nvSpPr>
          <p:cNvPr id="3" name="Rectángulo 2"/>
          <p:cNvSpPr/>
          <p:nvPr/>
        </p:nvSpPr>
        <p:spPr>
          <a:xfrm>
            <a:off x="128986" y="1736435"/>
            <a:ext cx="12063014" cy="1200329"/>
          </a:xfrm>
          <a:prstGeom prst="rect">
            <a:avLst/>
          </a:prstGeom>
        </p:spPr>
        <p:txBody>
          <a:bodyPr wrap="square">
            <a:spAutoFit/>
          </a:bodyPr>
          <a:lstStyle/>
          <a:p>
            <a:r>
              <a:rPr lang="es-MX" dirty="0"/>
              <a:t>El lenguaje </a:t>
            </a:r>
            <a:r>
              <a:rPr lang="es-MX" b="1" dirty="0"/>
              <a:t>COBOL</a:t>
            </a:r>
            <a:r>
              <a:rPr lang="es-MX" dirty="0"/>
              <a:t> (acrónimo de </a:t>
            </a:r>
            <a:r>
              <a:rPr lang="es-MX" b="1" i="1" dirty="0" err="1"/>
              <a:t>CO</a:t>
            </a:r>
            <a:r>
              <a:rPr lang="es-MX" i="1" dirty="0" err="1"/>
              <a:t>mmon</a:t>
            </a:r>
            <a:r>
              <a:rPr lang="es-MX" i="1" dirty="0"/>
              <a:t> </a:t>
            </a:r>
            <a:r>
              <a:rPr lang="es-MX" b="1" i="1" dirty="0"/>
              <a:t>B</a:t>
            </a:r>
            <a:r>
              <a:rPr lang="es-MX" i="1" dirty="0"/>
              <a:t>usiness-</a:t>
            </a:r>
            <a:r>
              <a:rPr lang="es-MX" b="1" i="1" dirty="0" err="1"/>
              <a:t>O</a:t>
            </a:r>
            <a:r>
              <a:rPr lang="es-MX" i="1" dirty="0" err="1"/>
              <a:t>riented</a:t>
            </a:r>
            <a:r>
              <a:rPr lang="es-MX" i="1" dirty="0"/>
              <a:t> </a:t>
            </a:r>
            <a:r>
              <a:rPr lang="es-MX" b="1" i="1" dirty="0" err="1"/>
              <a:t>L</a:t>
            </a:r>
            <a:r>
              <a:rPr lang="es-MX" i="1" dirty="0" err="1"/>
              <a:t>anguage</a:t>
            </a:r>
            <a:r>
              <a:rPr lang="es-MX" dirty="0"/>
              <a:t>, </a:t>
            </a:r>
            <a:r>
              <a:rPr lang="es-MX" i="1" dirty="0"/>
              <a:t>Lenguaje Común Orientado a Negocios</a:t>
            </a:r>
            <a:r>
              <a:rPr lang="es-MX" dirty="0"/>
              <a:t>) fue creado en el año 1959 con el objetivo de crear un lenguaje de programación universal que pudiera ser usado en cualquier ordenador (ya que en los años 1960 existían numerosos modelos de ordenadores incompatibles entre sí), y que estuviera orientado principalmente a los negocios, es decir, a la llamada informática de gestión.</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AutoShape 2" descr="Resultado de imagen para cobol"/>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7172" name="Picture 4" descr="Resultado de imagen para cob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1825" y="2936764"/>
            <a:ext cx="5247751" cy="3536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807734"/>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397659"/>
            <a:ext cx="12192000" cy="9644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dirty="0"/>
          </a:p>
        </p:txBody>
      </p:sp>
      <p:sp>
        <p:nvSpPr>
          <p:cNvPr id="5" name="Marcador de contenido 2"/>
          <p:cNvSpPr txBox="1">
            <a:spLocks/>
          </p:cNvSpPr>
          <p:nvPr/>
        </p:nvSpPr>
        <p:spPr>
          <a:xfrm>
            <a:off x="128986" y="654026"/>
            <a:ext cx="12063014" cy="45172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b="1" dirty="0"/>
              <a:t>1964- BASIC</a:t>
            </a:r>
          </a:p>
        </p:txBody>
      </p:sp>
      <p:sp>
        <p:nvSpPr>
          <p:cNvPr id="3" name="Rectángulo 2"/>
          <p:cNvSpPr/>
          <p:nvPr/>
        </p:nvSpPr>
        <p:spPr>
          <a:xfrm>
            <a:off x="128986" y="1362114"/>
            <a:ext cx="12063014" cy="1200329"/>
          </a:xfrm>
          <a:prstGeom prst="rect">
            <a:avLst/>
          </a:prstGeom>
        </p:spPr>
        <p:txBody>
          <a:bodyPr wrap="square">
            <a:spAutoFit/>
          </a:bodyPr>
          <a:lstStyle/>
          <a:p>
            <a:r>
              <a:rPr lang="es-MX" dirty="0"/>
              <a:t>En la programación de computadoras, siglas de </a:t>
            </a:r>
            <a:r>
              <a:rPr lang="es-MX" b="1" dirty="0" err="1"/>
              <a:t>B</a:t>
            </a:r>
            <a:r>
              <a:rPr lang="es-MX" dirty="0" err="1"/>
              <a:t>eginner's</a:t>
            </a:r>
            <a:r>
              <a:rPr lang="es-MX" dirty="0"/>
              <a:t> </a:t>
            </a:r>
            <a:r>
              <a:rPr lang="es-MX" b="1" dirty="0" err="1"/>
              <a:t>A</a:t>
            </a:r>
            <a:r>
              <a:rPr lang="es-MX" dirty="0" err="1"/>
              <a:t>ll-purpose</a:t>
            </a:r>
            <a:r>
              <a:rPr lang="es-MX" dirty="0"/>
              <a:t> </a:t>
            </a:r>
            <a:r>
              <a:rPr lang="es-MX" b="1" dirty="0" err="1"/>
              <a:t>S</a:t>
            </a:r>
            <a:r>
              <a:rPr lang="es-MX" dirty="0" err="1"/>
              <a:t>ymbolic</a:t>
            </a:r>
            <a:r>
              <a:rPr lang="es-MX" dirty="0"/>
              <a:t> </a:t>
            </a:r>
            <a:r>
              <a:rPr lang="es-MX" b="1" dirty="0" err="1"/>
              <a:t>I</a:t>
            </a:r>
            <a:r>
              <a:rPr lang="es-MX" dirty="0" err="1"/>
              <a:t>nstruction</a:t>
            </a:r>
            <a:r>
              <a:rPr lang="es-MX" dirty="0"/>
              <a:t> </a:t>
            </a:r>
            <a:r>
              <a:rPr lang="es-MX" b="1" dirty="0"/>
              <a:t>C</a:t>
            </a:r>
            <a:r>
              <a:rPr lang="es-MX" dirty="0"/>
              <a:t>ode</a:t>
            </a:r>
            <a:r>
              <a:rPr lang="es-MX" baseline="30000" dirty="0"/>
              <a:t>78</a:t>
            </a:r>
            <a:r>
              <a:rPr lang="es-MX" dirty="0"/>
              <a:t> (</a:t>
            </a:r>
            <a:r>
              <a:rPr lang="es-MX" b="1" dirty="0"/>
              <a:t>Código simbólico de instrucciones de propósito general para principiantes</a:t>
            </a:r>
            <a:r>
              <a:rPr lang="es-MX" dirty="0"/>
              <a:t> en español), es una familia de lenguajes de programación de alto nivel. El BASIC original, el </a:t>
            </a:r>
            <a:r>
              <a:rPr lang="es-MX" dirty="0" err="1"/>
              <a:t>Dartmouth</a:t>
            </a:r>
            <a:r>
              <a:rPr lang="es-MX" dirty="0"/>
              <a:t> BASIC, fue diseñado en 1964 por John George </a:t>
            </a:r>
            <a:r>
              <a:rPr lang="es-MX" dirty="0" err="1"/>
              <a:t>Kemeny</a:t>
            </a:r>
            <a:r>
              <a:rPr lang="es-MX" dirty="0"/>
              <a:t> y Thomas Eugene </a:t>
            </a:r>
            <a:r>
              <a:rPr lang="es-MX" dirty="0" err="1"/>
              <a:t>Kurtz</a:t>
            </a:r>
            <a:r>
              <a:rPr lang="es-MX" dirty="0"/>
              <a:t> como un medio para facilitar la programación en ordenadores a estudiantes (y profesores) que no fueran de ciencias. </a:t>
            </a:r>
          </a:p>
        </p:txBody>
      </p:sp>
      <p:sp>
        <p:nvSpPr>
          <p:cNvPr id="2" name="AutoShape 2" descr="Resultado de imagen para cobol"/>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9218" name="Picture 2" descr="Resultado de imagen para lenguaje de programacion bas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0778" y="2638643"/>
            <a:ext cx="5625494" cy="4139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568154"/>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397659"/>
            <a:ext cx="12192000" cy="9644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dirty="0"/>
          </a:p>
        </p:txBody>
      </p:sp>
      <p:sp>
        <p:nvSpPr>
          <p:cNvPr id="5" name="Marcador de contenido 2"/>
          <p:cNvSpPr txBox="1">
            <a:spLocks/>
          </p:cNvSpPr>
          <p:nvPr/>
        </p:nvSpPr>
        <p:spPr>
          <a:xfrm>
            <a:off x="128986" y="654026"/>
            <a:ext cx="12063014" cy="45172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b="1" dirty="0"/>
              <a:t>1970- PASCAL</a:t>
            </a:r>
          </a:p>
        </p:txBody>
      </p:sp>
      <p:sp>
        <p:nvSpPr>
          <p:cNvPr id="3" name="Rectángulo 2"/>
          <p:cNvSpPr/>
          <p:nvPr/>
        </p:nvSpPr>
        <p:spPr>
          <a:xfrm>
            <a:off x="128986" y="1362114"/>
            <a:ext cx="12063014" cy="923330"/>
          </a:xfrm>
          <a:prstGeom prst="rect">
            <a:avLst/>
          </a:prstGeom>
        </p:spPr>
        <p:txBody>
          <a:bodyPr wrap="square">
            <a:spAutoFit/>
          </a:bodyPr>
          <a:lstStyle/>
          <a:p>
            <a:r>
              <a:rPr lang="es-MX" b="1" dirty="0"/>
              <a:t>Pascal</a:t>
            </a:r>
            <a:r>
              <a:rPr lang="es-MX" dirty="0"/>
              <a:t> es un lenguaje de programación desarrollado por el profesor suizo </a:t>
            </a:r>
            <a:r>
              <a:rPr lang="es-MX" dirty="0" err="1"/>
              <a:t>Niklaus</a:t>
            </a:r>
            <a:r>
              <a:rPr lang="es-MX" dirty="0"/>
              <a:t> </a:t>
            </a:r>
            <a:r>
              <a:rPr lang="es-MX" dirty="0" err="1"/>
              <a:t>Wirth</a:t>
            </a:r>
            <a:r>
              <a:rPr lang="es-MX" dirty="0"/>
              <a:t> entre los años 1968 y 1969 y publicado en 1970. Su objetivo era crear un lenguaje que facilitara el aprendizaje de programación a sus alumnos, utilizando la programación estructurada y estructuración de datos</a:t>
            </a:r>
          </a:p>
        </p:txBody>
      </p:sp>
      <p:sp>
        <p:nvSpPr>
          <p:cNvPr id="2" name="AutoShape 2" descr="Resultado de imagen para cobol"/>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8194" name="Picture 2" descr="Resultado de imagen para pascal lenguaje de programac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5478" y="2285444"/>
            <a:ext cx="6430030" cy="433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803600"/>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397659"/>
            <a:ext cx="12192000" cy="9644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dirty="0"/>
          </a:p>
        </p:txBody>
      </p:sp>
      <p:sp>
        <p:nvSpPr>
          <p:cNvPr id="5" name="Marcador de contenido 2"/>
          <p:cNvSpPr txBox="1">
            <a:spLocks/>
          </p:cNvSpPr>
          <p:nvPr/>
        </p:nvSpPr>
        <p:spPr>
          <a:xfrm>
            <a:off x="128986" y="654026"/>
            <a:ext cx="12063014" cy="45172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b="1" dirty="0"/>
              <a:t>1980- ADA</a:t>
            </a:r>
          </a:p>
        </p:txBody>
      </p:sp>
      <p:sp>
        <p:nvSpPr>
          <p:cNvPr id="3" name="Rectángulo 2"/>
          <p:cNvSpPr/>
          <p:nvPr/>
        </p:nvSpPr>
        <p:spPr>
          <a:xfrm>
            <a:off x="128986" y="1362114"/>
            <a:ext cx="12063014" cy="646331"/>
          </a:xfrm>
          <a:prstGeom prst="rect">
            <a:avLst/>
          </a:prstGeom>
        </p:spPr>
        <p:txBody>
          <a:bodyPr wrap="square">
            <a:spAutoFit/>
          </a:bodyPr>
          <a:lstStyle/>
          <a:p>
            <a:pPr fontAlgn="base"/>
            <a:r>
              <a:rPr lang="es-MX" dirty="0"/>
              <a:t>Ada es un lenguaje de </a:t>
            </a:r>
            <a:r>
              <a:rPr lang="es-MX" dirty="0" err="1"/>
              <a:t>programacin</a:t>
            </a:r>
            <a:r>
              <a:rPr lang="es-MX" dirty="0"/>
              <a:t> orientado a objetos ,fue diseñado por Jean </a:t>
            </a:r>
            <a:r>
              <a:rPr lang="es-MX" dirty="0" err="1"/>
              <a:t>Ichbiah</a:t>
            </a:r>
            <a:r>
              <a:rPr lang="es-MX" dirty="0"/>
              <a:t> de CII </a:t>
            </a:r>
            <a:r>
              <a:rPr lang="es-MX" dirty="0" err="1"/>
              <a:t>Honeywell</a:t>
            </a:r>
            <a:r>
              <a:rPr lang="es-MX" dirty="0"/>
              <a:t> Bull por encargo del Departamento de Defensa de los Estados Unidos. </a:t>
            </a:r>
          </a:p>
        </p:txBody>
      </p:sp>
      <p:sp>
        <p:nvSpPr>
          <p:cNvPr id="2" name="AutoShape 2" descr="Resultado de imagen para cobol"/>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10242" name="Picture 2" descr="http://programacion4avp.webcindario.com/Imagenes1/AD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283" y="3276600"/>
            <a:ext cx="6614177" cy="3156766"/>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786712" y="2105136"/>
            <a:ext cx="10000735" cy="646331"/>
          </a:xfrm>
          <a:prstGeom prst="rect">
            <a:avLst/>
          </a:prstGeom>
        </p:spPr>
        <p:txBody>
          <a:bodyPr wrap="square">
            <a:spAutoFit/>
          </a:bodyPr>
          <a:lstStyle/>
          <a:p>
            <a:r>
              <a:rPr lang="es-MX" b="1" i="0" dirty="0">
                <a:effectLst/>
                <a:latin typeface="Tahoma" panose="020B0604030504040204" pitchFamily="34" charset="0"/>
              </a:rPr>
              <a:t> Es derivado del Pascal. Contratado por el Departamento de Defensa de los EE.UU. en 1977 para el desarrollo de sistemas de software grandes.</a:t>
            </a:r>
            <a:endParaRPr lang="es-MX" b="1" dirty="0"/>
          </a:p>
        </p:txBody>
      </p:sp>
    </p:spTree>
    <p:extLst>
      <p:ext uri="{BB962C8B-B14F-4D97-AF65-F5344CB8AC3E}">
        <p14:creationId xmlns:p14="http://schemas.microsoft.com/office/powerpoint/2010/main" val="3545116379"/>
      </p:ext>
    </p:extLst>
  </p:cSld>
  <p:clrMapOvr>
    <a:masterClrMapping/>
  </p:clrMapOvr>
  <p:transition spd="slow">
    <p:cover/>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1305</TotalTime>
  <Words>213</Words>
  <Application>Microsoft Office PowerPoint</Application>
  <PresentationFormat>Panorámica</PresentationFormat>
  <Paragraphs>46</Paragraphs>
  <Slides>17</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17</vt:i4>
      </vt:variant>
    </vt:vector>
  </HeadingPairs>
  <TitlesOfParts>
    <vt:vector size="25" baseType="lpstr">
      <vt:lpstr>Arial</vt:lpstr>
      <vt:lpstr>Calibri</vt:lpstr>
      <vt:lpstr>Calibri Light</vt:lpstr>
      <vt:lpstr>Century Gothic</vt:lpstr>
      <vt:lpstr>Colonna MT</vt:lpstr>
      <vt:lpstr>Tahoma</vt:lpstr>
      <vt:lpstr>Times New Roman</vt:lpstr>
      <vt:lpstr>Tema de Office</vt:lpstr>
      <vt:lpstr>Historia de los lenguajes de programación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Historia de los lenguajes de programación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«Ĵøsú£»™ Zapata</dc:creator>
  <cp:lastModifiedBy>«Ĵøsú£»™ Zapata</cp:lastModifiedBy>
  <cp:revision>15</cp:revision>
  <dcterms:created xsi:type="dcterms:W3CDTF">2017-01-19T20:41:19Z</dcterms:created>
  <dcterms:modified xsi:type="dcterms:W3CDTF">2017-01-23T20:27:37Z</dcterms:modified>
</cp:coreProperties>
</file>