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1" r:id="rId3"/>
    <p:sldId id="265" r:id="rId4"/>
    <p:sldId id="257" r:id="rId5"/>
    <p:sldId id="282" r:id="rId6"/>
    <p:sldId id="277" r:id="rId7"/>
    <p:sldId id="268" r:id="rId8"/>
    <p:sldId id="283" r:id="rId9"/>
    <p:sldId id="259" r:id="rId10"/>
    <p:sldId id="28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3"/>
      <p:italic r:id="rId13"/>
      <p:boldItalic r:id="rId13"/>
    </p:embeddedFont>
    <p:embeddedFont>
      <p:font typeface="Oswald"/>
      <p:regular r:id="rId13"/>
      <p:bold r:id="rId13"/>
    </p:embeddedFont>
    <p:embeddedFont>
      <p:font typeface="Source Sans Pro" panose="020B0503030403020204" pitchFamily="34" charset="0"/>
      <p:regular r:id="rId13"/>
      <p:bold r:id="rId13"/>
      <p:italic r:id="rId13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65DBBA-2097-476A-A201-FAC177A1C5C0}">
  <a:tblStyle styleId="{2F65DBBA-2097-476A-A201-FAC177A1C5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92"/>
    <p:restoredTop sz="73344"/>
  </p:normalViewPr>
  <p:slideViewPr>
    <p:cSldViewPr snapToGrid="0" snapToObjects="1">
      <p:cViewPr varScale="1">
        <p:scale>
          <a:sx n="107" d="100"/>
          <a:sy n="107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NUL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AU" sz="11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People normally stop taking medicine when they feel get well, however, it is not recommended by health professionals.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Another example is that only 51 percent of patients taking medications for high blood pressure continue taking their medication during their long-term treatment.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AU" sz="11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AU" sz="11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People normally stop taking medicine when they feel get well, however, it is not recommended by health professionals.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Another example is that only 51 percent of patients taking medications for high blood pressure continue taking their medication during their long-term treatment.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AU" sz="11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21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284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05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8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60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766850" y="2706749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0" dirty="0" err="1">
                <a:latin typeface="Bangla MN" pitchFamily="2" charset="0"/>
                <a:ea typeface="Ayuthaya" pitchFamily="2" charset="-34"/>
                <a:cs typeface="Bangla MN" pitchFamily="2" charset="0"/>
              </a:rPr>
              <a:t>iMoniQ</a:t>
            </a:r>
            <a:endParaRPr sz="8000" dirty="0">
              <a:latin typeface="Bangla MN" pitchFamily="2" charset="0"/>
              <a:ea typeface="Ayuthaya" pitchFamily="2" charset="-34"/>
              <a:cs typeface="Bangla MN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3544E-DE9B-6045-B00B-292597C0337E}"/>
              </a:ext>
            </a:extLst>
          </p:cNvPr>
          <p:cNvSpPr txBox="1"/>
          <p:nvPr/>
        </p:nvSpPr>
        <p:spPr>
          <a:xfrm>
            <a:off x="6819544" y="3754780"/>
            <a:ext cx="2324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ndale Mono" panose="020B0509000000000004" pitchFamily="49" charset="0"/>
              </a:rPr>
              <a:t>Group 12</a:t>
            </a:r>
          </a:p>
          <a:p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Aleksandr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Gromov</a:t>
            </a:r>
            <a:endParaRPr lang="en-US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Hyojin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Lee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Maslennikov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Andrei</a:t>
            </a:r>
          </a:p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Zhaoqing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510146" y="1165226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510146" y="2323812"/>
            <a:ext cx="6594475" cy="168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24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Agenda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49400" y="1533465"/>
            <a:ext cx="6083300" cy="2833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Target Audience 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AU" dirty="0"/>
              <a:t>User pain points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AU" dirty="0"/>
              <a:t>Our solution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How this app is developed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AU" dirty="0"/>
              <a:t>App Demonstration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 dirty="0"/>
              <a:t>Target Audience</a:t>
            </a:r>
            <a:endParaRPr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BD4CB-3FCD-7842-AB8B-C1F7F5E9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298" y="1707405"/>
            <a:ext cx="4489026" cy="2714281"/>
          </a:xfrm>
        </p:spPr>
        <p:txBody>
          <a:bodyPr/>
          <a:lstStyle/>
          <a:p>
            <a:r>
              <a:rPr lang="en-US" dirty="0"/>
              <a:t>Any person who is under medical treatment</a:t>
            </a:r>
          </a:p>
          <a:p>
            <a:r>
              <a:rPr lang="en-US" dirty="0"/>
              <a:t>Has a prescription from a doctor</a:t>
            </a:r>
          </a:p>
          <a:p>
            <a:r>
              <a:rPr lang="en-US" dirty="0"/>
              <a:t>Needs to be monitored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81D42-1D8D-6648-9900-0EA1FFE2A6A6}"/>
              </a:ext>
            </a:extLst>
          </p:cNvPr>
          <p:cNvSpPr txBox="1"/>
          <p:nvPr/>
        </p:nvSpPr>
        <p:spPr>
          <a:xfrm>
            <a:off x="5432361" y="4078641"/>
            <a:ext cx="1704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Image source: http://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www.who.int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9A489-CF25-0E41-BE0D-14ACB2EB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50" y="1470008"/>
            <a:ext cx="4142414" cy="2596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73700" y="25275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 dirty="0"/>
              <a:t>U</a:t>
            </a:r>
            <a:r>
              <a:rPr lang="en" sz="3600" dirty="0" err="1"/>
              <a:t>ser</a:t>
            </a:r>
            <a:r>
              <a:rPr lang="en" sz="3600" dirty="0"/>
              <a:t> pain </a:t>
            </a:r>
            <a:r>
              <a:rPr lang="en-AU" sz="3600" dirty="0"/>
              <a:t>points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09473-87B9-7B44-A137-371BC7A4D6AC}"/>
              </a:ext>
            </a:extLst>
          </p:cNvPr>
          <p:cNvSpPr txBox="1"/>
          <p:nvPr/>
        </p:nvSpPr>
        <p:spPr>
          <a:xfrm>
            <a:off x="4857093" y="2041543"/>
            <a:ext cx="36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People feel getting well, they stop taking medicine </a:t>
            </a:r>
            <a:r>
              <a:rPr lang="en-AU" sz="2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without asking their doctor.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64328-BE72-E449-BA52-D3E780FD0BB4}"/>
              </a:ext>
            </a:extLst>
          </p:cNvPr>
          <p:cNvSpPr txBox="1"/>
          <p:nvPr/>
        </p:nvSpPr>
        <p:spPr>
          <a:xfrm>
            <a:off x="863559" y="3145315"/>
            <a:ext cx="4309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taking medicine as prescribed by a doctor </a:t>
            </a:r>
            <a:r>
              <a:rPr lang="en-AU" sz="2000" dirty="0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could lead to </a:t>
            </a:r>
            <a:r>
              <a:rPr lang="en-AU" sz="2000" b="1" dirty="0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disease getting worse</a:t>
            </a:r>
            <a:r>
              <a:rPr lang="en-AU" sz="2000" dirty="0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AU" sz="2000" b="1" dirty="0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hospitalization, even death</a:t>
            </a:r>
            <a:r>
              <a:rPr lang="en-AU" sz="2000" dirty="0">
                <a:solidFill>
                  <a:srgbClr val="7030A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8E4A1A-C88E-DE47-AC91-2197B67DE58C}"/>
              </a:ext>
            </a:extLst>
          </p:cNvPr>
          <p:cNvGrpSpPr/>
          <p:nvPr/>
        </p:nvGrpSpPr>
        <p:grpSpPr>
          <a:xfrm>
            <a:off x="462507" y="968550"/>
            <a:ext cx="8072909" cy="3500204"/>
            <a:chOff x="-372831" y="1049885"/>
            <a:chExt cx="9750508" cy="35002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DA7967-B0D1-4041-A15D-58FE8E35B6BB}"/>
                </a:ext>
              </a:extLst>
            </p:cNvPr>
            <p:cNvGrpSpPr/>
            <p:nvPr/>
          </p:nvGrpSpPr>
          <p:grpSpPr>
            <a:xfrm>
              <a:off x="-372831" y="1049885"/>
              <a:ext cx="9750508" cy="3500204"/>
              <a:chOff x="-372831" y="1043020"/>
              <a:chExt cx="9750508" cy="3204780"/>
            </a:xfrm>
          </p:grpSpPr>
          <p:sp>
            <p:nvSpPr>
              <p:cNvPr id="459" name="Shape 459"/>
              <p:cNvSpPr txBox="1"/>
              <p:nvPr/>
            </p:nvSpPr>
            <p:spPr>
              <a:xfrm>
                <a:off x="-372831" y="1043020"/>
                <a:ext cx="4891754" cy="179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AU" sz="2000" b="1" dirty="0">
                    <a:solidFill>
                      <a:srgbClr val="0070C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The Problem</a:t>
                </a:r>
                <a:endParaRPr sz="2000" dirty="0">
                  <a:solidFill>
                    <a:srgbClr val="0070C0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AU" sz="2000" dirty="0">
                    <a:solidFill>
                      <a:srgbClr val="28324A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U.S Food &amp; Drug Administration (FDA, 2016), statistically </a:t>
                </a:r>
                <a:r>
                  <a:rPr lang="en-AU" sz="2000" b="1" dirty="0">
                    <a:solidFill>
                      <a:srgbClr val="28324A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50 percent</a:t>
                </a:r>
                <a:r>
                  <a:rPr lang="en-AU" sz="2000" dirty="0">
                    <a:solidFill>
                      <a:srgbClr val="28324A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of the time, medication is not taken as prescribed.</a:t>
                </a:r>
              </a:p>
              <a:p>
                <a:pPr marL="0" lvl="0" indent="0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AU" sz="16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AU" sz="16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306E37-C9A7-E248-80C7-B22C356055B2}"/>
                  </a:ext>
                </a:extLst>
              </p:cNvPr>
              <p:cNvSpPr txBox="1"/>
              <p:nvPr/>
            </p:nvSpPr>
            <p:spPr>
              <a:xfrm>
                <a:off x="4590639" y="3937821"/>
                <a:ext cx="4787038" cy="30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Source:</a:t>
                </a:r>
              </a:p>
              <a:p>
                <a:r>
                  <a:rPr lang="en-US" sz="800" dirty="0"/>
                  <a:t>https://</a:t>
                </a:r>
                <a:r>
                  <a:rPr lang="en-US" sz="800" dirty="0" err="1"/>
                  <a:t>www.fda.gov</a:t>
                </a:r>
                <a:r>
                  <a:rPr lang="en-US" sz="800" dirty="0"/>
                  <a:t>/Drugs/</a:t>
                </a:r>
                <a:r>
                  <a:rPr lang="en-US" sz="800" dirty="0" err="1"/>
                  <a:t>ResourcesForYou</a:t>
                </a:r>
                <a:r>
                  <a:rPr lang="en-US" sz="800" dirty="0"/>
                  <a:t>/</a:t>
                </a:r>
                <a:r>
                  <a:rPr lang="en-US" sz="800" dirty="0" err="1"/>
                  <a:t>SpecialFeatures</a:t>
                </a:r>
                <a:r>
                  <a:rPr lang="en-US" sz="800" dirty="0"/>
                  <a:t>/ucm485545.htm</a:t>
                </a:r>
              </a:p>
            </p:txBody>
          </p:sp>
        </p:grpSp>
        <p:sp>
          <p:nvSpPr>
            <p:cNvPr id="16" name="Shape 873">
              <a:extLst>
                <a:ext uri="{FF2B5EF4-FFF2-40B4-BE49-F238E27FC236}">
                  <a16:creationId xmlns:a16="http://schemas.microsoft.com/office/drawing/2014/main" id="{40262919-C68B-D54F-88D2-FB97680C43AF}"/>
                </a:ext>
              </a:extLst>
            </p:cNvPr>
            <p:cNvSpPr/>
            <p:nvPr/>
          </p:nvSpPr>
          <p:spPr>
            <a:xfrm>
              <a:off x="4146004" y="1049885"/>
              <a:ext cx="372920" cy="325860"/>
            </a:xfrm>
            <a:custGeom>
              <a:avLst/>
              <a:gdLst/>
              <a:ahLst/>
              <a:cxnLst/>
              <a:rect l="0" t="0" r="0" b="0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7645" y="10063"/>
                  </a:moveTo>
                  <a:lnTo>
                    <a:pt x="8207" y="10112"/>
                  </a:lnTo>
                  <a:lnTo>
                    <a:pt x="8768" y="10185"/>
                  </a:lnTo>
                  <a:lnTo>
                    <a:pt x="9281" y="10307"/>
                  </a:lnTo>
                  <a:lnTo>
                    <a:pt x="9819" y="10503"/>
                  </a:lnTo>
                  <a:lnTo>
                    <a:pt x="10307" y="10747"/>
                  </a:lnTo>
                  <a:lnTo>
                    <a:pt x="10796" y="11016"/>
                  </a:lnTo>
                  <a:lnTo>
                    <a:pt x="11235" y="11358"/>
                  </a:lnTo>
                  <a:lnTo>
                    <a:pt x="11650" y="11724"/>
                  </a:lnTo>
                  <a:lnTo>
                    <a:pt x="11699" y="11797"/>
                  </a:lnTo>
                  <a:lnTo>
                    <a:pt x="11748" y="11895"/>
                  </a:lnTo>
                  <a:lnTo>
                    <a:pt x="11772" y="11993"/>
                  </a:lnTo>
                  <a:lnTo>
                    <a:pt x="11797" y="12066"/>
                  </a:lnTo>
                  <a:lnTo>
                    <a:pt x="11772" y="12164"/>
                  </a:lnTo>
                  <a:lnTo>
                    <a:pt x="11748" y="12261"/>
                  </a:lnTo>
                  <a:lnTo>
                    <a:pt x="11699" y="12335"/>
                  </a:lnTo>
                  <a:lnTo>
                    <a:pt x="11650" y="12432"/>
                  </a:lnTo>
                  <a:lnTo>
                    <a:pt x="11577" y="12481"/>
                  </a:lnTo>
                  <a:lnTo>
                    <a:pt x="11479" y="12530"/>
                  </a:lnTo>
                  <a:lnTo>
                    <a:pt x="11406" y="12554"/>
                  </a:lnTo>
                  <a:lnTo>
                    <a:pt x="11211" y="12554"/>
                  </a:lnTo>
                  <a:lnTo>
                    <a:pt x="11113" y="12530"/>
                  </a:lnTo>
                  <a:lnTo>
                    <a:pt x="11040" y="12481"/>
                  </a:lnTo>
                  <a:lnTo>
                    <a:pt x="10966" y="12432"/>
                  </a:lnTo>
                  <a:lnTo>
                    <a:pt x="10600" y="12115"/>
                  </a:lnTo>
                  <a:lnTo>
                    <a:pt x="10234" y="11846"/>
                  </a:lnTo>
                  <a:lnTo>
                    <a:pt x="9843" y="11602"/>
                  </a:lnTo>
                  <a:lnTo>
                    <a:pt x="9428" y="11406"/>
                  </a:lnTo>
                  <a:lnTo>
                    <a:pt x="9013" y="11260"/>
                  </a:lnTo>
                  <a:lnTo>
                    <a:pt x="8573" y="11138"/>
                  </a:lnTo>
                  <a:lnTo>
                    <a:pt x="8109" y="11065"/>
                  </a:lnTo>
                  <a:lnTo>
                    <a:pt x="7645" y="11040"/>
                  </a:lnTo>
                  <a:lnTo>
                    <a:pt x="7181" y="11065"/>
                  </a:lnTo>
                  <a:lnTo>
                    <a:pt x="6717" y="11138"/>
                  </a:lnTo>
                  <a:lnTo>
                    <a:pt x="6277" y="11260"/>
                  </a:lnTo>
                  <a:lnTo>
                    <a:pt x="5862" y="11406"/>
                  </a:lnTo>
                  <a:lnTo>
                    <a:pt x="5447" y="11602"/>
                  </a:lnTo>
                  <a:lnTo>
                    <a:pt x="5056" y="11846"/>
                  </a:lnTo>
                  <a:lnTo>
                    <a:pt x="4690" y="12115"/>
                  </a:lnTo>
                  <a:lnTo>
                    <a:pt x="4323" y="12432"/>
                  </a:lnTo>
                  <a:lnTo>
                    <a:pt x="4250" y="12481"/>
                  </a:lnTo>
                  <a:lnTo>
                    <a:pt x="4177" y="12530"/>
                  </a:lnTo>
                  <a:lnTo>
                    <a:pt x="4079" y="12554"/>
                  </a:lnTo>
                  <a:lnTo>
                    <a:pt x="3884" y="12554"/>
                  </a:lnTo>
                  <a:lnTo>
                    <a:pt x="3811" y="12530"/>
                  </a:lnTo>
                  <a:lnTo>
                    <a:pt x="3713" y="12481"/>
                  </a:lnTo>
                  <a:lnTo>
                    <a:pt x="3640" y="12432"/>
                  </a:lnTo>
                  <a:lnTo>
                    <a:pt x="3591" y="12335"/>
                  </a:lnTo>
                  <a:lnTo>
                    <a:pt x="3542" y="12261"/>
                  </a:lnTo>
                  <a:lnTo>
                    <a:pt x="3517" y="12164"/>
                  </a:lnTo>
                  <a:lnTo>
                    <a:pt x="3493" y="12066"/>
                  </a:lnTo>
                  <a:lnTo>
                    <a:pt x="3517" y="11993"/>
                  </a:lnTo>
                  <a:lnTo>
                    <a:pt x="3542" y="11895"/>
                  </a:lnTo>
                  <a:lnTo>
                    <a:pt x="3591" y="11797"/>
                  </a:lnTo>
                  <a:lnTo>
                    <a:pt x="3640" y="11724"/>
                  </a:lnTo>
                  <a:lnTo>
                    <a:pt x="4055" y="11358"/>
                  </a:lnTo>
                  <a:lnTo>
                    <a:pt x="4494" y="11016"/>
                  </a:lnTo>
                  <a:lnTo>
                    <a:pt x="4983" y="10747"/>
                  </a:lnTo>
                  <a:lnTo>
                    <a:pt x="5471" y="10503"/>
                  </a:lnTo>
                  <a:lnTo>
                    <a:pt x="6009" y="10307"/>
                  </a:lnTo>
                  <a:lnTo>
                    <a:pt x="6521" y="10185"/>
                  </a:lnTo>
                  <a:lnTo>
                    <a:pt x="7083" y="10112"/>
                  </a:lnTo>
                  <a:lnTo>
                    <a:pt x="7645" y="10063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1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1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73700" y="25275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Our solution</a:t>
            </a:r>
            <a:endParaRPr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F768C-CD82-2D4E-94CF-8BB4E1351BF2}"/>
              </a:ext>
            </a:extLst>
          </p:cNvPr>
          <p:cNvSpPr txBox="1"/>
          <p:nvPr/>
        </p:nvSpPr>
        <p:spPr>
          <a:xfrm>
            <a:off x="4833257" y="1926745"/>
            <a:ext cx="41619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600"/>
              </a:spcBef>
              <a:buAutoNum type="arabicPeriod"/>
            </a:pPr>
            <a:r>
              <a:rPr lang="en-AU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well-organised prescription list</a:t>
            </a:r>
          </a:p>
          <a:p>
            <a:pPr marL="457200" lvl="0" indent="-457200">
              <a:spcBef>
                <a:spcPts val="600"/>
              </a:spcBef>
              <a:buAutoNum type="arabicPeriod"/>
            </a:pPr>
            <a:r>
              <a:rPr lang="en-AU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Notify the time </a:t>
            </a:r>
            <a:r>
              <a:rPr lang="en-AU" sz="24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take medicine</a:t>
            </a:r>
          </a:p>
          <a:p>
            <a:pPr marL="457200" lvl="0" indent="-457200">
              <a:spcBef>
                <a:spcPts val="600"/>
              </a:spcBef>
              <a:buAutoNum type="arabicPeriod"/>
            </a:pPr>
            <a:r>
              <a:rPr lang="en-AU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Sub-functions</a:t>
            </a:r>
            <a:r>
              <a:rPr lang="en-AU" sz="24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monitor the user’s health condition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7B81A1-41C2-0F45-9AFE-8AD0856805EF}"/>
              </a:ext>
            </a:extLst>
          </p:cNvPr>
          <p:cNvGrpSpPr/>
          <p:nvPr/>
        </p:nvGrpSpPr>
        <p:grpSpPr>
          <a:xfrm>
            <a:off x="290687" y="968548"/>
            <a:ext cx="4091308" cy="2000281"/>
            <a:chOff x="4865123" y="997080"/>
            <a:chExt cx="4091308" cy="1360578"/>
          </a:xfrm>
        </p:grpSpPr>
        <p:sp>
          <p:nvSpPr>
            <p:cNvPr id="460" name="Shape 460"/>
            <p:cNvSpPr txBox="1"/>
            <p:nvPr/>
          </p:nvSpPr>
          <p:spPr>
            <a:xfrm>
              <a:off x="4865123" y="997080"/>
              <a:ext cx="4091308" cy="1360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AU" sz="2000" b="1" dirty="0">
                  <a:solidFill>
                    <a:srgbClr val="0070C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How to solve the problem</a:t>
              </a:r>
            </a:p>
            <a:p>
              <a:pPr lvl="0">
                <a:spcBef>
                  <a:spcPts val="600"/>
                </a:spcBef>
              </a:pPr>
              <a:r>
                <a:rPr lang="en-AU" sz="2000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Help users keep taking medicine at the right time, correct dosage and monitor the health condition easily. </a:t>
              </a:r>
            </a:p>
          </p:txBody>
        </p:sp>
        <p:sp>
          <p:nvSpPr>
            <p:cNvPr id="19" name="Shape 872">
              <a:extLst>
                <a:ext uri="{FF2B5EF4-FFF2-40B4-BE49-F238E27FC236}">
                  <a16:creationId xmlns:a16="http://schemas.microsoft.com/office/drawing/2014/main" id="{06768A62-A4D0-AB45-A5C9-090A5D9E22B2}"/>
                </a:ext>
              </a:extLst>
            </p:cNvPr>
            <p:cNvSpPr/>
            <p:nvPr/>
          </p:nvSpPr>
          <p:spPr>
            <a:xfrm>
              <a:off x="8565618" y="997080"/>
              <a:ext cx="390813" cy="257704"/>
            </a:xfrm>
            <a:custGeom>
              <a:avLst/>
              <a:gdLst/>
              <a:ahLst/>
              <a:cxnLst/>
              <a:rect l="0" t="0" r="0" b="0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11308" y="10210"/>
                  </a:moveTo>
                  <a:lnTo>
                    <a:pt x="11406" y="10234"/>
                  </a:lnTo>
                  <a:lnTo>
                    <a:pt x="11479" y="10259"/>
                  </a:lnTo>
                  <a:lnTo>
                    <a:pt x="11577" y="10307"/>
                  </a:lnTo>
                  <a:lnTo>
                    <a:pt x="11650" y="10356"/>
                  </a:lnTo>
                  <a:lnTo>
                    <a:pt x="11699" y="10430"/>
                  </a:lnTo>
                  <a:lnTo>
                    <a:pt x="11748" y="10527"/>
                  </a:lnTo>
                  <a:lnTo>
                    <a:pt x="11772" y="10625"/>
                  </a:lnTo>
                  <a:lnTo>
                    <a:pt x="11797" y="10698"/>
                  </a:lnTo>
                  <a:lnTo>
                    <a:pt x="11772" y="10796"/>
                  </a:lnTo>
                  <a:lnTo>
                    <a:pt x="11748" y="10894"/>
                  </a:lnTo>
                  <a:lnTo>
                    <a:pt x="11699" y="10967"/>
                  </a:lnTo>
                  <a:lnTo>
                    <a:pt x="11650" y="11065"/>
                  </a:lnTo>
                  <a:lnTo>
                    <a:pt x="11235" y="11431"/>
                  </a:lnTo>
                  <a:lnTo>
                    <a:pt x="10795" y="11773"/>
                  </a:lnTo>
                  <a:lnTo>
                    <a:pt x="10307" y="12041"/>
                  </a:lnTo>
                  <a:lnTo>
                    <a:pt x="9819" y="12286"/>
                  </a:lnTo>
                  <a:lnTo>
                    <a:pt x="9281" y="12457"/>
                  </a:lnTo>
                  <a:lnTo>
                    <a:pt x="8768" y="12603"/>
                  </a:lnTo>
                  <a:lnTo>
                    <a:pt x="8207" y="12676"/>
                  </a:lnTo>
                  <a:lnTo>
                    <a:pt x="7645" y="12701"/>
                  </a:lnTo>
                  <a:lnTo>
                    <a:pt x="7083" y="12676"/>
                  </a:lnTo>
                  <a:lnTo>
                    <a:pt x="6521" y="12603"/>
                  </a:lnTo>
                  <a:lnTo>
                    <a:pt x="6009" y="12457"/>
                  </a:lnTo>
                  <a:lnTo>
                    <a:pt x="5471" y="12286"/>
                  </a:lnTo>
                  <a:lnTo>
                    <a:pt x="4983" y="12041"/>
                  </a:lnTo>
                  <a:lnTo>
                    <a:pt x="4494" y="11773"/>
                  </a:lnTo>
                  <a:lnTo>
                    <a:pt x="4055" y="11431"/>
                  </a:lnTo>
                  <a:lnTo>
                    <a:pt x="3640" y="11065"/>
                  </a:lnTo>
                  <a:lnTo>
                    <a:pt x="3591" y="10967"/>
                  </a:lnTo>
                  <a:lnTo>
                    <a:pt x="3542" y="10894"/>
                  </a:lnTo>
                  <a:lnTo>
                    <a:pt x="3517" y="10796"/>
                  </a:lnTo>
                  <a:lnTo>
                    <a:pt x="3493" y="10698"/>
                  </a:lnTo>
                  <a:lnTo>
                    <a:pt x="3517" y="10625"/>
                  </a:lnTo>
                  <a:lnTo>
                    <a:pt x="3542" y="10527"/>
                  </a:lnTo>
                  <a:lnTo>
                    <a:pt x="3591" y="10430"/>
                  </a:lnTo>
                  <a:lnTo>
                    <a:pt x="3640" y="10356"/>
                  </a:lnTo>
                  <a:lnTo>
                    <a:pt x="3713" y="10307"/>
                  </a:lnTo>
                  <a:lnTo>
                    <a:pt x="3811" y="10259"/>
                  </a:lnTo>
                  <a:lnTo>
                    <a:pt x="3884" y="10234"/>
                  </a:lnTo>
                  <a:lnTo>
                    <a:pt x="3981" y="10210"/>
                  </a:lnTo>
                  <a:lnTo>
                    <a:pt x="4079" y="10234"/>
                  </a:lnTo>
                  <a:lnTo>
                    <a:pt x="4177" y="10259"/>
                  </a:lnTo>
                  <a:lnTo>
                    <a:pt x="4250" y="10307"/>
                  </a:lnTo>
                  <a:lnTo>
                    <a:pt x="4323" y="10356"/>
                  </a:lnTo>
                  <a:lnTo>
                    <a:pt x="4690" y="10674"/>
                  </a:lnTo>
                  <a:lnTo>
                    <a:pt x="5056" y="10942"/>
                  </a:lnTo>
                  <a:lnTo>
                    <a:pt x="5447" y="11187"/>
                  </a:lnTo>
                  <a:lnTo>
                    <a:pt x="5862" y="11382"/>
                  </a:lnTo>
                  <a:lnTo>
                    <a:pt x="6277" y="11529"/>
                  </a:lnTo>
                  <a:lnTo>
                    <a:pt x="6717" y="11651"/>
                  </a:lnTo>
                  <a:lnTo>
                    <a:pt x="7181" y="11700"/>
                  </a:lnTo>
                  <a:lnTo>
                    <a:pt x="7645" y="11724"/>
                  </a:lnTo>
                  <a:lnTo>
                    <a:pt x="8109" y="11700"/>
                  </a:lnTo>
                  <a:lnTo>
                    <a:pt x="8573" y="11651"/>
                  </a:lnTo>
                  <a:lnTo>
                    <a:pt x="9013" y="11529"/>
                  </a:lnTo>
                  <a:lnTo>
                    <a:pt x="9428" y="11382"/>
                  </a:lnTo>
                  <a:lnTo>
                    <a:pt x="9843" y="11187"/>
                  </a:lnTo>
                  <a:lnTo>
                    <a:pt x="10234" y="10942"/>
                  </a:lnTo>
                  <a:lnTo>
                    <a:pt x="10600" y="10674"/>
                  </a:lnTo>
                  <a:lnTo>
                    <a:pt x="10966" y="10356"/>
                  </a:lnTo>
                  <a:lnTo>
                    <a:pt x="11040" y="10307"/>
                  </a:lnTo>
                  <a:lnTo>
                    <a:pt x="11113" y="10259"/>
                  </a:lnTo>
                  <a:lnTo>
                    <a:pt x="11211" y="10234"/>
                  </a:lnTo>
                  <a:lnTo>
                    <a:pt x="11308" y="10210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0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0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77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body" idx="4294967295"/>
          </p:nvPr>
        </p:nvSpPr>
        <p:spPr>
          <a:xfrm>
            <a:off x="1039091" y="1500437"/>
            <a:ext cx="4197927" cy="2500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3000" b="1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iMoniQ</a:t>
            </a:r>
            <a:endParaRPr lang="en-AU" sz="30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dirty="0"/>
              <a:t>The title is the combination of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dirty="0"/>
              <a:t>I + Monitor + IQ.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dirty="0"/>
              <a:t>Meaning: I monitor my health condition in a smart way.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B88B4-015C-5444-9C4A-7471F391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40" y="1188850"/>
            <a:ext cx="1576687" cy="2811900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this app is developed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Brainstorm Id</a:t>
            </a:r>
            <a:r>
              <a:rPr lang="en" sz="10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</a:t>
            </a:r>
            <a:endParaRPr sz="1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</a:t>
            </a:r>
            <a:r>
              <a:rPr lang="en-AU" sz="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functions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00064" y="3854650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AU" sz="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listed up</a:t>
            </a:r>
            <a:endParaRPr sz="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Bug Fix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 Frameworks</a:t>
            </a:r>
            <a:endParaRPr sz="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586" name="Shape 586"/>
            <p:cNvSpPr txBox="1"/>
            <p:nvPr/>
          </p:nvSpPr>
          <p:spPr>
            <a:xfrm>
              <a:off x="8578273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After </a:t>
              </a:r>
              <a:r>
                <a:rPr lang="en-AU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brainstorming</a:t>
              </a:r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, functions are listed up to build prototype. </a:t>
              </a:r>
              <a:endParaRPr sz="1100" b="0" i="0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Function List up</a:t>
              </a:r>
              <a:endParaRPr sz="1800" b="0" i="0" u="none" strike="noStrike" cap="none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4"/>
            <a:ext cx="2174827" cy="855875"/>
            <a:chOff x="6426461" y="3475458"/>
            <a:chExt cx="2400471" cy="944675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6"/>
              <a:ext cx="2400470" cy="674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AU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Research Kit, Health Kit, Charts, Firebase, and </a:t>
              </a:r>
              <a:r>
                <a:rPr lang="en-AU" sz="1100" dirty="0" err="1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SDWebImage</a:t>
              </a:r>
              <a:endParaRPr sz="1100" b="0" i="0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1" y="3475458"/>
              <a:ext cx="2400471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Research Frameworks</a:t>
              </a:r>
              <a:endParaRPr sz="1600" b="0" i="0" u="none" strike="noStrike" cap="none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00" b="0" i="0" u="none" strike="noStrike" cap="none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Several bug</a:t>
              </a:r>
              <a:r>
                <a:rPr lang="en-AU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 are found and fixed.</a:t>
              </a:r>
              <a:endParaRPr sz="1100" b="0" i="0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Bug Fix</a:t>
              </a:r>
              <a:endParaRPr sz="1800" b="0" i="0" u="none" strike="noStrike" cap="none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00" b="0" i="0" u="none" strike="noStrike" cap="none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Each module is implemented by group members </a:t>
              </a:r>
              <a:endParaRPr sz="1100" b="0" i="0" u="none" strike="noStrike" cap="none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Implementation</a:t>
              </a:r>
              <a:endParaRPr sz="1800" b="0" i="0" u="none" strike="noStrike" cap="none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11" name="Shape 61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14" name="Shape 6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801">
            <a:extLst>
              <a:ext uri="{FF2B5EF4-FFF2-40B4-BE49-F238E27FC236}">
                <a16:creationId xmlns:a16="http://schemas.microsoft.com/office/drawing/2014/main" id="{1F069C6E-4312-4247-BCFC-B2790C7419C9}"/>
              </a:ext>
            </a:extLst>
          </p:cNvPr>
          <p:cNvGrpSpPr/>
          <p:nvPr/>
        </p:nvGrpSpPr>
        <p:grpSpPr>
          <a:xfrm>
            <a:off x="5765882" y="2483472"/>
            <a:ext cx="292829" cy="369120"/>
            <a:chOff x="584925" y="922575"/>
            <a:chExt cx="415200" cy="502525"/>
          </a:xfrm>
        </p:grpSpPr>
        <p:sp>
          <p:nvSpPr>
            <p:cNvPr id="70" name="Shape 802">
              <a:extLst>
                <a:ext uri="{FF2B5EF4-FFF2-40B4-BE49-F238E27FC236}">
                  <a16:creationId xmlns:a16="http://schemas.microsoft.com/office/drawing/2014/main" id="{55046322-07FF-2241-B628-2E6EB0DF58A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803">
              <a:extLst>
                <a:ext uri="{FF2B5EF4-FFF2-40B4-BE49-F238E27FC236}">
                  <a16:creationId xmlns:a16="http://schemas.microsoft.com/office/drawing/2014/main" id="{4CC7CE3F-7636-C047-82F8-255C6C964B9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804">
              <a:extLst>
                <a:ext uri="{FF2B5EF4-FFF2-40B4-BE49-F238E27FC236}">
                  <a16:creationId xmlns:a16="http://schemas.microsoft.com/office/drawing/2014/main" id="{8DD03357-C3F7-3B4E-BF18-EA824F38470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Shape 906">
            <a:extLst>
              <a:ext uri="{FF2B5EF4-FFF2-40B4-BE49-F238E27FC236}">
                <a16:creationId xmlns:a16="http://schemas.microsoft.com/office/drawing/2014/main" id="{44A53961-5328-B64C-97F3-C3EC381FA430}"/>
              </a:ext>
            </a:extLst>
          </p:cNvPr>
          <p:cNvGrpSpPr/>
          <p:nvPr/>
        </p:nvGrpSpPr>
        <p:grpSpPr>
          <a:xfrm>
            <a:off x="2835155" y="2492851"/>
            <a:ext cx="427781" cy="316489"/>
            <a:chOff x="5255200" y="3006475"/>
            <a:chExt cx="511700" cy="378575"/>
          </a:xfrm>
        </p:grpSpPr>
        <p:sp>
          <p:nvSpPr>
            <p:cNvPr id="74" name="Shape 907">
              <a:extLst>
                <a:ext uri="{FF2B5EF4-FFF2-40B4-BE49-F238E27FC236}">
                  <a16:creationId xmlns:a16="http://schemas.microsoft.com/office/drawing/2014/main" id="{D5EF7B11-A0AB-D34D-9242-D19521ED3EA6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908">
              <a:extLst>
                <a:ext uri="{FF2B5EF4-FFF2-40B4-BE49-F238E27FC236}">
                  <a16:creationId xmlns:a16="http://schemas.microsoft.com/office/drawing/2014/main" id="{0211F0BA-816A-7A47-B8B8-2FAFD1D65B84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Shape 809">
            <a:extLst>
              <a:ext uri="{FF2B5EF4-FFF2-40B4-BE49-F238E27FC236}">
                <a16:creationId xmlns:a16="http://schemas.microsoft.com/office/drawing/2014/main" id="{000BB2F1-6A74-7541-A38D-34612D9CAA5E}"/>
              </a:ext>
            </a:extLst>
          </p:cNvPr>
          <p:cNvGrpSpPr/>
          <p:nvPr/>
        </p:nvGrpSpPr>
        <p:grpSpPr>
          <a:xfrm>
            <a:off x="4283538" y="3973510"/>
            <a:ext cx="358351" cy="298118"/>
            <a:chOff x="1926350" y="995225"/>
            <a:chExt cx="428650" cy="356600"/>
          </a:xfrm>
        </p:grpSpPr>
        <p:sp>
          <p:nvSpPr>
            <p:cNvPr id="77" name="Shape 810">
              <a:extLst>
                <a:ext uri="{FF2B5EF4-FFF2-40B4-BE49-F238E27FC236}">
                  <a16:creationId xmlns:a16="http://schemas.microsoft.com/office/drawing/2014/main" id="{C4F668DB-1750-2549-8365-472E9DA6C808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811">
              <a:extLst>
                <a:ext uri="{FF2B5EF4-FFF2-40B4-BE49-F238E27FC236}">
                  <a16:creationId xmlns:a16="http://schemas.microsoft.com/office/drawing/2014/main" id="{9304B1E3-EDF4-7049-ABC5-1F5F53DBA90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812">
              <a:extLst>
                <a:ext uri="{FF2B5EF4-FFF2-40B4-BE49-F238E27FC236}">
                  <a16:creationId xmlns:a16="http://schemas.microsoft.com/office/drawing/2014/main" id="{122E7A5B-B755-8040-BB0C-1110EAA5461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13">
              <a:extLst>
                <a:ext uri="{FF2B5EF4-FFF2-40B4-BE49-F238E27FC236}">
                  <a16:creationId xmlns:a16="http://schemas.microsoft.com/office/drawing/2014/main" id="{32C02550-C502-D04A-80A2-E2F5D4B7997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DFDD-5F36-274F-B6BE-2DBF7F0B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835993"/>
            <a:ext cx="7043305" cy="571220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en-AU" sz="3600" dirty="0">
                <a:latin typeface="Helvetica" pitchFamily="2" charset="0"/>
              </a:rPr>
              <a:t>Issues within project</a:t>
            </a:r>
            <a:br>
              <a:rPr lang="en-AU" sz="3600" dirty="0">
                <a:latin typeface="Helvetica" pitchFamily="2" charset="0"/>
              </a:rPr>
            </a:br>
            <a:endParaRPr lang="en-AU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C8C57-7A30-D740-B473-85463341EDF9}"/>
              </a:ext>
            </a:extLst>
          </p:cNvPr>
          <p:cNvSpPr txBox="1"/>
          <p:nvPr/>
        </p:nvSpPr>
        <p:spPr>
          <a:xfrm>
            <a:off x="262033" y="3213268"/>
            <a:ext cx="4911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Helvetica" pitchFamily="2" charset="0"/>
              </a:rPr>
              <a:t>MacBook suffers from big XCode projects</a:t>
            </a:r>
          </a:p>
          <a:p>
            <a:r>
              <a:rPr lang="en-AU" sz="2000" dirty="0">
                <a:latin typeface="Helvetica" pitchFamily="2" charset="0"/>
              </a:rPr>
              <a:t>It is essential to have &gt;= 8Gb of RAM</a:t>
            </a:r>
          </a:p>
          <a:p>
            <a:endParaRPr lang="en-AU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FEEAE1-A187-C249-A555-3B8F5CE8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55" y="2279390"/>
            <a:ext cx="2724266" cy="20404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28AC67-AA48-664D-A3FC-4720C15EA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3770142"/>
            <a:ext cx="1422400" cy="13733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24A017-5BAE-2B43-A1EA-53A98036F6CA}"/>
              </a:ext>
            </a:extLst>
          </p:cNvPr>
          <p:cNvSpPr txBox="1"/>
          <p:nvPr/>
        </p:nvSpPr>
        <p:spPr>
          <a:xfrm>
            <a:off x="262033" y="1118454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Scope creep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23956-1240-4F46-B7D0-F5D72F9C6215}"/>
              </a:ext>
            </a:extLst>
          </p:cNvPr>
          <p:cNvSpPr txBox="1"/>
          <p:nvPr/>
        </p:nvSpPr>
        <p:spPr>
          <a:xfrm>
            <a:off x="262033" y="180102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Version control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44EE65-3EAC-2B49-B929-D3C87AE1D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088" y="837364"/>
            <a:ext cx="4064000" cy="1270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C2B23A5-4FF0-134D-BAB7-C0AE0B67E0ED}"/>
              </a:ext>
            </a:extLst>
          </p:cNvPr>
          <p:cNvSpPr/>
          <p:nvPr/>
        </p:nvSpPr>
        <p:spPr>
          <a:xfrm>
            <a:off x="262034" y="2373161"/>
            <a:ext cx="4753311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1100" dirty="0">
                <a:solidFill>
                  <a:srgbClr val="5230E1"/>
                </a:solidFill>
                <a:latin typeface="Monaco" pitchFamily="2" charset="77"/>
              </a:rPr>
              <a:t>#</a:t>
            </a:r>
            <a:r>
              <a:rPr lang="en-AU" sz="1100" dirty="0">
                <a:solidFill>
                  <a:srgbClr val="FFFFFF"/>
                </a:solidFill>
                <a:latin typeface="Monaco" pitchFamily="2" charset="77"/>
              </a:rPr>
              <a:t> </a:t>
            </a:r>
            <a:r>
              <a:rPr lang="en-AU" sz="1100" dirty="0" err="1">
                <a:solidFill>
                  <a:srgbClr val="34BBC8"/>
                </a:solidFill>
                <a:latin typeface="Monaco" pitchFamily="2" charset="77"/>
              </a:rPr>
              <a:t>cheze</a:t>
            </a:r>
            <a:r>
              <a:rPr lang="en-AU" sz="1100" dirty="0">
                <a:solidFill>
                  <a:srgbClr val="34BBC8"/>
                </a:solidFill>
                <a:latin typeface="Monaco" pitchFamily="2" charset="77"/>
              </a:rPr>
              <a:t> </a:t>
            </a:r>
            <a:r>
              <a:rPr lang="en-AU" sz="1100" dirty="0">
                <a:solidFill>
                  <a:srgbClr val="CCCCCC"/>
                </a:solidFill>
                <a:latin typeface="Monaco" pitchFamily="2" charset="77"/>
              </a:rPr>
              <a:t>@ </a:t>
            </a:r>
            <a:r>
              <a:rPr lang="en-AU" sz="1100" dirty="0">
                <a:solidFill>
                  <a:srgbClr val="34BC26"/>
                </a:solidFill>
                <a:latin typeface="Monaco" pitchFamily="2" charset="77"/>
              </a:rPr>
              <a:t>MacBook-Air-Andrey </a:t>
            </a:r>
            <a:r>
              <a:rPr lang="en-AU" sz="1100" dirty="0">
                <a:solidFill>
                  <a:srgbClr val="CCCCCC"/>
                </a:solidFill>
                <a:latin typeface="Monaco" pitchFamily="2" charset="77"/>
              </a:rPr>
              <a:t>in </a:t>
            </a:r>
            <a:r>
              <a:rPr lang="en-AU" sz="1100" dirty="0">
                <a:solidFill>
                  <a:srgbClr val="AFAD24"/>
                </a:solidFill>
                <a:latin typeface="Monaco" pitchFamily="2" charset="77"/>
              </a:rPr>
              <a:t>~</a:t>
            </a:r>
            <a:r>
              <a:rPr lang="en-AU" sz="1100" dirty="0">
                <a:solidFill>
                  <a:srgbClr val="FFFFFF"/>
                </a:solidFill>
                <a:latin typeface="Monaco" pitchFamily="2" charset="77"/>
              </a:rPr>
              <a:t> </a:t>
            </a:r>
            <a:r>
              <a:rPr lang="en-AU" sz="1100" dirty="0">
                <a:solidFill>
                  <a:srgbClr val="CCCCCC"/>
                </a:solidFill>
                <a:latin typeface="Monaco" pitchFamily="2" charset="77"/>
              </a:rPr>
              <a:t>[12:20:19] </a:t>
            </a:r>
            <a:endParaRPr lang="en-AU" sz="1100" dirty="0">
              <a:solidFill>
                <a:srgbClr val="34BC26"/>
              </a:solidFill>
              <a:latin typeface="Monaco" pitchFamily="2" charset="77"/>
            </a:endParaRPr>
          </a:p>
          <a:p>
            <a:r>
              <a:rPr lang="en-AU" sz="1100" dirty="0">
                <a:solidFill>
                  <a:srgbClr val="C33720"/>
                </a:solidFill>
                <a:latin typeface="Monaco" pitchFamily="2" charset="77"/>
              </a:rPr>
              <a:t>$ </a:t>
            </a:r>
            <a:r>
              <a:rPr lang="en-AU" sz="1100" dirty="0">
                <a:solidFill>
                  <a:srgbClr val="FFFFFF"/>
                </a:solidFill>
                <a:latin typeface="Monaco" pitchFamily="2" charset="77"/>
              </a:rPr>
              <a:t>git </a:t>
            </a:r>
            <a:r>
              <a:rPr lang="en-AU" sz="1100" dirty="0" err="1">
                <a:solidFill>
                  <a:srgbClr val="FFFFFF"/>
                </a:solidFill>
                <a:latin typeface="Monaco" pitchFamily="2" charset="77"/>
              </a:rPr>
              <a:t>gud</a:t>
            </a:r>
            <a:endParaRPr lang="en-AU" sz="1100" dirty="0">
              <a:solidFill>
                <a:srgbClr val="FFFFFF"/>
              </a:solidFill>
              <a:latin typeface="Monaco" pitchFamily="2" charset="77"/>
            </a:endParaRPr>
          </a:p>
          <a:p>
            <a:r>
              <a:rPr lang="en-AU" sz="1100" dirty="0">
                <a:solidFill>
                  <a:srgbClr val="FFFFFF"/>
                </a:solidFill>
                <a:latin typeface="Monaco" pitchFamily="2" charset="77"/>
              </a:rPr>
              <a:t>git: '</a:t>
            </a:r>
            <a:r>
              <a:rPr lang="en-AU" sz="1100" dirty="0" err="1">
                <a:solidFill>
                  <a:srgbClr val="FFFFFF"/>
                </a:solidFill>
                <a:latin typeface="Monaco" pitchFamily="2" charset="77"/>
              </a:rPr>
              <a:t>gud</a:t>
            </a:r>
            <a:r>
              <a:rPr lang="en-AU" sz="1100" dirty="0">
                <a:solidFill>
                  <a:srgbClr val="FFFFFF"/>
                </a:solidFill>
                <a:latin typeface="Monaco" pitchFamily="2" charset="77"/>
              </a:rPr>
              <a:t>' is not a git command. See 'git --help'.</a:t>
            </a:r>
            <a:endParaRPr lang="en-AU" sz="1100" dirty="0">
              <a:solidFill>
                <a:srgbClr val="FFFFFF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667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iMoniQ</a:t>
            </a:r>
            <a:r>
              <a:rPr lang="en-AU" dirty="0"/>
              <a:t> Demonstration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Enjoy our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101896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405</Words>
  <Application>Microsoft Macintosh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</vt:lpstr>
      <vt:lpstr>Andale Mono</vt:lpstr>
      <vt:lpstr>Bangla MN</vt:lpstr>
      <vt:lpstr>Source Sans Pro</vt:lpstr>
      <vt:lpstr>Calibri</vt:lpstr>
      <vt:lpstr>Ayuthaya</vt:lpstr>
      <vt:lpstr>Monaco</vt:lpstr>
      <vt:lpstr>Arial</vt:lpstr>
      <vt:lpstr>Oswald</vt:lpstr>
      <vt:lpstr>Quince template</vt:lpstr>
      <vt:lpstr>iMoniQ</vt:lpstr>
      <vt:lpstr>Agenda</vt:lpstr>
      <vt:lpstr>Target Audience</vt:lpstr>
      <vt:lpstr>User pain points</vt:lpstr>
      <vt:lpstr>Our solution</vt:lpstr>
      <vt:lpstr>PowerPoint Presentation</vt:lpstr>
      <vt:lpstr>How this app is developed</vt:lpstr>
      <vt:lpstr>Issues within project </vt:lpstr>
      <vt:lpstr>iMoniQ Demonstration</vt:lpstr>
      <vt:lpstr>THANKS!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iMoniQ</dc:title>
  <cp:lastModifiedBy>Andrei Maslennikov</cp:lastModifiedBy>
  <cp:revision>47</cp:revision>
  <dcterms:modified xsi:type="dcterms:W3CDTF">2018-06-04T03:03:12Z</dcterms:modified>
</cp:coreProperties>
</file>