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22"/>
  </p:notesMasterIdLst>
  <p:sldIdLst>
    <p:sldId id="256" r:id="rId2"/>
    <p:sldId id="257" r:id="rId3"/>
    <p:sldId id="259" r:id="rId4"/>
    <p:sldId id="258" r:id="rId5"/>
    <p:sldId id="273" r:id="rId6"/>
    <p:sldId id="276" r:id="rId7"/>
    <p:sldId id="261" r:id="rId8"/>
    <p:sldId id="284" r:id="rId9"/>
    <p:sldId id="277" r:id="rId10"/>
    <p:sldId id="278" r:id="rId11"/>
    <p:sldId id="279" r:id="rId12"/>
    <p:sldId id="280" r:id="rId13"/>
    <p:sldId id="281" r:id="rId14"/>
    <p:sldId id="275" r:id="rId15"/>
    <p:sldId id="282" r:id="rId16"/>
    <p:sldId id="268" r:id="rId17"/>
    <p:sldId id="274" r:id="rId18"/>
    <p:sldId id="285" r:id="rId19"/>
    <p:sldId id="283" r:id="rId20"/>
    <p:sldId id="272" r:id="rId21"/>
  </p:sldIdLst>
  <p:sldSz cx="9906000" cy="6858000" type="A4"/>
  <p:notesSz cx="6858000" cy="9144000"/>
  <p:defaultTextStyle>
    <a:defPPr>
      <a:defRPr lang="en-AU"/>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6" autoAdjust="0"/>
    <p:restoredTop sz="90941"/>
  </p:normalViewPr>
  <p:slideViewPr>
    <p:cSldViewPr>
      <p:cViewPr varScale="1">
        <p:scale>
          <a:sx n="112" d="100"/>
          <a:sy n="112" d="100"/>
        </p:scale>
        <p:origin x="1264" y="1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F78A7ECE-F5A9-0D40-9200-D6548882B3BC}" type="slidenum">
              <a:rPr lang="en-AU"/>
              <a:pPr/>
              <a:t>‹#›</a:t>
            </a:fld>
            <a:endParaRPr lang="en-AU"/>
          </a:p>
        </p:txBody>
      </p:sp>
    </p:spTree>
    <p:extLst>
      <p:ext uri="{BB962C8B-B14F-4D97-AF65-F5344CB8AC3E}">
        <p14:creationId xmlns:p14="http://schemas.microsoft.com/office/powerpoint/2010/main" val="36553552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7B97F-5882-1F47-B6D5-6162C172FA78}" type="slidenum">
              <a:rPr lang="en-AU"/>
              <a:pPr/>
              <a:t>1</a:t>
            </a:fld>
            <a:endParaRPr lang="en-AU"/>
          </a:p>
        </p:txBody>
      </p:sp>
      <p:sp>
        <p:nvSpPr>
          <p:cNvPr id="23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55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10</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11</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12</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13</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72C32-529C-AE43-A4E6-69190175D576}" type="slidenum">
              <a:rPr lang="en-AU"/>
              <a:pPr/>
              <a:t>14</a:t>
            </a:fld>
            <a:endParaRPr lang="en-AU"/>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72C32-529C-AE43-A4E6-69190175D576}" type="slidenum">
              <a:rPr lang="en-AU"/>
              <a:pPr/>
              <a:t>15</a:t>
            </a:fld>
            <a:endParaRPr lang="en-AU"/>
          </a:p>
        </p:txBody>
      </p:sp>
      <p:sp>
        <p:nvSpPr>
          <p:cNvPr id="4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5CA4F-49C9-6A4B-BD82-618FD8592895}" type="slidenum">
              <a:rPr lang="en-AU"/>
              <a:pPr/>
              <a:t>16</a:t>
            </a:fld>
            <a:endParaRPr lang="en-AU"/>
          </a:p>
        </p:txBody>
      </p:sp>
      <p:sp>
        <p:nvSpPr>
          <p:cNvPr id="368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17</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18</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51AD7-D966-1549-A984-3EC087EB8361}" type="slidenum">
              <a:rPr lang="en-AU"/>
              <a:pPr/>
              <a:t>19</a:t>
            </a:fld>
            <a:endParaRPr lang="en-AU"/>
          </a:p>
        </p:txBody>
      </p:sp>
      <p:sp>
        <p:nvSpPr>
          <p:cNvPr id="37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2C6D7-779D-A64E-B931-4EE167971894}" type="slidenum">
              <a:rPr lang="en-AU"/>
              <a:pPr/>
              <a:t>2</a:t>
            </a:fld>
            <a:endParaRPr lang="en-AU"/>
          </a:p>
        </p:txBody>
      </p:sp>
      <p:sp>
        <p:nvSpPr>
          <p:cNvPr id="24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21062-3404-E94A-8252-E7D3FD1E0252}" type="slidenum">
              <a:rPr lang="en-AU"/>
              <a:pPr/>
              <a:t>20</a:t>
            </a:fld>
            <a:endParaRPr lang="en-AU"/>
          </a:p>
        </p:txBody>
      </p:sp>
      <p:sp>
        <p:nvSpPr>
          <p:cNvPr id="40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3BD9EA-1FC3-D748-A20A-A77F09979EB0}" type="slidenum">
              <a:rPr lang="en-AU"/>
              <a:pPr/>
              <a:t>3</a:t>
            </a:fld>
            <a:endParaRPr lang="en-AU"/>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3" name="Rectangle 3"/>
          <p:cNvSpPr>
            <a:spLocks noGrp="1" noChangeArrowheads="1"/>
          </p:cNvSpPr>
          <p:nvPr>
            <p:ph type="body" idx="1"/>
          </p:nvPr>
        </p:nvSpPr>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4154F-48E4-2E41-95D6-DF4765CDA5D6}" type="slidenum">
              <a:rPr lang="en-AU"/>
              <a:pPr/>
              <a:t>4</a:t>
            </a:fld>
            <a:endParaRPr lang="en-AU"/>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95F46-B10F-DD48-B038-22E3E91CA5E4}" type="slidenum">
              <a:rPr lang="en-AU"/>
              <a:pPr/>
              <a:t>5</a:t>
            </a:fld>
            <a:endParaRPr lang="en-AU"/>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95F46-B10F-DD48-B038-22E3E91CA5E4}" type="slidenum">
              <a:rPr lang="en-AU"/>
              <a:pPr/>
              <a:t>6</a:t>
            </a:fld>
            <a:endParaRPr lang="en-AU"/>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7</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8</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EBD7C-6F7C-4745-B132-834EBEA2A3A9}" type="slidenum">
              <a:rPr lang="en-AU"/>
              <a:pPr/>
              <a:t>9</a:t>
            </a:fld>
            <a:endParaRPr lang="en-AU"/>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9699"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516625"/>
            <a:ext cx="7924800" cy="2595025"/>
          </a:xfrm>
        </p:spPr>
        <p:txBody>
          <a:bodyPr>
            <a:normAutofit/>
          </a:bodyPr>
          <a:lstStyle>
            <a:lvl1pPr>
              <a:defRPr sz="4800"/>
            </a:lvl1pPr>
          </a:lstStyle>
          <a:p>
            <a:r>
              <a:rPr lang="en-AU"/>
              <a:t>Click to edit Master title style</a:t>
            </a:r>
            <a:endParaRPr lang="en-US"/>
          </a:p>
        </p:txBody>
      </p:sp>
      <p:sp>
        <p:nvSpPr>
          <p:cNvPr id="3" name="Subtitle 2"/>
          <p:cNvSpPr>
            <a:spLocks noGrp="1"/>
          </p:cNvSpPr>
          <p:nvPr>
            <p:ph type="subTitle" idx="1"/>
          </p:nvPr>
        </p:nvSpPr>
        <p:spPr>
          <a:xfrm>
            <a:off x="990600" y="5166530"/>
            <a:ext cx="79248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2CC3EF5B-2CBC-9B4B-B6EC-8B45BEABC43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FE4D7-C9C2-AA48-8FC0-1E37CCDFCD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1" y="1826709"/>
            <a:ext cx="1616874" cy="4484454"/>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925734" y="1826709"/>
            <a:ext cx="5678266" cy="4484454"/>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D3901-A539-AF48-972F-50A27C8236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460A2-4F62-8748-848D-B0BB3261F6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0600" y="5017572"/>
            <a:ext cx="7924800" cy="1293592"/>
          </a:xfrm>
        </p:spPr>
        <p:txBody>
          <a:bodyPr anchor="t"/>
          <a:lstStyle>
            <a:lvl1pPr algn="l">
              <a:defRPr sz="4000" b="0" cap="none"/>
            </a:lvl1pPr>
          </a:lstStyle>
          <a:p>
            <a:r>
              <a:rPr lang="en-AU"/>
              <a:t>Click to edit Master title style</a:t>
            </a:r>
            <a:endParaRPr lang="en-US"/>
          </a:p>
        </p:txBody>
      </p:sp>
      <p:sp>
        <p:nvSpPr>
          <p:cNvPr id="3" name="Text Placeholder 2"/>
          <p:cNvSpPr>
            <a:spLocks noGrp="1"/>
          </p:cNvSpPr>
          <p:nvPr>
            <p:ph type="body" idx="1"/>
          </p:nvPr>
        </p:nvSpPr>
        <p:spPr>
          <a:xfrm>
            <a:off x="990600" y="3865098"/>
            <a:ext cx="79248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530B-CD37-A743-857F-D743BA0B5F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3F322-6374-BB42-9CFB-9D6237DC2D39}" type="slidenum">
              <a:rPr lang="en-US" smtClean="0"/>
              <a:pPr/>
              <a:t>‹#›</a:t>
            </a:fld>
            <a:endParaRPr lang="en-US"/>
          </a:p>
        </p:txBody>
      </p:sp>
      <p:sp>
        <p:nvSpPr>
          <p:cNvPr id="9" name="Title 8"/>
          <p:cNvSpPr>
            <a:spLocks noGrp="1"/>
          </p:cNvSpPr>
          <p:nvPr>
            <p:ph type="title"/>
          </p:nvPr>
        </p:nvSpPr>
        <p:spPr>
          <a:xfrm>
            <a:off x="990600" y="1544716"/>
            <a:ext cx="7924800" cy="1154097"/>
          </a:xfrm>
        </p:spPr>
        <p:txBody>
          <a:bodyPr/>
          <a:lstStyle/>
          <a:p>
            <a:r>
              <a:rPr lang="en-AU"/>
              <a:t>Click to edit Master title style</a:t>
            </a:r>
            <a:endParaRPr lang="en-US"/>
          </a:p>
        </p:txBody>
      </p:sp>
      <p:sp>
        <p:nvSpPr>
          <p:cNvPr id="8" name="Content Placeholder 7"/>
          <p:cNvSpPr>
            <a:spLocks noGrp="1"/>
          </p:cNvSpPr>
          <p:nvPr>
            <p:ph sz="quarter" idx="13"/>
          </p:nvPr>
        </p:nvSpPr>
        <p:spPr>
          <a:xfrm>
            <a:off x="990600" y="2743200"/>
            <a:ext cx="3863340" cy="359359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11" name="Content Placeholder 10"/>
          <p:cNvSpPr>
            <a:spLocks noGrp="1"/>
          </p:cNvSpPr>
          <p:nvPr>
            <p:ph sz="quarter" idx="14"/>
          </p:nvPr>
        </p:nvSpPr>
        <p:spPr>
          <a:xfrm>
            <a:off x="5071872" y="2743201"/>
            <a:ext cx="3863340" cy="3595687"/>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09377" y="2743200"/>
            <a:ext cx="3645408"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5" name="Text Placeholder 4"/>
          <p:cNvSpPr>
            <a:spLocks noGrp="1"/>
          </p:cNvSpPr>
          <p:nvPr>
            <p:ph type="body" sz="quarter" idx="3"/>
          </p:nvPr>
        </p:nvSpPr>
        <p:spPr>
          <a:xfrm>
            <a:off x="5292239" y="2743200"/>
            <a:ext cx="3642234"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5F2BD-A491-E44C-868C-C7E99D6B90F8}" type="slidenum">
              <a:rPr lang="en-US" smtClean="0"/>
              <a:pPr/>
              <a:t>‹#›</a:t>
            </a:fld>
            <a:endParaRPr lang="en-US"/>
          </a:p>
        </p:txBody>
      </p:sp>
      <p:sp>
        <p:nvSpPr>
          <p:cNvPr id="10" name="Title 9"/>
          <p:cNvSpPr>
            <a:spLocks noGrp="1"/>
          </p:cNvSpPr>
          <p:nvPr>
            <p:ph type="title"/>
          </p:nvPr>
        </p:nvSpPr>
        <p:spPr>
          <a:xfrm>
            <a:off x="990600" y="1544716"/>
            <a:ext cx="7924800" cy="1154097"/>
          </a:xfrm>
        </p:spPr>
        <p:txBody>
          <a:bodyPr/>
          <a:lstStyle/>
          <a:p>
            <a:r>
              <a:rPr lang="en-AU"/>
              <a:t>Click to edit Master title style</a:t>
            </a:r>
            <a:endParaRPr lang="en-US" dirty="0"/>
          </a:p>
        </p:txBody>
      </p:sp>
      <p:sp>
        <p:nvSpPr>
          <p:cNvPr id="11" name="Content Placeholder 10"/>
          <p:cNvSpPr>
            <a:spLocks noGrp="1"/>
          </p:cNvSpPr>
          <p:nvPr>
            <p:ph sz="quarter" idx="13"/>
          </p:nvPr>
        </p:nvSpPr>
        <p:spPr>
          <a:xfrm>
            <a:off x="990600" y="3383280"/>
            <a:ext cx="3863340" cy="295351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13" name="Content Placeholder 12"/>
          <p:cNvSpPr>
            <a:spLocks noGrp="1"/>
          </p:cNvSpPr>
          <p:nvPr>
            <p:ph sz="quarter" idx="14"/>
          </p:nvPr>
        </p:nvSpPr>
        <p:spPr>
          <a:xfrm>
            <a:off x="5071871" y="3383280"/>
            <a:ext cx="3863340" cy="295351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242DA-1CBC-1A44-B464-4E5D90C0FF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13167-4133-A942-88E3-FD5D7BCD16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825363"/>
            <a:ext cx="3196847" cy="2173015"/>
          </a:xfrm>
        </p:spPr>
        <p:txBody>
          <a:bodyPr anchor="b">
            <a:normAutofit/>
          </a:bodyPr>
          <a:lstStyle>
            <a:lvl1pPr algn="l">
              <a:defRPr sz="2800" b="0"/>
            </a:lvl1pPr>
          </a:lstStyle>
          <a:p>
            <a:r>
              <a:rPr lang="en-AU"/>
              <a:t>Click to edit Master title style</a:t>
            </a:r>
            <a:endParaRPr lang="en-US" dirty="0"/>
          </a:p>
        </p:txBody>
      </p:sp>
      <p:sp>
        <p:nvSpPr>
          <p:cNvPr id="3" name="Content Placeholder 2"/>
          <p:cNvSpPr>
            <a:spLocks noGrp="1"/>
          </p:cNvSpPr>
          <p:nvPr>
            <p:ph idx="1"/>
          </p:nvPr>
        </p:nvSpPr>
        <p:spPr>
          <a:xfrm>
            <a:off x="4356898" y="1826709"/>
            <a:ext cx="4558502"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Text Placeholder 3"/>
          <p:cNvSpPr>
            <a:spLocks noGrp="1"/>
          </p:cNvSpPr>
          <p:nvPr>
            <p:ph type="body" sz="half" idx="2"/>
          </p:nvPr>
        </p:nvSpPr>
        <p:spPr>
          <a:xfrm>
            <a:off x="990600" y="4061096"/>
            <a:ext cx="3196847"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601AA-291F-ED41-9889-5B2F2E41C5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828800"/>
            <a:ext cx="3199638" cy="2176272"/>
          </a:xfrm>
        </p:spPr>
        <p:txBody>
          <a:bodyPr anchor="b">
            <a:normAutofit/>
          </a:bodyPr>
          <a:lstStyle>
            <a:lvl1pPr algn="l">
              <a:defRPr sz="2800" b="0"/>
            </a:lvl1pPr>
          </a:lstStyle>
          <a:p>
            <a:r>
              <a:rPr lang="en-AU"/>
              <a:t>Click to edit Master title style</a:t>
            </a:r>
            <a:endParaRPr lang="en-US" dirty="0"/>
          </a:p>
        </p:txBody>
      </p:sp>
      <p:sp>
        <p:nvSpPr>
          <p:cNvPr id="3" name="Picture Placeholder 2"/>
          <p:cNvSpPr>
            <a:spLocks noGrp="1"/>
          </p:cNvSpPr>
          <p:nvPr>
            <p:ph type="pic" idx="1"/>
          </p:nvPr>
        </p:nvSpPr>
        <p:spPr>
          <a:xfrm>
            <a:off x="4540250" y="2286000"/>
            <a:ext cx="437515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endParaRPr lang="en-US" dirty="0"/>
          </a:p>
        </p:txBody>
      </p:sp>
      <p:sp>
        <p:nvSpPr>
          <p:cNvPr id="4" name="Text Placeholder 3"/>
          <p:cNvSpPr>
            <a:spLocks noGrp="1"/>
          </p:cNvSpPr>
          <p:nvPr>
            <p:ph type="body" sz="half" idx="2"/>
          </p:nvPr>
        </p:nvSpPr>
        <p:spPr>
          <a:xfrm>
            <a:off x="990600" y="4059936"/>
            <a:ext cx="3199638"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B460F-0773-8941-9538-CE687BBD9C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9138207" y="573807"/>
            <a:ext cx="9342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283537" y="573807"/>
            <a:ext cx="624078"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90600" y="1544716"/>
            <a:ext cx="7924800" cy="1154097"/>
          </a:xfrm>
          <a:prstGeom prst="rect">
            <a:avLst/>
          </a:prstGeom>
        </p:spPr>
        <p:txBody>
          <a:bodyPr vert="horz" lIns="91440" tIns="45720" rIns="91440" bIns="45720" rtlCol="0" anchor="b">
            <a:normAutofit/>
          </a:bodyPr>
          <a:lstStyle/>
          <a:p>
            <a:r>
              <a:rPr lang="en-AU"/>
              <a:t>Click to edit Master title style</a:t>
            </a:r>
            <a:endParaRPr lang="en-US" dirty="0"/>
          </a:p>
        </p:txBody>
      </p:sp>
      <p:sp>
        <p:nvSpPr>
          <p:cNvPr id="3" name="Text Placeholder 2"/>
          <p:cNvSpPr>
            <a:spLocks noGrp="1"/>
          </p:cNvSpPr>
          <p:nvPr>
            <p:ph type="body" idx="1"/>
          </p:nvPr>
        </p:nvSpPr>
        <p:spPr>
          <a:xfrm>
            <a:off x="990600" y="2769834"/>
            <a:ext cx="7924800" cy="353952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6508331" y="548797"/>
            <a:ext cx="1288226" cy="297918"/>
          </a:xfrm>
          <a:prstGeom prst="rect">
            <a:avLst/>
          </a:prstGeom>
        </p:spPr>
        <p:txBody>
          <a:bodyPr vert="horz" lIns="91440" tIns="45720" rIns="91440" bIns="45720" rtlCol="0" anchor="ctr"/>
          <a:lstStyle>
            <a:lvl1pPr algn="l">
              <a:defRPr sz="1200">
                <a:solidFill>
                  <a:schemeClr val="tx1">
                    <a:alpha val="50000"/>
                  </a:schemeClr>
                </a:solidFill>
              </a:defRPr>
            </a:lvl1pPr>
          </a:lstStyle>
          <a:p>
            <a:endParaRPr lang="en-US"/>
          </a:p>
        </p:txBody>
      </p:sp>
      <p:sp>
        <p:nvSpPr>
          <p:cNvPr id="6" name="Slide Number Placeholder 5"/>
          <p:cNvSpPr>
            <a:spLocks noGrp="1"/>
          </p:cNvSpPr>
          <p:nvPr>
            <p:ph type="sldNum" sz="quarter" idx="4"/>
          </p:nvPr>
        </p:nvSpPr>
        <p:spPr>
          <a:xfrm>
            <a:off x="7923950" y="548797"/>
            <a:ext cx="1019637" cy="301752"/>
          </a:xfrm>
          <a:prstGeom prst="rect">
            <a:avLst/>
          </a:prstGeom>
        </p:spPr>
        <p:txBody>
          <a:bodyPr vert="horz" lIns="91440" tIns="45720" rIns="91440" bIns="45720" rtlCol="0" anchor="ctr"/>
          <a:lstStyle>
            <a:lvl1pPr algn="r">
              <a:defRPr sz="1200">
                <a:solidFill>
                  <a:schemeClr val="tx1"/>
                </a:solidFill>
              </a:defRPr>
            </a:lvl1pPr>
          </a:lstStyle>
          <a:p>
            <a:fld id="{3ACE4F2A-AF7A-084E-84DE-C240E8E24721}" type="slidenum">
              <a:rPr lang="en-US" smtClean="0"/>
              <a:pPr/>
              <a:t>‹#›</a:t>
            </a:fld>
            <a:endParaRPr lang="en-US"/>
          </a:p>
        </p:txBody>
      </p:sp>
      <p:sp>
        <p:nvSpPr>
          <p:cNvPr id="5" name="Footer Placeholder 4"/>
          <p:cNvSpPr>
            <a:spLocks noGrp="1"/>
          </p:cNvSpPr>
          <p:nvPr>
            <p:ph type="ftr" sz="quarter" idx="3"/>
          </p:nvPr>
        </p:nvSpPr>
        <p:spPr>
          <a:xfrm>
            <a:off x="6509413" y="855957"/>
            <a:ext cx="2433696"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42950" y="1676400"/>
            <a:ext cx="8420100" cy="1143000"/>
          </a:xfrm>
        </p:spPr>
        <p:txBody>
          <a:bodyPr/>
          <a:lstStyle/>
          <a:p>
            <a:r>
              <a:rPr lang="en-AU" dirty="0" err="1"/>
              <a:t>PyConnect</a:t>
            </a:r>
            <a:endParaRPr lang="en-AU" dirty="0"/>
          </a:p>
        </p:txBody>
      </p:sp>
      <p:sp>
        <p:nvSpPr>
          <p:cNvPr id="2051" name="Rectangle 3"/>
          <p:cNvSpPr>
            <a:spLocks noGrp="1" noChangeArrowheads="1"/>
          </p:cNvSpPr>
          <p:nvPr>
            <p:ph type="subTitle" idx="1"/>
          </p:nvPr>
        </p:nvSpPr>
        <p:spPr>
          <a:xfrm>
            <a:off x="1485900" y="3048000"/>
            <a:ext cx="6934200" cy="1143000"/>
          </a:xfrm>
        </p:spPr>
        <p:txBody>
          <a:bodyPr/>
          <a:lstStyle/>
          <a:p>
            <a:r>
              <a:rPr lang="en-AU" dirty="0"/>
              <a:t>A Lightweight Python-C++ Integration Framework</a:t>
            </a:r>
          </a:p>
        </p:txBody>
      </p:sp>
      <p:sp>
        <p:nvSpPr>
          <p:cNvPr id="2052" name="Rectangle 4"/>
          <p:cNvSpPr>
            <a:spLocks noChangeArrowheads="1"/>
          </p:cNvSpPr>
          <p:nvPr/>
        </p:nvSpPr>
        <p:spPr bwMode="auto">
          <a:xfrm>
            <a:off x="6356350" y="5607050"/>
            <a:ext cx="2581541" cy="3385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AU" sz="1600" dirty="0"/>
              <a:t>Copyright 2019 Xun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sz="2400" dirty="0"/>
              <a:t>Declare public variable to be exposed:</a:t>
            </a:r>
          </a:p>
          <a:p>
            <a:pPr>
              <a:spcBef>
                <a:spcPts val="500"/>
              </a:spcBef>
              <a:spcAft>
                <a:spcPts val="500"/>
              </a:spcAft>
              <a:buFont typeface="Wingdings" charset="0"/>
              <a:buNone/>
            </a:pPr>
            <a:r>
              <a:rPr lang="en-AU" dirty="0">
                <a:latin typeface="Courier New" charset="0"/>
              </a:rPr>
              <a:t>PYCONNECT_RO_ATTRIBUTE( </a:t>
            </a:r>
            <a:r>
              <a:rPr lang="en-AU" dirty="0" err="1">
                <a:latin typeface="Courier New" charset="0"/>
              </a:rPr>
              <a:t>methodCalls</a:t>
            </a:r>
            <a:r>
              <a:rPr lang="en-AU" dirty="0">
                <a:latin typeface="Courier New" charset="0"/>
              </a:rPr>
              <a:t> ); OR</a:t>
            </a:r>
          </a:p>
          <a:p>
            <a:pPr>
              <a:spcBef>
                <a:spcPts val="500"/>
              </a:spcBef>
              <a:spcAft>
                <a:spcPts val="500"/>
              </a:spcAft>
              <a:buFont typeface="Wingdings" charset="0"/>
              <a:buNone/>
            </a:pPr>
            <a:r>
              <a:rPr lang="en-AU" dirty="0">
                <a:latin typeface="Courier New" charset="0"/>
              </a:rPr>
              <a:t>PYCONNECT_RW_ATTRIBUTE( </a:t>
            </a:r>
            <a:r>
              <a:rPr lang="en-AU" dirty="0" err="1">
                <a:latin typeface="Courier New" charset="0"/>
              </a:rPr>
              <a:t>methodCalls</a:t>
            </a:r>
            <a:r>
              <a:rPr lang="en-AU" dirty="0">
                <a:latin typeface="Courier New" charset="0"/>
              </a:rPr>
              <a:t> );</a:t>
            </a:r>
          </a:p>
          <a:p>
            <a:pPr>
              <a:spcBef>
                <a:spcPts val="500"/>
              </a:spcBef>
              <a:spcAft>
                <a:spcPts val="500"/>
              </a:spcAft>
            </a:pPr>
            <a:r>
              <a:rPr lang="en-AU" sz="2400" dirty="0"/>
              <a:t>Check </a:t>
            </a:r>
            <a:r>
              <a:rPr lang="en-AU" sz="2400" dirty="0">
                <a:latin typeface="Courier New"/>
                <a:cs typeface="Courier New"/>
              </a:rPr>
              <a:t>test_sample1.hpp</a:t>
            </a:r>
            <a:r>
              <a:rPr lang="en-AU" sz="2400" dirty="0"/>
              <a:t> file in the testing directory for the complete code example.</a:t>
            </a:r>
          </a:p>
        </p:txBody>
      </p:sp>
    </p:spTree>
    <p:extLst>
      <p:ext uri="{BB962C8B-B14F-4D97-AF65-F5344CB8AC3E}">
        <p14:creationId xmlns:p14="http://schemas.microsoft.com/office/powerpoint/2010/main" val="167055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marL="45720" indent="0">
              <a:buNone/>
            </a:pPr>
            <a:r>
              <a:rPr lang="en-AU" sz="2800" dirty="0"/>
              <a:t>In your C++ program </a:t>
            </a:r>
            <a:r>
              <a:rPr lang="en-AU" sz="2800" dirty="0" err="1"/>
              <a:t>cpp</a:t>
            </a:r>
            <a:r>
              <a:rPr lang="en-AU" sz="2800" dirty="0"/>
              <a:t> source file:</a:t>
            </a:r>
          </a:p>
          <a:p>
            <a:pPr>
              <a:spcBef>
                <a:spcPts val="500"/>
              </a:spcBef>
              <a:spcAft>
                <a:spcPts val="500"/>
              </a:spcAft>
            </a:pPr>
            <a:r>
              <a:rPr lang="en-AU" dirty="0"/>
              <a:t>In the module class constructor define details of exposed module, methods and variables</a:t>
            </a:r>
          </a:p>
          <a:p>
            <a:pPr>
              <a:spcBef>
                <a:spcPts val="500"/>
              </a:spcBef>
              <a:spcAft>
                <a:spcPts val="500"/>
              </a:spcAft>
              <a:buFont typeface="Wingdings" charset="0"/>
              <a:buNone/>
            </a:pPr>
            <a:r>
              <a:rPr lang="en-AU" dirty="0">
                <a:latin typeface="Courier New" charset="0"/>
              </a:rPr>
              <a:t> EXPORT_PYCONNECT_MODULE( TestSample1, "A simple test program that uses </a:t>
            </a:r>
            <a:r>
              <a:rPr lang="en-AU" dirty="0" err="1">
                <a:latin typeface="Courier New" charset="0"/>
              </a:rPr>
              <a:t>PyConnect</a:t>
            </a:r>
            <a:r>
              <a:rPr lang="en-AU" dirty="0">
                <a:latin typeface="Courier New" charset="0"/>
              </a:rPr>
              <a:t> framework." );</a:t>
            </a:r>
          </a:p>
          <a:p>
            <a:pPr>
              <a:spcBef>
                <a:spcPts val="500"/>
              </a:spcBef>
              <a:spcAft>
                <a:spcPts val="500"/>
              </a:spcAft>
              <a:buFont typeface="Wingdings" charset="0"/>
              <a:buNone/>
            </a:pPr>
            <a:r>
              <a:rPr lang="en-AU" dirty="0">
                <a:latin typeface="Courier New" charset="0"/>
              </a:rPr>
              <a:t> EXPORT_PYCONNECT_RO_ATTRIBUTE( </a:t>
            </a:r>
            <a:r>
              <a:rPr lang="en-AU" dirty="0" err="1">
                <a:latin typeface="Courier New" charset="0"/>
              </a:rPr>
              <a:t>methodCalls</a:t>
            </a:r>
            <a:r>
              <a:rPr lang="en-AU" dirty="0">
                <a:latin typeface="Courier New" charset="0"/>
              </a:rPr>
              <a:t> );</a:t>
            </a:r>
          </a:p>
          <a:p>
            <a:pPr>
              <a:spcBef>
                <a:spcPts val="500"/>
              </a:spcBef>
              <a:spcAft>
                <a:spcPts val="500"/>
              </a:spcAft>
              <a:buFont typeface="Wingdings" charset="0"/>
              <a:buNone/>
            </a:pPr>
            <a:r>
              <a:rPr lang="en-AU" dirty="0">
                <a:latin typeface="Courier New" charset="0"/>
              </a:rPr>
              <a:t> EXPORT_PYCONNECT_METHOD( </a:t>
            </a:r>
            <a:r>
              <a:rPr lang="en-AU" dirty="0" err="1">
                <a:latin typeface="Courier New" charset="0"/>
              </a:rPr>
              <a:t>helloWorld</a:t>
            </a:r>
            <a:r>
              <a:rPr lang="en-AU" dirty="0">
                <a:latin typeface="Courier New" charset="0"/>
              </a:rPr>
              <a:t> );</a:t>
            </a:r>
          </a:p>
          <a:p>
            <a:pPr>
              <a:spcBef>
                <a:spcPts val="500"/>
              </a:spcBef>
              <a:spcAft>
                <a:spcPts val="500"/>
              </a:spcAft>
              <a:buFont typeface="Wingdings" charset="0"/>
              <a:buNone/>
            </a:pPr>
            <a:r>
              <a:rPr lang="en-AU" dirty="0">
                <a:latin typeface="Courier New" charset="0"/>
              </a:rPr>
              <a:t> EXPORT_PYCONNECT_METHOD( </a:t>
            </a:r>
            <a:r>
              <a:rPr lang="en-AU" dirty="0" err="1">
                <a:latin typeface="Courier New" charset="0"/>
              </a:rPr>
              <a:t>doAddition</a:t>
            </a:r>
            <a:r>
              <a:rPr lang="en-AU" dirty="0">
                <a:latin typeface="Courier New" charset="0"/>
              </a:rPr>
              <a:t> );</a:t>
            </a:r>
          </a:p>
        </p:txBody>
      </p:sp>
    </p:spTree>
    <p:extLst>
      <p:ext uri="{BB962C8B-B14F-4D97-AF65-F5344CB8AC3E}">
        <p14:creationId xmlns:p14="http://schemas.microsoft.com/office/powerpoint/2010/main" val="284396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dirty="0"/>
              <a:t>Initialise the “</a:t>
            </a:r>
            <a:r>
              <a:rPr lang="en-AU" dirty="0" err="1"/>
              <a:t>pythonised</a:t>
            </a:r>
            <a:r>
              <a:rPr lang="en-AU" dirty="0"/>
              <a:t>” module and enable data communication.</a:t>
            </a:r>
          </a:p>
          <a:p>
            <a:pPr>
              <a:spcBef>
                <a:spcPts val="500"/>
              </a:spcBef>
              <a:spcAft>
                <a:spcPts val="500"/>
              </a:spcAft>
              <a:buFont typeface="Wingdings" charset="0"/>
              <a:buNone/>
            </a:pPr>
            <a:r>
              <a:rPr lang="en-AU" dirty="0">
                <a:latin typeface="Courier New"/>
                <a:cs typeface="Courier New"/>
              </a:rPr>
              <a:t>PYCONNECT_NETCOMM_INIT;</a:t>
            </a:r>
          </a:p>
          <a:p>
            <a:pPr>
              <a:spcBef>
                <a:spcPts val="500"/>
              </a:spcBef>
              <a:spcAft>
                <a:spcPts val="500"/>
              </a:spcAft>
              <a:buFont typeface="Wingdings" charset="0"/>
              <a:buNone/>
            </a:pPr>
            <a:r>
              <a:rPr lang="en-AU" dirty="0">
                <a:latin typeface="Courier New"/>
                <a:cs typeface="Courier New"/>
              </a:rPr>
              <a:t>PYCONNECT_NETCOMM_ENABLE_IPC; // for local </a:t>
            </a:r>
            <a:r>
              <a:rPr lang="en-AU" dirty="0" err="1">
                <a:latin typeface="Courier New"/>
                <a:cs typeface="Courier New"/>
              </a:rPr>
              <a:t>interprocess</a:t>
            </a:r>
            <a:r>
              <a:rPr lang="en-AU" dirty="0">
                <a:latin typeface="Courier New"/>
                <a:cs typeface="Courier New"/>
              </a:rPr>
              <a:t> communication</a:t>
            </a:r>
          </a:p>
          <a:p>
            <a:pPr>
              <a:spcBef>
                <a:spcPts val="500"/>
              </a:spcBef>
              <a:spcAft>
                <a:spcPts val="500"/>
              </a:spcAft>
              <a:buFont typeface="Wingdings" charset="0"/>
              <a:buNone/>
            </a:pPr>
            <a:r>
              <a:rPr lang="en-AU" dirty="0">
                <a:latin typeface="Courier New"/>
                <a:cs typeface="Courier New"/>
              </a:rPr>
              <a:t>PYCONNECT_NETCOMM_ENABLE_NET; // for network communication</a:t>
            </a:r>
          </a:p>
          <a:p>
            <a:pPr>
              <a:spcBef>
                <a:spcPts val="500"/>
              </a:spcBef>
              <a:spcAft>
                <a:spcPts val="500"/>
              </a:spcAft>
              <a:buFont typeface="Wingdings" charset="0"/>
              <a:buNone/>
            </a:pPr>
            <a:r>
              <a:rPr lang="en-AU" dirty="0">
                <a:latin typeface="Courier New"/>
                <a:cs typeface="Courier New"/>
              </a:rPr>
              <a:t>PYCONNECT_MODULE_INIT;</a:t>
            </a:r>
          </a:p>
          <a:p>
            <a:pPr>
              <a:spcBef>
                <a:spcPts val="500"/>
              </a:spcBef>
              <a:spcAft>
                <a:spcPts val="500"/>
              </a:spcAft>
            </a:pPr>
            <a:r>
              <a:rPr lang="en-AU" dirty="0"/>
              <a:t>Note that, </a:t>
            </a:r>
            <a:r>
              <a:rPr lang="en-AU" dirty="0">
                <a:latin typeface="Courier New"/>
                <a:cs typeface="Courier New"/>
              </a:rPr>
              <a:t>PYCONNECT_NETCOMM_ENABLE_IPC</a:t>
            </a:r>
            <a:r>
              <a:rPr lang="en-AU" dirty="0"/>
              <a:t> is not defined on the windows platform.</a:t>
            </a:r>
          </a:p>
          <a:p>
            <a:pPr>
              <a:spcBef>
                <a:spcPts val="500"/>
              </a:spcBef>
              <a:spcAft>
                <a:spcPts val="500"/>
              </a:spcAft>
            </a:pPr>
            <a:r>
              <a:rPr lang="en-AU" dirty="0"/>
              <a:t>In the destructor of the module class</a:t>
            </a:r>
          </a:p>
          <a:p>
            <a:pPr marL="45720" indent="0">
              <a:spcBef>
                <a:spcPts val="500"/>
              </a:spcBef>
              <a:spcAft>
                <a:spcPts val="500"/>
              </a:spcAft>
              <a:buNone/>
            </a:pPr>
            <a:r>
              <a:rPr lang="en-AU" dirty="0">
                <a:latin typeface="Courier New"/>
                <a:cs typeface="Courier New"/>
              </a:rPr>
              <a:t>PYCONNECT_MODULE_FINI;</a:t>
            </a:r>
          </a:p>
          <a:p>
            <a:pPr marL="45720" indent="0">
              <a:spcBef>
                <a:spcPts val="500"/>
              </a:spcBef>
              <a:spcAft>
                <a:spcPts val="500"/>
              </a:spcAft>
              <a:buNone/>
            </a:pPr>
            <a:r>
              <a:rPr lang="en-AU" dirty="0">
                <a:latin typeface="Courier New"/>
                <a:cs typeface="Courier New"/>
              </a:rPr>
              <a:t>PYCONNECT_NETCOMM_FINI;</a:t>
            </a:r>
            <a:endParaRPr lang="en-AU" dirty="0"/>
          </a:p>
        </p:txBody>
      </p:sp>
    </p:spTree>
    <p:extLst>
      <p:ext uri="{BB962C8B-B14F-4D97-AF65-F5344CB8AC3E}">
        <p14:creationId xmlns:p14="http://schemas.microsoft.com/office/powerpoint/2010/main" val="78276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pPr>
              <a:spcBef>
                <a:spcPts val="500"/>
              </a:spcBef>
              <a:spcAft>
                <a:spcPts val="500"/>
              </a:spcAft>
            </a:pPr>
            <a:r>
              <a:rPr lang="en-AU" sz="2400" dirty="0"/>
              <a:t>Modification in program main execution loop:</a:t>
            </a:r>
          </a:p>
          <a:p>
            <a:pPr lvl="1">
              <a:spcBef>
                <a:spcPts val="500"/>
              </a:spcBef>
              <a:spcAft>
                <a:spcPts val="500"/>
              </a:spcAft>
            </a:pPr>
            <a:r>
              <a:rPr lang="en-AU" sz="2000" dirty="0"/>
              <a:t>If the program does not have a predefine main loop, in the </a:t>
            </a:r>
            <a:r>
              <a:rPr lang="en-AU" sz="2000" dirty="0">
                <a:latin typeface="Courier New"/>
                <a:cs typeface="Courier New"/>
              </a:rPr>
              <a:t>main()</a:t>
            </a:r>
            <a:r>
              <a:rPr lang="en-AU" sz="2000" dirty="0"/>
              <a:t> function after the module class being instantiated add following:</a:t>
            </a:r>
          </a:p>
          <a:p>
            <a:pPr>
              <a:spcBef>
                <a:spcPts val="500"/>
              </a:spcBef>
              <a:spcAft>
                <a:spcPts val="500"/>
              </a:spcAft>
              <a:buFont typeface="Wingdings" charset="0"/>
              <a:buNone/>
            </a:pPr>
            <a:r>
              <a:rPr lang="en-AU" dirty="0">
                <a:latin typeface="Courier New"/>
                <a:cs typeface="Courier New"/>
              </a:rPr>
              <a:t>	  PYCONNECT_NETCOMM_PROCESS_DATA;</a:t>
            </a:r>
            <a:endParaRPr lang="en-AU" dirty="0">
              <a:cs typeface="Courier New"/>
            </a:endParaRPr>
          </a:p>
          <a:p>
            <a:pPr>
              <a:spcBef>
                <a:spcPts val="500"/>
              </a:spcBef>
              <a:spcAft>
                <a:spcPts val="500"/>
              </a:spcAft>
              <a:buFont typeface="Wingdings" charset="0"/>
              <a:buNone/>
            </a:pPr>
            <a:r>
              <a:rPr lang="en-AU" dirty="0">
                <a:cs typeface="Courier New"/>
              </a:rPr>
              <a:t>	    See </a:t>
            </a:r>
            <a:r>
              <a:rPr lang="en-AU" dirty="0">
                <a:latin typeface="Courier New"/>
                <a:cs typeface="Courier New"/>
              </a:rPr>
              <a:t>test_sample1.cpp</a:t>
            </a:r>
            <a:r>
              <a:rPr lang="en-AU" dirty="0">
                <a:cs typeface="Courier New"/>
              </a:rPr>
              <a:t> for details.</a:t>
            </a:r>
          </a:p>
          <a:p>
            <a:pPr lvl="1">
              <a:spcBef>
                <a:spcPts val="500"/>
              </a:spcBef>
              <a:spcAft>
                <a:spcPts val="500"/>
              </a:spcAft>
            </a:pPr>
            <a:r>
              <a:rPr lang="en-AU" sz="2000" dirty="0">
                <a:cs typeface="Courier New"/>
              </a:rPr>
              <a:t>If the program has pre-existing main loop:</a:t>
            </a:r>
          </a:p>
          <a:p>
            <a:pPr lvl="2">
              <a:spcBef>
                <a:spcPts val="500"/>
              </a:spcBef>
              <a:spcAft>
                <a:spcPts val="500"/>
              </a:spcAft>
            </a:pPr>
            <a:r>
              <a:rPr lang="en-AU" dirty="0">
                <a:cs typeface="Courier New"/>
              </a:rPr>
              <a:t>Modify the module class to inherit from </a:t>
            </a:r>
            <a:r>
              <a:rPr lang="en-AU" dirty="0" err="1">
                <a:latin typeface="Courier New"/>
                <a:cs typeface="Courier New"/>
              </a:rPr>
              <a:t>FDSetOwner</a:t>
            </a:r>
            <a:r>
              <a:rPr lang="en-AU" dirty="0">
                <a:cs typeface="Courier New"/>
              </a:rPr>
              <a:t> class and implement the abstract functions defined in </a:t>
            </a:r>
            <a:r>
              <a:rPr lang="en-AU" dirty="0" err="1">
                <a:latin typeface="Courier New"/>
                <a:cs typeface="Courier New"/>
              </a:rPr>
              <a:t>FDSetOwner</a:t>
            </a:r>
            <a:r>
              <a:rPr lang="en-AU" dirty="0">
                <a:cs typeface="Courier New"/>
              </a:rPr>
              <a:t> class.</a:t>
            </a:r>
          </a:p>
          <a:p>
            <a:pPr lvl="2">
              <a:spcBef>
                <a:spcPts val="500"/>
              </a:spcBef>
              <a:spcAft>
                <a:spcPts val="500"/>
              </a:spcAft>
            </a:pPr>
            <a:r>
              <a:rPr lang="en-AU" dirty="0">
                <a:cs typeface="Courier New"/>
              </a:rPr>
              <a:t>Add </a:t>
            </a:r>
            <a:r>
              <a:rPr lang="en-AU" dirty="0">
                <a:latin typeface="Courier New"/>
                <a:cs typeface="Courier New"/>
              </a:rPr>
              <a:t>-DHAS_OWN_MAIN_LOOP</a:t>
            </a:r>
            <a:r>
              <a:rPr lang="en-AU" dirty="0">
                <a:cs typeface="Courier New"/>
              </a:rPr>
              <a:t> flag as a compiler option.</a:t>
            </a:r>
          </a:p>
          <a:p>
            <a:pPr lvl="2">
              <a:spcBef>
                <a:spcPts val="500"/>
              </a:spcBef>
              <a:spcAft>
                <a:spcPts val="500"/>
              </a:spcAft>
            </a:pPr>
            <a:r>
              <a:rPr lang="en-AU" dirty="0">
                <a:cs typeface="Courier New"/>
              </a:rPr>
              <a:t>Add </a:t>
            </a:r>
            <a:r>
              <a:rPr lang="en-AU" dirty="0">
                <a:latin typeface="Courier New"/>
                <a:cs typeface="Courier New"/>
              </a:rPr>
              <a:t>PYCONNECT_EXTCOMM_PROCESS_DATA( </a:t>
            </a:r>
            <a:r>
              <a:rPr lang="en-AU" dirty="0" err="1">
                <a:latin typeface="Courier New"/>
                <a:cs typeface="Courier New"/>
              </a:rPr>
              <a:t>fd_set</a:t>
            </a:r>
            <a:r>
              <a:rPr lang="en-AU" dirty="0">
                <a:latin typeface="Courier New"/>
                <a:cs typeface="Courier New"/>
              </a:rPr>
              <a:t> );</a:t>
            </a:r>
            <a:r>
              <a:rPr lang="en-AU" dirty="0">
                <a:cs typeface="Courier New"/>
              </a:rPr>
              <a:t> in the main loop.</a:t>
            </a:r>
            <a:endParaRPr lang="en-AU" dirty="0"/>
          </a:p>
          <a:p>
            <a:pPr lvl="2">
              <a:spcBef>
                <a:spcPts val="500"/>
              </a:spcBef>
              <a:spcAft>
                <a:spcPts val="500"/>
              </a:spcAft>
            </a:pPr>
            <a:r>
              <a:rPr lang="en-AU" dirty="0">
                <a:cs typeface="Courier New"/>
              </a:rPr>
              <a:t>See </a:t>
            </a:r>
            <a:r>
              <a:rPr lang="en-AU" dirty="0">
                <a:latin typeface="Courier New"/>
                <a:cs typeface="Courier New"/>
              </a:rPr>
              <a:t>test_sample2.hpp</a:t>
            </a:r>
            <a:r>
              <a:rPr lang="en-AU" dirty="0">
                <a:cs typeface="Courier New"/>
              </a:rPr>
              <a:t>, </a:t>
            </a:r>
            <a:r>
              <a:rPr lang="en-AU" dirty="0">
                <a:latin typeface="Courier New"/>
                <a:cs typeface="Courier New"/>
              </a:rPr>
              <a:t>test_sample2.cpp</a:t>
            </a:r>
            <a:r>
              <a:rPr lang="en-AU" dirty="0">
                <a:cs typeface="Courier New"/>
              </a:rPr>
              <a:t> and </a:t>
            </a:r>
            <a:r>
              <a:rPr lang="en-AU" dirty="0" err="1">
                <a:latin typeface="Courier New"/>
                <a:cs typeface="Courier New"/>
              </a:rPr>
              <a:t>CMakeLists.txt</a:t>
            </a:r>
            <a:r>
              <a:rPr lang="en-AU" dirty="0">
                <a:latin typeface="Courier New"/>
                <a:cs typeface="Courier New"/>
              </a:rPr>
              <a:t> </a:t>
            </a:r>
            <a:r>
              <a:rPr lang="en-AU" dirty="0">
                <a:cs typeface="Courier New"/>
              </a:rPr>
              <a:t>for example.</a:t>
            </a:r>
          </a:p>
        </p:txBody>
      </p:sp>
    </p:spTree>
    <p:extLst>
      <p:ext uri="{BB962C8B-B14F-4D97-AF65-F5344CB8AC3E}">
        <p14:creationId xmlns:p14="http://schemas.microsoft.com/office/powerpoint/2010/main" val="25760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488504" y="116632"/>
            <a:ext cx="7924800" cy="1154097"/>
          </a:xfrm>
        </p:spPr>
        <p:txBody>
          <a:bodyPr>
            <a:normAutofit fontScale="90000"/>
          </a:bodyPr>
          <a:lstStyle/>
          <a:p>
            <a:r>
              <a:rPr lang="en-AU" sz="3600" dirty="0"/>
              <a:t>Integration with Existing C++ Programs</a:t>
            </a:r>
          </a:p>
        </p:txBody>
      </p:sp>
      <p:sp>
        <p:nvSpPr>
          <p:cNvPr id="41986" name="Rectangle 2"/>
          <p:cNvSpPr>
            <a:spLocks noGrp="1" noChangeArrowheads="1"/>
          </p:cNvSpPr>
          <p:nvPr>
            <p:ph idx="1"/>
          </p:nvPr>
        </p:nvSpPr>
        <p:spPr>
          <a:xfrm>
            <a:off x="565348" y="1844824"/>
            <a:ext cx="8420100" cy="4114800"/>
          </a:xfrm>
        </p:spPr>
        <p:txBody>
          <a:bodyPr/>
          <a:lstStyle/>
          <a:p>
            <a:r>
              <a:rPr lang="en-AU" sz="2800" dirty="0"/>
              <a:t>Push variable value updates to Python engine.</a:t>
            </a:r>
          </a:p>
          <a:p>
            <a:pPr lvl="1"/>
            <a:r>
              <a:rPr lang="en-AU" sz="2000" dirty="0"/>
              <a:t>When the value of an exposed variable is modified, the updated value does not get to push to </a:t>
            </a:r>
            <a:r>
              <a:rPr lang="en-AU" sz="2000" dirty="0" err="1"/>
              <a:t>PyConnect</a:t>
            </a:r>
            <a:r>
              <a:rPr lang="en-AU" sz="2000" dirty="0"/>
              <a:t> enabled Python engine automatically. You need to add the following after code that modifies the variable value where it is appropriated.</a:t>
            </a:r>
          </a:p>
          <a:p>
            <a:pPr marL="320040" lvl="1" indent="0">
              <a:buNone/>
            </a:pPr>
            <a:r>
              <a:rPr lang="en-AU" sz="2000" dirty="0">
                <a:latin typeface="Courier New" charset="0"/>
              </a:rPr>
              <a:t> PYCONNECT_ATTRIBUTE_UPDATE( </a:t>
            </a:r>
            <a:r>
              <a:rPr lang="en-AU" sz="2000" dirty="0" err="1">
                <a:latin typeface="Courier New" charset="0"/>
              </a:rPr>
              <a:t>variable_name</a:t>
            </a:r>
            <a:r>
              <a:rPr lang="en-AU" sz="2000" dirty="0">
                <a:latin typeface="Courier New" charset="0"/>
              </a:rPr>
              <a:t> );</a:t>
            </a:r>
            <a:endParaRPr lang="en-AU" sz="2000" dirty="0"/>
          </a:p>
          <a:p>
            <a:pPr lvl="1"/>
            <a:r>
              <a:rPr lang="en-AU" sz="2000" dirty="0"/>
              <a:t>Note: do not use this macro too zealously. You need to consider communication cost it incurs.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xfrm>
            <a:off x="488504" y="116632"/>
            <a:ext cx="7924800" cy="1154097"/>
          </a:xfrm>
        </p:spPr>
        <p:txBody>
          <a:bodyPr>
            <a:normAutofit fontScale="90000"/>
          </a:bodyPr>
          <a:lstStyle/>
          <a:p>
            <a:r>
              <a:rPr lang="en-AU" sz="3600" dirty="0"/>
              <a:t>Integration with Existing C++ Programs</a:t>
            </a:r>
          </a:p>
        </p:txBody>
      </p:sp>
      <p:sp>
        <p:nvSpPr>
          <p:cNvPr id="41986" name="Rectangle 2"/>
          <p:cNvSpPr>
            <a:spLocks noGrp="1" noChangeArrowheads="1"/>
          </p:cNvSpPr>
          <p:nvPr>
            <p:ph idx="1"/>
          </p:nvPr>
        </p:nvSpPr>
        <p:spPr>
          <a:xfrm>
            <a:off x="565348" y="1340768"/>
            <a:ext cx="8420100" cy="5184576"/>
          </a:xfrm>
        </p:spPr>
        <p:txBody>
          <a:bodyPr>
            <a:normAutofit/>
          </a:bodyPr>
          <a:lstStyle/>
          <a:p>
            <a:r>
              <a:rPr lang="en-AU" sz="2400" dirty="0" err="1"/>
              <a:t>PyConnect</a:t>
            </a:r>
            <a:r>
              <a:rPr lang="en-AU" sz="2400" dirty="0"/>
              <a:t> logging facility</a:t>
            </a:r>
          </a:p>
          <a:p>
            <a:pPr lvl="1"/>
            <a:r>
              <a:rPr lang="en-AU" sz="2000" dirty="0"/>
              <a:t>You need to enable </a:t>
            </a:r>
            <a:r>
              <a:rPr lang="en-AU" sz="2000" dirty="0" err="1"/>
              <a:t>PyConnect</a:t>
            </a:r>
            <a:r>
              <a:rPr lang="en-AU" sz="2000" dirty="0"/>
              <a:t> logging in your code.</a:t>
            </a:r>
          </a:p>
          <a:p>
            <a:pPr lvl="1"/>
            <a:r>
              <a:rPr lang="en-AU" sz="2000" dirty="0"/>
              <a:t>Declare </a:t>
            </a:r>
            <a:r>
              <a:rPr lang="en-AU" sz="2000" dirty="0" err="1"/>
              <a:t>PyConnect</a:t>
            </a:r>
            <a:r>
              <a:rPr lang="en-AU" sz="2000" dirty="0"/>
              <a:t> log file at the begging of program source code:</a:t>
            </a:r>
          </a:p>
          <a:p>
            <a:pPr marL="320040" lvl="1" indent="0">
              <a:buNone/>
            </a:pPr>
            <a:r>
              <a:rPr lang="en-AU" sz="2000" dirty="0">
                <a:latin typeface="Courier New" charset="0"/>
              </a:rPr>
              <a:t> PYCONNECT_LOGGING_DECLARE( "</a:t>
            </a:r>
            <a:r>
              <a:rPr lang="en-AU" sz="2000" dirty="0" err="1">
                <a:latin typeface="Courier New" charset="0"/>
              </a:rPr>
              <a:t>testing.log</a:t>
            </a:r>
            <a:r>
              <a:rPr lang="en-AU" sz="2000" dirty="0">
                <a:latin typeface="Courier New" charset="0"/>
              </a:rPr>
              <a:t>" );</a:t>
            </a:r>
          </a:p>
          <a:p>
            <a:pPr lvl="1"/>
            <a:r>
              <a:rPr lang="en-AU" sz="2000" dirty="0"/>
              <a:t>Initialise and finalise the logging facility at the beginning and at the end of main() function with the following:</a:t>
            </a:r>
          </a:p>
          <a:p>
            <a:pPr marL="320040" lvl="1" indent="0">
              <a:buNone/>
            </a:pPr>
            <a:r>
              <a:rPr lang="en-AU" sz="2000" dirty="0"/>
              <a:t>  </a:t>
            </a:r>
            <a:r>
              <a:rPr lang="en-AU" sz="2000" dirty="0">
                <a:latin typeface="Courier New"/>
                <a:cs typeface="Courier New"/>
              </a:rPr>
              <a:t>PYCONNECT_LOGGING_INIT;</a:t>
            </a:r>
          </a:p>
          <a:p>
            <a:pPr marL="320040" lvl="1" indent="0">
              <a:buNone/>
            </a:pPr>
            <a:r>
              <a:rPr lang="en-AU" sz="2000" dirty="0"/>
              <a:t>  </a:t>
            </a:r>
            <a:r>
              <a:rPr lang="en-AU" sz="2000" dirty="0">
                <a:latin typeface="Courier New"/>
                <a:cs typeface="Courier New"/>
              </a:rPr>
              <a:t>PYCONNECT_LOGGING_FINI;</a:t>
            </a:r>
          </a:p>
          <a:p>
            <a:pPr lvl="1"/>
            <a:r>
              <a:rPr lang="en-AU" sz="2000" dirty="0">
                <a:cs typeface="Courier New"/>
              </a:rPr>
              <a:t>Use the following log message functions to save message in the log </a:t>
            </a:r>
          </a:p>
          <a:p>
            <a:pPr marL="320040" lvl="1" indent="0">
              <a:buNone/>
            </a:pPr>
            <a:r>
              <a:rPr lang="en-AU" sz="2000" dirty="0">
                <a:latin typeface="Courier New"/>
                <a:cs typeface="Courier New"/>
              </a:rPr>
              <a:t> INFO_MSG( “message\n” );</a:t>
            </a:r>
          </a:p>
          <a:p>
            <a:pPr marL="320040" lvl="1" indent="0">
              <a:buNone/>
            </a:pPr>
            <a:r>
              <a:rPr lang="en-AU" sz="2000" dirty="0">
                <a:latin typeface="Courier New"/>
                <a:cs typeface="Courier New"/>
              </a:rPr>
              <a:t> DEBUG_MSG( “message\n” );</a:t>
            </a:r>
          </a:p>
          <a:p>
            <a:pPr marL="320040" lvl="1" indent="0">
              <a:buNone/>
            </a:pPr>
            <a:r>
              <a:rPr lang="en-AU" sz="2000" dirty="0">
                <a:latin typeface="Courier New"/>
                <a:cs typeface="Courier New"/>
              </a:rPr>
              <a:t> ERROR_MSG( “message\n” );</a:t>
            </a:r>
          </a:p>
          <a:p>
            <a:pPr marL="320040" lvl="1" indent="0">
              <a:buNone/>
            </a:pPr>
            <a:r>
              <a:rPr lang="en-AU" sz="2000" dirty="0">
                <a:latin typeface="Courier New"/>
                <a:cs typeface="Courier New"/>
              </a:rPr>
              <a:t> WARNING_MSG( “message\n” );</a:t>
            </a:r>
            <a:r>
              <a:rPr lang="en-AU" sz="2000" dirty="0">
                <a:cs typeface="Courier New"/>
              </a:rPr>
              <a:t> </a:t>
            </a:r>
          </a:p>
          <a:p>
            <a:pPr lvl="1"/>
            <a:r>
              <a:rPr lang="en-AU" sz="2000" dirty="0">
                <a:cs typeface="Courier New"/>
              </a:rPr>
              <a:t>To disable log, define </a:t>
            </a:r>
            <a:r>
              <a:rPr lang="en-AU" sz="2000" dirty="0">
                <a:latin typeface="Courier New"/>
                <a:cs typeface="Courier New"/>
              </a:rPr>
              <a:t>RELEASE</a:t>
            </a:r>
            <a:r>
              <a:rPr lang="en-AU" sz="2000" dirty="0">
                <a:cs typeface="Courier New"/>
              </a:rPr>
              <a:t> flag in the </a:t>
            </a:r>
            <a:r>
              <a:rPr lang="en-AU" sz="2000" dirty="0" err="1">
                <a:cs typeface="Courier New"/>
              </a:rPr>
              <a:t>Makefile</a:t>
            </a:r>
            <a:r>
              <a:rPr lang="en-AU" sz="2000" dirty="0">
                <a:cs typeface="Courier New"/>
              </a:rPr>
              <a:t>/</a:t>
            </a:r>
            <a:r>
              <a:rPr lang="en-AU" sz="2000" dirty="0" err="1">
                <a:cs typeface="Courier New"/>
              </a:rPr>
              <a:t>CMakeLists.txt</a:t>
            </a:r>
            <a:r>
              <a:rPr lang="en-AU" sz="2000" dirty="0">
                <a:cs typeface="Courier New"/>
              </a:rPr>
              <a:t>.</a:t>
            </a:r>
          </a:p>
          <a:p>
            <a:pPr marL="320040" lvl="1" indent="0">
              <a:buNone/>
            </a:pPr>
            <a:endParaRPr lang="en-AU" sz="2000" dirty="0">
              <a:latin typeface="Courier New"/>
              <a:cs typeface="Courier New"/>
            </a:endParaRPr>
          </a:p>
        </p:txBody>
      </p:sp>
    </p:spTree>
    <p:extLst>
      <p:ext uri="{BB962C8B-B14F-4D97-AF65-F5344CB8AC3E}">
        <p14:creationId xmlns:p14="http://schemas.microsoft.com/office/powerpoint/2010/main" val="381742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488504" y="114663"/>
            <a:ext cx="7924800" cy="1154097"/>
          </a:xfrm>
        </p:spPr>
        <p:txBody>
          <a:bodyPr>
            <a:normAutofit fontScale="90000"/>
          </a:bodyPr>
          <a:lstStyle/>
          <a:p>
            <a:r>
              <a:rPr lang="en-AU" sz="3600" dirty="0"/>
              <a:t>Integration with Existing C++ Programs</a:t>
            </a:r>
          </a:p>
        </p:txBody>
      </p:sp>
      <p:sp>
        <p:nvSpPr>
          <p:cNvPr id="14338" name="Rectangle 2"/>
          <p:cNvSpPr>
            <a:spLocks noGrp="1" noChangeArrowheads="1"/>
          </p:cNvSpPr>
          <p:nvPr>
            <p:ph idx="1"/>
          </p:nvPr>
        </p:nvSpPr>
        <p:spPr>
          <a:xfrm>
            <a:off x="632520" y="1700808"/>
            <a:ext cx="7924800" cy="4824536"/>
          </a:xfrm>
        </p:spPr>
        <p:txBody>
          <a:bodyPr>
            <a:normAutofit/>
          </a:bodyPr>
          <a:lstStyle/>
          <a:p>
            <a:pPr>
              <a:lnSpc>
                <a:spcPct val="90000"/>
              </a:lnSpc>
            </a:pPr>
            <a:r>
              <a:rPr lang="en-AU" sz="2800" dirty="0" err="1"/>
              <a:t>Makefile</a:t>
            </a:r>
            <a:r>
              <a:rPr lang="en-AU" sz="2800" dirty="0"/>
              <a:t>/</a:t>
            </a:r>
            <a:r>
              <a:rPr lang="en-AU" sz="2800" dirty="0" err="1"/>
              <a:t>CMakeLists.txt</a:t>
            </a:r>
            <a:r>
              <a:rPr lang="en-AU" sz="2800" dirty="0"/>
              <a:t> modifications</a:t>
            </a:r>
          </a:p>
          <a:p>
            <a:pPr lvl="1">
              <a:lnSpc>
                <a:spcPct val="90000"/>
              </a:lnSpc>
            </a:pPr>
            <a:r>
              <a:rPr lang="en-AU" sz="2400" dirty="0"/>
              <a:t>Add the path where </a:t>
            </a:r>
            <a:r>
              <a:rPr lang="en-AU" sz="2400" dirty="0" err="1"/>
              <a:t>PyConnect</a:t>
            </a:r>
            <a:r>
              <a:rPr lang="en-AU" sz="2400" dirty="0"/>
              <a:t> headers are located to your program </a:t>
            </a:r>
            <a:r>
              <a:rPr lang="en-AU" sz="2400" dirty="0">
                <a:latin typeface="Courier New"/>
                <a:cs typeface="Courier New"/>
              </a:rPr>
              <a:t>$INCLUDE path</a:t>
            </a:r>
          </a:p>
          <a:p>
            <a:pPr lvl="1">
              <a:lnSpc>
                <a:spcPct val="90000"/>
              </a:lnSpc>
            </a:pPr>
            <a:r>
              <a:rPr lang="en-AU" sz="2400" dirty="0"/>
              <a:t>Do either</a:t>
            </a:r>
          </a:p>
          <a:p>
            <a:pPr lvl="2">
              <a:lnSpc>
                <a:spcPct val="90000"/>
              </a:lnSpc>
            </a:pPr>
            <a:r>
              <a:rPr lang="en-AU" sz="1800" dirty="0"/>
              <a:t>Add following </a:t>
            </a:r>
            <a:r>
              <a:rPr lang="en-AU" sz="1800" dirty="0" err="1"/>
              <a:t>PyConnect</a:t>
            </a:r>
            <a:r>
              <a:rPr lang="en-AU" sz="1800" dirty="0"/>
              <a:t> framework source code to your program for compilation:</a:t>
            </a:r>
          </a:p>
          <a:p>
            <a:pPr lvl="2">
              <a:lnSpc>
                <a:spcPct val="90000"/>
              </a:lnSpc>
              <a:buFont typeface="Wingdings" charset="0"/>
              <a:buNone/>
            </a:pPr>
            <a:r>
              <a:rPr lang="en-AU" sz="1800" dirty="0"/>
              <a:t>	</a:t>
            </a:r>
            <a:r>
              <a:rPr lang="en-AU" sz="1800" dirty="0" err="1">
                <a:latin typeface="Courier New"/>
                <a:cs typeface="Courier New"/>
              </a:rPr>
              <a:t>PyConnectCommon.cpp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a:latin typeface="Courier New"/>
                <a:cs typeface="Courier New"/>
              </a:rPr>
              <a:t>PyConnectObjComm.cpp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a:latin typeface="Courier New"/>
                <a:cs typeface="Courier New"/>
              </a:rPr>
              <a:t>PyConnectWrapper.cpp</a:t>
            </a:r>
            <a:endParaRPr lang="en-AU" sz="1800" dirty="0">
              <a:latin typeface="Courier New"/>
              <a:cs typeface="Courier New"/>
            </a:endParaRPr>
          </a:p>
          <a:p>
            <a:pPr lvl="2">
              <a:lnSpc>
                <a:spcPct val="90000"/>
              </a:lnSpc>
              <a:buFont typeface="Wingdings" charset="0"/>
              <a:buNone/>
            </a:pPr>
            <a:r>
              <a:rPr lang="en-AU" sz="1800" dirty="0">
                <a:latin typeface="Courier New"/>
                <a:cs typeface="Courier New"/>
              </a:rPr>
              <a:t>	</a:t>
            </a:r>
            <a:r>
              <a:rPr lang="en-AU" sz="1800" dirty="0" err="1">
                <a:latin typeface="Courier New"/>
                <a:cs typeface="Courier New"/>
              </a:rPr>
              <a:t>PyConnectNetcomm.cpp</a:t>
            </a:r>
            <a:endParaRPr lang="en-AU" sz="1800" dirty="0">
              <a:latin typeface="Courier New"/>
              <a:cs typeface="Courier New"/>
            </a:endParaRPr>
          </a:p>
          <a:p>
            <a:pPr lvl="2">
              <a:lnSpc>
                <a:spcPct val="90000"/>
              </a:lnSpc>
            </a:pPr>
            <a:r>
              <a:rPr lang="en-AU" sz="1800" dirty="0"/>
              <a:t>Compile </a:t>
            </a:r>
            <a:r>
              <a:rPr lang="en-AU" sz="1800" dirty="0" err="1"/>
              <a:t>pyconnect</a:t>
            </a:r>
            <a:r>
              <a:rPr lang="en-AU" sz="1800" dirty="0"/>
              <a:t> wrapper library using </a:t>
            </a:r>
            <a:r>
              <a:rPr lang="en-AU" sz="1800" dirty="0" err="1"/>
              <a:t>Cmake</a:t>
            </a:r>
            <a:r>
              <a:rPr lang="en-AU" sz="1800" dirty="0"/>
              <a:t> and link library: </a:t>
            </a:r>
            <a:r>
              <a:rPr lang="en-AU" sz="1800" dirty="0" err="1"/>
              <a:t>libpyconnect_wrapper.a</a:t>
            </a:r>
            <a:r>
              <a:rPr lang="en-AU" sz="1800" dirty="0"/>
              <a:t> into the program.</a:t>
            </a:r>
          </a:p>
          <a:p>
            <a:pPr lvl="2">
              <a:lnSpc>
                <a:spcPct val="90000"/>
              </a:lnSpc>
              <a:buFont typeface="Wingdings" charset="0"/>
              <a:buNone/>
            </a:pPr>
            <a:endParaRPr lang="en-AU" sz="18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a:t>PyConnect</a:t>
            </a:r>
            <a:endParaRPr lang="en-AU" dirty="0"/>
          </a:p>
        </p:txBody>
      </p:sp>
      <p:sp>
        <p:nvSpPr>
          <p:cNvPr id="21507" name="Rectangle 3"/>
          <p:cNvSpPr>
            <a:spLocks noGrp="1" noChangeArrowheads="1"/>
          </p:cNvSpPr>
          <p:nvPr>
            <p:ph idx="1"/>
          </p:nvPr>
        </p:nvSpPr>
        <p:spPr>
          <a:xfrm>
            <a:off x="488504" y="1412776"/>
            <a:ext cx="8856984" cy="5105400"/>
          </a:xfrm>
        </p:spPr>
        <p:txBody>
          <a:bodyPr>
            <a:normAutofit/>
          </a:bodyPr>
          <a:lstStyle/>
          <a:p>
            <a:pPr>
              <a:lnSpc>
                <a:spcPct val="90000"/>
              </a:lnSpc>
            </a:pPr>
            <a:r>
              <a:rPr lang="en-AU" sz="2400" dirty="0"/>
              <a:t>Build </a:t>
            </a:r>
            <a:r>
              <a:rPr lang="en-AU" sz="2400" dirty="0" err="1"/>
              <a:t>PyConnect</a:t>
            </a:r>
            <a:r>
              <a:rPr lang="en-AU" sz="2400" dirty="0"/>
              <a:t> extension module (command line)</a:t>
            </a:r>
          </a:p>
          <a:p>
            <a:pPr lvl="1">
              <a:lnSpc>
                <a:spcPct val="90000"/>
              </a:lnSpc>
            </a:pPr>
            <a:r>
              <a:rPr lang="en-AU" sz="2200" dirty="0"/>
              <a:t>Building</a:t>
            </a:r>
          </a:p>
          <a:p>
            <a:pPr marL="320040" lvl="1" indent="0">
              <a:lnSpc>
                <a:spcPct val="90000"/>
              </a:lnSpc>
              <a:buNone/>
            </a:pPr>
            <a:r>
              <a:rPr lang="en-AU" sz="2000" dirty="0">
                <a:latin typeface="Courier New"/>
                <a:cs typeface="Courier New"/>
              </a:rPr>
              <a:t>  python </a:t>
            </a:r>
            <a:r>
              <a:rPr lang="en-AU" sz="2000" dirty="0" err="1">
                <a:latin typeface="Courier New"/>
                <a:cs typeface="Courier New"/>
              </a:rPr>
              <a:t>pyconnect_ext_setup.py</a:t>
            </a:r>
            <a:r>
              <a:rPr lang="en-AU" sz="2000" dirty="0">
                <a:latin typeface="Courier New"/>
                <a:cs typeface="Courier New"/>
              </a:rPr>
              <a:t> build</a:t>
            </a:r>
          </a:p>
          <a:p>
            <a:pPr lvl="1">
              <a:lnSpc>
                <a:spcPct val="90000"/>
              </a:lnSpc>
            </a:pPr>
            <a:r>
              <a:rPr lang="en-AU" sz="2000" dirty="0">
                <a:cs typeface="Courier New"/>
              </a:rPr>
              <a:t>Installing</a:t>
            </a:r>
          </a:p>
          <a:p>
            <a:pPr marL="320040" lvl="1" indent="0">
              <a:lnSpc>
                <a:spcPct val="90000"/>
              </a:lnSpc>
              <a:buNone/>
            </a:pPr>
            <a:r>
              <a:rPr lang="en-AU" sz="2000" dirty="0">
                <a:latin typeface="Courier New"/>
                <a:cs typeface="Courier New"/>
              </a:rPr>
              <a:t>  python </a:t>
            </a:r>
            <a:r>
              <a:rPr lang="en-AU" sz="2000" dirty="0" err="1">
                <a:latin typeface="Courier New"/>
                <a:cs typeface="Courier New"/>
              </a:rPr>
              <a:t>pyconnect_ext_setup.py</a:t>
            </a:r>
            <a:r>
              <a:rPr lang="en-AU" sz="2000" dirty="0">
                <a:latin typeface="Courier New"/>
                <a:cs typeface="Courier New"/>
              </a:rPr>
              <a:t> install</a:t>
            </a:r>
          </a:p>
          <a:p>
            <a:pPr lvl="1">
              <a:lnSpc>
                <a:spcPct val="90000"/>
              </a:lnSpc>
            </a:pPr>
            <a:r>
              <a:rPr lang="en-AU" sz="2000" dirty="0"/>
              <a:t>See </a:t>
            </a:r>
            <a:r>
              <a:rPr lang="en-AU" sz="2000" dirty="0" err="1"/>
              <a:t>README.md</a:t>
            </a:r>
            <a:r>
              <a:rPr lang="en-AU" sz="2000" dirty="0"/>
              <a:t> </a:t>
            </a:r>
            <a:r>
              <a:rPr lang="en-AU" sz="2000"/>
              <a:t>for details.</a:t>
            </a:r>
            <a:endParaRPr lang="en-AU" sz="2000" dirty="0"/>
          </a:p>
          <a:p>
            <a:pPr marL="320040" lvl="1" indent="0">
              <a:lnSpc>
                <a:spcPct val="90000"/>
              </a:lnSpc>
              <a:buNone/>
            </a:pPr>
            <a:r>
              <a:rPr lang="en-AU" sz="2000" dirty="0">
                <a:latin typeface="Courier New"/>
                <a:cs typeface="Courier New"/>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a:t>PyConnect</a:t>
            </a:r>
            <a:endParaRPr lang="en-AU" dirty="0"/>
          </a:p>
        </p:txBody>
      </p:sp>
      <p:sp>
        <p:nvSpPr>
          <p:cNvPr id="21507" name="Rectangle 3"/>
          <p:cNvSpPr>
            <a:spLocks noGrp="1" noChangeArrowheads="1"/>
          </p:cNvSpPr>
          <p:nvPr>
            <p:ph idx="1"/>
          </p:nvPr>
        </p:nvSpPr>
        <p:spPr>
          <a:xfrm>
            <a:off x="488504" y="1412776"/>
            <a:ext cx="8856984" cy="5105400"/>
          </a:xfrm>
        </p:spPr>
        <p:txBody>
          <a:bodyPr>
            <a:normAutofit/>
          </a:bodyPr>
          <a:lstStyle/>
          <a:p>
            <a:pPr>
              <a:lnSpc>
                <a:spcPct val="90000"/>
              </a:lnSpc>
            </a:pPr>
            <a:r>
              <a:rPr lang="en-AU" sz="2400" dirty="0"/>
              <a:t>Enable </a:t>
            </a:r>
            <a:r>
              <a:rPr lang="en-AU" sz="2400" dirty="0" err="1"/>
              <a:t>PyConnect</a:t>
            </a:r>
            <a:r>
              <a:rPr lang="en-AU" sz="2400" dirty="0"/>
              <a:t> extension module in a Python engine</a:t>
            </a:r>
            <a:r>
              <a:rPr lang="en-AU" dirty="0"/>
              <a:t>:</a:t>
            </a:r>
          </a:p>
          <a:p>
            <a:pPr marL="320040" lvl="1" indent="0">
              <a:lnSpc>
                <a:spcPct val="90000"/>
              </a:lnSpc>
              <a:buNone/>
            </a:pPr>
            <a:r>
              <a:rPr lang="en-AU" dirty="0">
                <a:latin typeface="Courier New"/>
                <a:cs typeface="Courier New"/>
              </a:rPr>
              <a:t>import </a:t>
            </a:r>
            <a:r>
              <a:rPr lang="en-AU" dirty="0" err="1">
                <a:latin typeface="Courier New"/>
                <a:cs typeface="Courier New"/>
              </a:rPr>
              <a:t>PyConnect</a:t>
            </a:r>
            <a:endParaRPr lang="en-AU" dirty="0">
              <a:latin typeface="Courier New"/>
              <a:cs typeface="Courier New"/>
            </a:endParaRPr>
          </a:p>
          <a:p>
            <a:pPr>
              <a:lnSpc>
                <a:spcPct val="90000"/>
              </a:lnSpc>
            </a:pPr>
            <a:r>
              <a:rPr lang="en-AU" sz="2400" dirty="0"/>
              <a:t>Discover existing “</a:t>
            </a:r>
            <a:r>
              <a:rPr lang="en-AU" sz="2400" dirty="0" err="1"/>
              <a:t>Pythonised</a:t>
            </a:r>
            <a:r>
              <a:rPr lang="en-AU" sz="2400" dirty="0"/>
              <a:t>” </a:t>
            </a:r>
            <a:r>
              <a:rPr lang="en-AU" sz="2400" dirty="0" err="1"/>
              <a:t>executables</a:t>
            </a:r>
            <a:r>
              <a:rPr lang="en-AU" sz="2400" dirty="0"/>
              <a:t> (</a:t>
            </a:r>
            <a:r>
              <a:rPr lang="en-AU" sz="2400" dirty="0" err="1"/>
              <a:t>PyConnectObject</a:t>
            </a:r>
            <a:r>
              <a:rPr lang="en-AU" sz="2400" dirty="0"/>
              <a:t>) on the network:</a:t>
            </a:r>
          </a:p>
          <a:p>
            <a:pPr marL="320040" lvl="1" indent="0">
              <a:lnSpc>
                <a:spcPct val="90000"/>
              </a:lnSpc>
              <a:buNone/>
            </a:pPr>
            <a:r>
              <a:rPr lang="en-AU" sz="2000" dirty="0" err="1">
                <a:latin typeface="Courier New"/>
                <a:cs typeface="Courier New"/>
              </a:rPr>
              <a:t>PyConnect.discover</a:t>
            </a:r>
            <a:r>
              <a:rPr lang="en-AU" sz="2000" dirty="0">
                <a:latin typeface="Courier New"/>
                <a:cs typeface="Courier New"/>
              </a:rPr>
              <a:t>()</a:t>
            </a:r>
          </a:p>
          <a:p>
            <a:pPr>
              <a:lnSpc>
                <a:spcPct val="90000"/>
              </a:lnSpc>
            </a:pPr>
            <a:r>
              <a:rPr lang="en-AU" sz="2400" dirty="0"/>
              <a:t>When a “</a:t>
            </a:r>
            <a:r>
              <a:rPr lang="en-AU" sz="2400" dirty="0" err="1"/>
              <a:t>Pythonised</a:t>
            </a:r>
            <a:r>
              <a:rPr lang="en-AU" sz="2400" dirty="0"/>
              <a:t>” executable connects to (or disconnects from) the </a:t>
            </a:r>
            <a:r>
              <a:rPr lang="en-AU" sz="2400" dirty="0" err="1"/>
              <a:t>PyConnect</a:t>
            </a:r>
            <a:r>
              <a:rPr lang="en-AU" sz="2400" dirty="0"/>
              <a:t> enabled Python engine, the following Python </a:t>
            </a:r>
            <a:r>
              <a:rPr lang="en-AU" sz="2400" dirty="0" err="1"/>
              <a:t>callback</a:t>
            </a:r>
            <a:r>
              <a:rPr lang="en-AU" sz="2400" dirty="0"/>
              <a:t> functions are executed respectively</a:t>
            </a:r>
            <a:r>
              <a:rPr lang="en-AU" dirty="0"/>
              <a:t>:</a:t>
            </a:r>
          </a:p>
          <a:p>
            <a:pPr marL="320040" lvl="1" indent="0">
              <a:lnSpc>
                <a:spcPct val="90000"/>
              </a:lnSpc>
              <a:buNone/>
            </a:pPr>
            <a:r>
              <a:rPr lang="en-AU" sz="2000" dirty="0" err="1">
                <a:latin typeface="Courier New"/>
                <a:cs typeface="Courier New"/>
              </a:rPr>
              <a:t>PyConnect.onModuleCreate</a:t>
            </a:r>
            <a:endParaRPr lang="en-AU" sz="2000" dirty="0">
              <a:latin typeface="Courier New"/>
              <a:cs typeface="Courier New"/>
            </a:endParaRPr>
          </a:p>
          <a:p>
            <a:pPr marL="320040" lvl="1" indent="0">
              <a:lnSpc>
                <a:spcPct val="90000"/>
              </a:lnSpc>
              <a:buNone/>
            </a:pPr>
            <a:r>
              <a:rPr lang="en-AU" sz="2000" dirty="0" err="1">
                <a:latin typeface="Courier New"/>
                <a:cs typeface="Courier New"/>
              </a:rPr>
              <a:t>PyConnect.onModuleDestroyed</a:t>
            </a:r>
            <a:endParaRPr lang="en-AU" sz="2000" dirty="0">
              <a:latin typeface="Courier New"/>
              <a:cs typeface="Courier New"/>
            </a:endParaRPr>
          </a:p>
          <a:p>
            <a:pPr lvl="1">
              <a:lnSpc>
                <a:spcPct val="90000"/>
              </a:lnSpc>
            </a:pPr>
            <a:r>
              <a:rPr lang="en-AU" sz="2000" dirty="0"/>
              <a:t>Implement matching functions and assigned them as the </a:t>
            </a:r>
            <a:r>
              <a:rPr lang="en-AU" sz="2000" dirty="0" err="1"/>
              <a:t>callback</a:t>
            </a:r>
            <a:r>
              <a:rPr lang="en-AU" sz="2000" dirty="0"/>
              <a:t> functions.</a:t>
            </a:r>
          </a:p>
          <a:p>
            <a:pPr lvl="1">
              <a:lnSpc>
                <a:spcPct val="90000"/>
              </a:lnSpc>
            </a:pPr>
            <a:r>
              <a:rPr lang="en-AU" sz="2000" dirty="0"/>
              <a:t>See </a:t>
            </a:r>
            <a:r>
              <a:rPr lang="en-AU" sz="2000" dirty="0" err="1">
                <a:latin typeface="Courier New"/>
                <a:cs typeface="Courier New"/>
              </a:rPr>
              <a:t>test_script.py</a:t>
            </a:r>
            <a:r>
              <a:rPr lang="en-AU" sz="2000" dirty="0"/>
              <a:t> for details.</a:t>
            </a:r>
          </a:p>
        </p:txBody>
      </p:sp>
    </p:spTree>
    <p:extLst>
      <p:ext uri="{BB962C8B-B14F-4D97-AF65-F5344CB8AC3E}">
        <p14:creationId xmlns:p14="http://schemas.microsoft.com/office/powerpoint/2010/main" val="20239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05606" y="587152"/>
            <a:ext cx="6851650" cy="609600"/>
          </a:xfrm>
        </p:spPr>
        <p:txBody>
          <a:bodyPr>
            <a:normAutofit fontScale="90000"/>
          </a:bodyPr>
          <a:lstStyle/>
          <a:p>
            <a:r>
              <a:rPr lang="en-AU" sz="3600" dirty="0"/>
              <a:t>Python Scripting with </a:t>
            </a:r>
            <a:r>
              <a:rPr lang="en-AU" sz="3600" dirty="0" err="1"/>
              <a:t>PyConnect</a:t>
            </a:r>
            <a:endParaRPr lang="en-AU" dirty="0"/>
          </a:p>
        </p:txBody>
      </p:sp>
      <p:sp>
        <p:nvSpPr>
          <p:cNvPr id="21507" name="Rectangle 3"/>
          <p:cNvSpPr>
            <a:spLocks noGrp="1" noChangeArrowheads="1"/>
          </p:cNvSpPr>
          <p:nvPr>
            <p:ph idx="1"/>
          </p:nvPr>
        </p:nvSpPr>
        <p:spPr>
          <a:xfrm>
            <a:off x="488504" y="1412776"/>
            <a:ext cx="8337550" cy="5105400"/>
          </a:xfrm>
        </p:spPr>
        <p:txBody>
          <a:bodyPr>
            <a:normAutofit/>
          </a:bodyPr>
          <a:lstStyle/>
          <a:p>
            <a:pPr>
              <a:lnSpc>
                <a:spcPct val="90000"/>
              </a:lnSpc>
            </a:pPr>
            <a:r>
              <a:rPr lang="en-AU" dirty="0"/>
              <a:t>Communications between </a:t>
            </a:r>
            <a:r>
              <a:rPr lang="en-AU" dirty="0" err="1"/>
              <a:t>PyConnect</a:t>
            </a:r>
            <a:r>
              <a:rPr lang="en-AU" dirty="0"/>
              <a:t> enabled Python engine with </a:t>
            </a:r>
            <a:r>
              <a:rPr lang="ja-JP" altLang="en-AU" dirty="0">
                <a:latin typeface="Arial"/>
              </a:rPr>
              <a:t>“</a:t>
            </a:r>
            <a:r>
              <a:rPr lang="en-AU" dirty="0" err="1"/>
              <a:t>Pythonised</a:t>
            </a:r>
            <a:r>
              <a:rPr lang="ja-JP" altLang="en-AU" dirty="0">
                <a:latin typeface="Arial"/>
              </a:rPr>
              <a:t>”</a:t>
            </a:r>
            <a:r>
              <a:rPr lang="en-AU" dirty="0"/>
              <a:t> C++ executable objects are asynchronous.</a:t>
            </a:r>
          </a:p>
          <a:p>
            <a:pPr>
              <a:lnSpc>
                <a:spcPct val="90000"/>
              </a:lnSpc>
            </a:pPr>
            <a:r>
              <a:rPr lang="en-AU" dirty="0"/>
              <a:t>Variable value updates and returning values of method calls are notified to Python scripts through various </a:t>
            </a:r>
            <a:r>
              <a:rPr lang="en-AU" dirty="0" err="1"/>
              <a:t>callback</a:t>
            </a:r>
            <a:r>
              <a:rPr lang="en-AU" dirty="0"/>
              <a:t> functions on the corresponding </a:t>
            </a:r>
            <a:r>
              <a:rPr lang="en-AU" i="1" dirty="0" err="1"/>
              <a:t>PyConnectObject</a:t>
            </a:r>
            <a:r>
              <a:rPr lang="en-AU" dirty="0"/>
              <a:t>. Below is the general syntax for the </a:t>
            </a:r>
            <a:r>
              <a:rPr lang="en-AU" dirty="0" err="1"/>
              <a:t>callback</a:t>
            </a:r>
            <a:r>
              <a:rPr lang="en-AU" dirty="0"/>
              <a:t> functions:</a:t>
            </a:r>
          </a:p>
          <a:p>
            <a:pPr lvl="1">
              <a:lnSpc>
                <a:spcPct val="90000"/>
              </a:lnSpc>
            </a:pPr>
            <a:r>
              <a:rPr lang="en-AU" dirty="0"/>
              <a:t>For setting a new value for a variable:</a:t>
            </a:r>
          </a:p>
          <a:p>
            <a:pPr lvl="1">
              <a:lnSpc>
                <a:spcPct val="90000"/>
              </a:lnSpc>
              <a:buFont typeface="Wingdings" charset="0"/>
              <a:buNone/>
            </a:pPr>
            <a:r>
              <a:rPr lang="en-AU" sz="2000" dirty="0"/>
              <a:t>	</a:t>
            </a:r>
            <a:r>
              <a:rPr lang="en-AU" sz="1600" i="1" dirty="0" err="1">
                <a:latin typeface="Courier New" charset="0"/>
              </a:rPr>
              <a:t>PyConnectObject</a:t>
            </a:r>
            <a:r>
              <a:rPr lang="en-AU" sz="1600" dirty="0" err="1">
                <a:latin typeface="Courier New" charset="0"/>
              </a:rPr>
              <a:t>.onSet</a:t>
            </a:r>
            <a:r>
              <a:rPr lang="en-AU" sz="1600" dirty="0">
                <a:latin typeface="Courier New" charset="0"/>
              </a:rPr>
              <a:t>[</a:t>
            </a:r>
            <a:r>
              <a:rPr lang="en-AU" sz="1600" dirty="0" err="1">
                <a:latin typeface="Courier New" charset="0"/>
              </a:rPr>
              <a:t>VariableName</a:t>
            </a:r>
            <a:r>
              <a:rPr lang="en-AU" sz="1600" dirty="0">
                <a:latin typeface="Courier New" charset="0"/>
              </a:rPr>
              <a:t>]( </a:t>
            </a:r>
            <a:r>
              <a:rPr lang="en-AU" sz="1600" dirty="0" err="1">
                <a:latin typeface="Courier New" charset="0"/>
              </a:rPr>
              <a:t>new_value</a:t>
            </a:r>
            <a:r>
              <a:rPr lang="en-AU" sz="1600" dirty="0">
                <a:latin typeface="Courier New" charset="0"/>
              </a:rPr>
              <a:t> )</a:t>
            </a:r>
          </a:p>
          <a:p>
            <a:pPr lvl="1">
              <a:lnSpc>
                <a:spcPct val="90000"/>
              </a:lnSpc>
              <a:buFont typeface="Wingdings" charset="0"/>
              <a:buNone/>
            </a:pPr>
            <a:r>
              <a:rPr lang="en-AU" sz="1600" dirty="0">
                <a:latin typeface="Courier New" charset="0"/>
              </a:rPr>
              <a:t>	</a:t>
            </a:r>
            <a:r>
              <a:rPr lang="en-AU" sz="1600" i="1" dirty="0" err="1">
                <a:latin typeface="Courier New" charset="0"/>
              </a:rPr>
              <a:t>PyConnectObject</a:t>
            </a:r>
            <a:r>
              <a:rPr lang="en-AU" sz="1600" dirty="0" err="1">
                <a:latin typeface="Courier New" charset="0"/>
              </a:rPr>
              <a:t>.onSet</a:t>
            </a:r>
            <a:r>
              <a:rPr lang="en-AU" sz="1600" dirty="0">
                <a:latin typeface="Courier New" charset="0"/>
              </a:rPr>
              <a:t>[</a:t>
            </a:r>
            <a:r>
              <a:rPr lang="en-AU" sz="1600" dirty="0" err="1">
                <a:latin typeface="Courier New" charset="0"/>
              </a:rPr>
              <a:t>VariableName</a:t>
            </a:r>
            <a:r>
              <a:rPr lang="en-AU" sz="1600" dirty="0">
                <a:latin typeface="Courier New" charset="0"/>
              </a:rPr>
              <a:t>]Failed( </a:t>
            </a:r>
            <a:r>
              <a:rPr lang="en-AU" sz="1600" dirty="0" err="1">
                <a:latin typeface="Courier New" charset="0"/>
              </a:rPr>
              <a:t>error_code</a:t>
            </a:r>
            <a:r>
              <a:rPr lang="en-AU" sz="1600" dirty="0">
                <a:latin typeface="Courier New" charset="0"/>
              </a:rPr>
              <a:t> )</a:t>
            </a:r>
            <a:endParaRPr lang="en-AU" sz="2000" dirty="0"/>
          </a:p>
          <a:p>
            <a:pPr lvl="1">
              <a:lnSpc>
                <a:spcPct val="90000"/>
              </a:lnSpc>
            </a:pPr>
            <a:r>
              <a:rPr lang="en-AU" dirty="0"/>
              <a:t>For variable value update:</a:t>
            </a:r>
            <a:endParaRPr lang="en-AU" i="1" dirty="0"/>
          </a:p>
          <a:p>
            <a:pPr lvl="1">
              <a:lnSpc>
                <a:spcPct val="90000"/>
              </a:lnSpc>
              <a:buFont typeface="Wingdings" charset="0"/>
              <a:buNone/>
            </a:pPr>
            <a:r>
              <a:rPr lang="en-AU" sz="2000" i="1" dirty="0"/>
              <a:t>	</a:t>
            </a:r>
            <a:r>
              <a:rPr lang="en-AU" sz="1600" i="1" dirty="0" err="1">
                <a:latin typeface="Courier New" charset="0"/>
              </a:rPr>
              <a:t>PyConnectObject</a:t>
            </a:r>
            <a:r>
              <a:rPr lang="en-AU" sz="1600" dirty="0" err="1">
                <a:latin typeface="Courier New" charset="0"/>
              </a:rPr>
              <a:t>.on</a:t>
            </a:r>
            <a:r>
              <a:rPr lang="en-AU" sz="1600" dirty="0">
                <a:latin typeface="Courier New" charset="0"/>
              </a:rPr>
              <a:t>[</a:t>
            </a:r>
            <a:r>
              <a:rPr lang="en-AU" sz="1600" dirty="0" err="1">
                <a:latin typeface="Courier New" charset="0"/>
              </a:rPr>
              <a:t>VariableName</a:t>
            </a:r>
            <a:r>
              <a:rPr lang="en-AU" sz="1600" dirty="0">
                <a:latin typeface="Courier New" charset="0"/>
              </a:rPr>
              <a:t>]Update( </a:t>
            </a:r>
            <a:r>
              <a:rPr lang="en-AU" sz="1600" dirty="0" err="1">
                <a:latin typeface="Courier New" charset="0"/>
              </a:rPr>
              <a:t>new_value</a:t>
            </a:r>
            <a:r>
              <a:rPr lang="en-AU" sz="1600" dirty="0">
                <a:latin typeface="Courier New" charset="0"/>
              </a:rPr>
              <a:t> )</a:t>
            </a:r>
          </a:p>
          <a:p>
            <a:pPr lvl="1">
              <a:lnSpc>
                <a:spcPct val="90000"/>
              </a:lnSpc>
            </a:pPr>
            <a:r>
              <a:rPr lang="en-AU" dirty="0"/>
              <a:t>For calling a method:</a:t>
            </a:r>
          </a:p>
          <a:p>
            <a:pPr lvl="1">
              <a:lnSpc>
                <a:spcPct val="90000"/>
              </a:lnSpc>
              <a:buFont typeface="Wingdings" charset="0"/>
              <a:buNone/>
            </a:pPr>
            <a:r>
              <a:rPr lang="en-AU" sz="2000" dirty="0"/>
              <a:t>	</a:t>
            </a:r>
            <a:r>
              <a:rPr lang="en-AU" sz="1600" i="1" dirty="0" err="1">
                <a:latin typeface="Courier New" charset="0"/>
              </a:rPr>
              <a:t>PyConnectObject</a:t>
            </a:r>
            <a:r>
              <a:rPr lang="en-AU" sz="1600" dirty="0" err="1">
                <a:latin typeface="Courier New" charset="0"/>
              </a:rPr>
              <a:t>.on</a:t>
            </a:r>
            <a:r>
              <a:rPr lang="en-AU" sz="1600" dirty="0">
                <a:latin typeface="Courier New" charset="0"/>
              </a:rPr>
              <a:t>[</a:t>
            </a:r>
            <a:r>
              <a:rPr lang="en-AU" sz="1600" dirty="0" err="1">
                <a:latin typeface="Courier New" charset="0"/>
              </a:rPr>
              <a:t>MethodName</a:t>
            </a:r>
            <a:r>
              <a:rPr lang="en-AU" sz="1600" dirty="0">
                <a:latin typeface="Courier New" charset="0"/>
              </a:rPr>
              <a:t>]Completed( </a:t>
            </a:r>
            <a:r>
              <a:rPr lang="en-AU" sz="1600" dirty="0" err="1">
                <a:latin typeface="Courier New" charset="0"/>
              </a:rPr>
              <a:t>return_value</a:t>
            </a:r>
            <a:r>
              <a:rPr lang="en-AU" sz="1600" dirty="0">
                <a:latin typeface="Courier New" charset="0"/>
              </a:rPr>
              <a:t> )</a:t>
            </a:r>
          </a:p>
          <a:p>
            <a:pPr lvl="1">
              <a:lnSpc>
                <a:spcPct val="90000"/>
              </a:lnSpc>
              <a:buFont typeface="Wingdings" charset="0"/>
              <a:buNone/>
            </a:pPr>
            <a:r>
              <a:rPr lang="en-AU" sz="1600" dirty="0">
                <a:latin typeface="Courier New" charset="0"/>
              </a:rPr>
              <a:t>	</a:t>
            </a:r>
            <a:r>
              <a:rPr lang="en-AU" sz="1600" i="1" dirty="0" err="1">
                <a:latin typeface="Courier New" charset="0"/>
              </a:rPr>
              <a:t>PyConnectObject</a:t>
            </a:r>
            <a:r>
              <a:rPr lang="en-AU" sz="1600" dirty="0" err="1">
                <a:latin typeface="Courier New" charset="0"/>
              </a:rPr>
              <a:t>.on</a:t>
            </a:r>
            <a:r>
              <a:rPr lang="en-AU" sz="1600" dirty="0">
                <a:latin typeface="Courier New" charset="0"/>
              </a:rPr>
              <a:t>[</a:t>
            </a:r>
            <a:r>
              <a:rPr lang="en-AU" sz="1600" dirty="0" err="1">
                <a:latin typeface="Courier New" charset="0"/>
              </a:rPr>
              <a:t>MethodName</a:t>
            </a:r>
            <a:r>
              <a:rPr lang="en-AU" sz="1600" dirty="0">
                <a:latin typeface="Courier New" charset="0"/>
              </a:rPr>
              <a:t>]Failed( </a:t>
            </a:r>
            <a:r>
              <a:rPr lang="en-AU" sz="1600" dirty="0" err="1">
                <a:latin typeface="Courier New" charset="0"/>
              </a:rPr>
              <a:t>error_code</a:t>
            </a:r>
            <a:r>
              <a:rPr lang="en-AU" sz="1600" dirty="0">
                <a:latin typeface="Courier New" charset="0"/>
              </a:rPr>
              <a:t> )</a:t>
            </a:r>
          </a:p>
          <a:p>
            <a:pPr>
              <a:lnSpc>
                <a:spcPct val="90000"/>
              </a:lnSpc>
            </a:pPr>
            <a:r>
              <a:rPr lang="en-AU" dirty="0"/>
              <a:t>Implement matching functions and as them as the </a:t>
            </a:r>
            <a:r>
              <a:rPr lang="en-AU" dirty="0" err="1"/>
              <a:t>callback</a:t>
            </a:r>
            <a:r>
              <a:rPr lang="en-AU" dirty="0"/>
              <a:t> functions</a:t>
            </a:r>
          </a:p>
          <a:p>
            <a:pPr lvl="1">
              <a:lnSpc>
                <a:spcPct val="90000"/>
              </a:lnSpc>
            </a:pPr>
            <a:r>
              <a:rPr lang="en-AU" dirty="0"/>
              <a:t>For example </a:t>
            </a:r>
            <a:r>
              <a:rPr lang="en-AU" dirty="0">
                <a:latin typeface="Courier New"/>
                <a:cs typeface="Courier New"/>
              </a:rPr>
              <a:t>pTS2.ontimerTriggerNoUpdate = </a:t>
            </a:r>
            <a:r>
              <a:rPr lang="en-AU" dirty="0" err="1">
                <a:latin typeface="Courier New"/>
                <a:cs typeface="Courier New"/>
              </a:rPr>
              <a:t>onTimer</a:t>
            </a:r>
            <a:endParaRPr lang="en-AU" dirty="0">
              <a:latin typeface="Courier New"/>
              <a:cs typeface="Courier New"/>
            </a:endParaRPr>
          </a:p>
        </p:txBody>
      </p:sp>
    </p:spTree>
    <p:extLst>
      <p:ext uri="{BB962C8B-B14F-4D97-AF65-F5344CB8AC3E}">
        <p14:creationId xmlns:p14="http://schemas.microsoft.com/office/powerpoint/2010/main" val="39989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44488" y="44624"/>
            <a:ext cx="7924800" cy="1154097"/>
          </a:xfrm>
        </p:spPr>
        <p:txBody>
          <a:bodyPr/>
          <a:lstStyle/>
          <a:p>
            <a:r>
              <a:rPr lang="en-AU" dirty="0"/>
              <a:t>Overview</a:t>
            </a:r>
          </a:p>
        </p:txBody>
      </p:sp>
      <p:sp>
        <p:nvSpPr>
          <p:cNvPr id="3075" name="Rectangle 3"/>
          <p:cNvSpPr>
            <a:spLocks noGrp="1" noChangeArrowheads="1"/>
          </p:cNvSpPr>
          <p:nvPr>
            <p:ph idx="1"/>
          </p:nvPr>
        </p:nvSpPr>
        <p:spPr>
          <a:xfrm>
            <a:off x="990600" y="1761681"/>
            <a:ext cx="7924800" cy="3539527"/>
          </a:xfrm>
        </p:spPr>
        <p:txBody>
          <a:bodyPr/>
          <a:lstStyle/>
          <a:p>
            <a:r>
              <a:rPr lang="en-AU" sz="2400" dirty="0"/>
              <a:t>Introduction.</a:t>
            </a:r>
          </a:p>
          <a:p>
            <a:r>
              <a:rPr lang="en-AU" sz="2400" dirty="0"/>
              <a:t>Architecture.</a:t>
            </a:r>
          </a:p>
          <a:p>
            <a:r>
              <a:rPr lang="en-AU" sz="2400" dirty="0"/>
              <a:t>Integration with Existing C++ Programs.</a:t>
            </a:r>
          </a:p>
          <a:p>
            <a:r>
              <a:rPr lang="en-AU" sz="2400" dirty="0"/>
              <a:t>Python Scripting with </a:t>
            </a:r>
            <a:r>
              <a:rPr lang="en-AU" sz="2400" dirty="0" err="1"/>
              <a:t>PyConnect</a:t>
            </a:r>
            <a:r>
              <a:rPr lang="en-AU" sz="2400" dirty="0"/>
              <a:t>.</a:t>
            </a:r>
          </a:p>
          <a:p>
            <a:r>
              <a:rPr lang="en-AU" sz="2400" dirty="0"/>
              <a:t>Limitation and Future Enhancements</a:t>
            </a:r>
            <a:r>
              <a:rPr lang="en-AU"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4488" y="116632"/>
            <a:ext cx="8420100" cy="1143000"/>
          </a:xfrm>
        </p:spPr>
        <p:txBody>
          <a:bodyPr/>
          <a:lstStyle/>
          <a:p>
            <a:r>
              <a:rPr lang="en-AU" sz="4000" dirty="0"/>
              <a:t>Limitations</a:t>
            </a:r>
            <a:endParaRPr lang="en-AU" dirty="0"/>
          </a:p>
        </p:txBody>
      </p:sp>
      <p:sp>
        <p:nvSpPr>
          <p:cNvPr id="19459" name="Rectangle 3"/>
          <p:cNvSpPr>
            <a:spLocks noGrp="1" noChangeArrowheads="1"/>
          </p:cNvSpPr>
          <p:nvPr>
            <p:ph idx="1"/>
          </p:nvPr>
        </p:nvSpPr>
        <p:spPr>
          <a:xfrm>
            <a:off x="488504" y="1432520"/>
            <a:ext cx="8502650" cy="4876800"/>
          </a:xfrm>
        </p:spPr>
        <p:txBody>
          <a:bodyPr>
            <a:normAutofit/>
          </a:bodyPr>
          <a:lstStyle/>
          <a:p>
            <a:r>
              <a:rPr lang="en-AU" sz="2400" dirty="0" err="1"/>
              <a:t>PyConnect</a:t>
            </a:r>
            <a:r>
              <a:rPr lang="en-AU" sz="2400" dirty="0"/>
              <a:t> wrapper only supports following generic C++ data types:</a:t>
            </a:r>
          </a:p>
          <a:p>
            <a:pPr lvl="1"/>
            <a:r>
              <a:rPr lang="en-AU" sz="2000" dirty="0"/>
              <a:t>Boolean, integer, string, float, double and void.</a:t>
            </a:r>
          </a:p>
          <a:p>
            <a:pPr lvl="1"/>
            <a:r>
              <a:rPr lang="en-AU" sz="2000" dirty="0"/>
              <a:t>More complex data type/structure would additional data encoding, e.g. JSON format, into string.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0568" y="186671"/>
            <a:ext cx="7924800" cy="1154097"/>
          </a:xfrm>
        </p:spPr>
        <p:txBody>
          <a:bodyPr/>
          <a:lstStyle/>
          <a:p>
            <a:r>
              <a:rPr lang="en-AU" dirty="0"/>
              <a:t>Introduction</a:t>
            </a:r>
          </a:p>
        </p:txBody>
      </p:sp>
      <p:sp>
        <p:nvSpPr>
          <p:cNvPr id="5123" name="Rectangle 3"/>
          <p:cNvSpPr>
            <a:spLocks noGrp="1" noChangeArrowheads="1"/>
          </p:cNvSpPr>
          <p:nvPr>
            <p:ph idx="1"/>
          </p:nvPr>
        </p:nvSpPr>
        <p:spPr>
          <a:xfrm>
            <a:off x="920552" y="1628800"/>
            <a:ext cx="8346132" cy="4525963"/>
          </a:xfrm>
        </p:spPr>
        <p:txBody>
          <a:bodyPr>
            <a:normAutofit/>
          </a:bodyPr>
          <a:lstStyle/>
          <a:p>
            <a:pPr>
              <a:spcBef>
                <a:spcPts val="600"/>
              </a:spcBef>
              <a:spcAft>
                <a:spcPts val="600"/>
              </a:spcAft>
            </a:pPr>
            <a:r>
              <a:rPr lang="en-AU" dirty="0" err="1"/>
              <a:t>PyConnect</a:t>
            </a:r>
            <a:r>
              <a:rPr lang="en-AU" dirty="0"/>
              <a:t> provides a lightweight binding mechanism for C++ and Python.</a:t>
            </a:r>
          </a:p>
          <a:p>
            <a:pPr>
              <a:spcBef>
                <a:spcPts val="600"/>
              </a:spcBef>
              <a:spcAft>
                <a:spcPts val="600"/>
              </a:spcAft>
            </a:pPr>
            <a:r>
              <a:rPr lang="en-AU" dirty="0" err="1"/>
              <a:t>PyConnect</a:t>
            </a:r>
            <a:r>
              <a:rPr lang="en-AU" dirty="0"/>
              <a:t> provides a platform for integrating disparate C++ and Python program modules together with minimal efforts.</a:t>
            </a:r>
          </a:p>
          <a:p>
            <a:pPr>
              <a:spcBef>
                <a:spcPts val="600"/>
              </a:spcBef>
              <a:spcAft>
                <a:spcPts val="600"/>
              </a:spcAft>
            </a:pPr>
            <a:r>
              <a:rPr lang="en-AU" dirty="0" err="1"/>
              <a:t>PyConnect</a:t>
            </a:r>
            <a:r>
              <a:rPr lang="en-AU" dirty="0"/>
              <a:t> supports a distributed computing architecture with a star topology.</a:t>
            </a:r>
          </a:p>
          <a:p>
            <a:pPr>
              <a:spcBef>
                <a:spcPts val="600"/>
              </a:spcBef>
              <a:spcAft>
                <a:spcPts val="600"/>
              </a:spcAft>
            </a:pPr>
            <a:r>
              <a:rPr lang="en-AU" dirty="0" err="1"/>
              <a:t>PyConnect</a:t>
            </a:r>
            <a:r>
              <a:rPr lang="en-AU" dirty="0"/>
              <a:t> is written in portable C++ and supports multiple operating systems including Windows, OS X and other Unix like systems.</a:t>
            </a:r>
          </a:p>
          <a:p>
            <a:pPr>
              <a:spcBef>
                <a:spcPts val="600"/>
              </a:spcBef>
              <a:spcAft>
                <a:spcPts val="600"/>
              </a:spcAft>
            </a:pPr>
            <a:r>
              <a:rPr lang="en-AU" dirty="0" err="1"/>
              <a:t>PyConnect</a:t>
            </a:r>
            <a:r>
              <a:rPr lang="en-AU" dirty="0"/>
              <a:t> was originally developed for solving a problem of integrating existing Python Scripts and C++ code (developed by different parties) running on the Sony AIBO robot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9796" y="176092"/>
            <a:ext cx="6934200" cy="838200"/>
          </a:xfrm>
        </p:spPr>
        <p:txBody>
          <a:bodyPr/>
          <a:lstStyle/>
          <a:p>
            <a:r>
              <a:rPr lang="en-AU" dirty="0"/>
              <a:t>System Architecture</a:t>
            </a:r>
          </a:p>
        </p:txBody>
      </p:sp>
      <p:grpSp>
        <p:nvGrpSpPr>
          <p:cNvPr id="7" name="Group 6">
            <a:extLst>
              <a:ext uri="{FF2B5EF4-FFF2-40B4-BE49-F238E27FC236}">
                <a16:creationId xmlns:a16="http://schemas.microsoft.com/office/drawing/2014/main" id="{6F7FC9A8-8853-3540-BF13-481718136521}"/>
              </a:ext>
            </a:extLst>
          </p:cNvPr>
          <p:cNvGrpSpPr/>
          <p:nvPr/>
        </p:nvGrpSpPr>
        <p:grpSpPr>
          <a:xfrm>
            <a:off x="1400478" y="1268760"/>
            <a:ext cx="7584970" cy="5040560"/>
            <a:chOff x="1400478" y="1268760"/>
            <a:chExt cx="7584970" cy="5040560"/>
          </a:xfrm>
        </p:grpSpPr>
        <p:sp>
          <p:nvSpPr>
            <p:cNvPr id="19" name="Left-Right Arrow 18"/>
            <p:cNvSpPr/>
            <p:nvPr/>
          </p:nvSpPr>
          <p:spPr>
            <a:xfrm rot="5400000">
              <a:off x="2792760" y="2736328"/>
              <a:ext cx="360040"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Rounded Rectangle 3"/>
            <p:cNvSpPr/>
            <p:nvPr/>
          </p:nvSpPr>
          <p:spPr>
            <a:xfrm>
              <a:off x="1928664" y="1268760"/>
              <a:ext cx="2088232" cy="136815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p>
          </p:txBody>
        </p:sp>
        <p:sp>
          <p:nvSpPr>
            <p:cNvPr id="2" name="Rounded Rectangle 1"/>
            <p:cNvSpPr/>
            <p:nvPr/>
          </p:nvSpPr>
          <p:spPr>
            <a:xfrm>
              <a:off x="2288704" y="1412776"/>
              <a:ext cx="1224136" cy="576064"/>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 code</a:t>
              </a:r>
            </a:p>
          </p:txBody>
        </p:sp>
        <p:sp>
          <p:nvSpPr>
            <p:cNvPr id="3" name="TextBox 2"/>
            <p:cNvSpPr txBox="1"/>
            <p:nvPr/>
          </p:nvSpPr>
          <p:spPr>
            <a:xfrm>
              <a:off x="1926648" y="2168320"/>
              <a:ext cx="2198038" cy="276999"/>
            </a:xfrm>
            <a:prstGeom prst="rect">
              <a:avLst/>
            </a:prstGeom>
            <a:noFill/>
          </p:spPr>
          <p:txBody>
            <a:bodyPr wrap="none" rtlCol="0">
              <a:spAutoFit/>
            </a:bodyPr>
            <a:lstStyle/>
            <a:p>
              <a:r>
                <a:rPr lang="en-AU" sz="1200" dirty="0" err="1"/>
                <a:t>PyConnect</a:t>
              </a:r>
              <a:r>
                <a:rPr lang="en-AU" sz="1200" dirty="0"/>
                <a:t> wrapper functions</a:t>
              </a:r>
            </a:p>
          </p:txBody>
        </p:sp>
        <p:cxnSp>
          <p:nvCxnSpPr>
            <p:cNvPr id="6" name="Straight Connector 5"/>
            <p:cNvCxnSpPr/>
            <p:nvPr/>
          </p:nvCxnSpPr>
          <p:spPr>
            <a:xfrm>
              <a:off x="1496616" y="3068960"/>
              <a:ext cx="748883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8455" y="3121223"/>
              <a:ext cx="3890809" cy="307777"/>
            </a:xfrm>
            <a:prstGeom prst="rect">
              <a:avLst/>
            </a:prstGeom>
            <a:noFill/>
          </p:spPr>
          <p:txBody>
            <a:bodyPr wrap="none" rtlCol="0">
              <a:spAutoFit/>
            </a:bodyPr>
            <a:lstStyle/>
            <a:p>
              <a:r>
                <a:rPr lang="en-AU" sz="1400" dirty="0"/>
                <a:t>Network or </a:t>
              </a:r>
              <a:r>
                <a:rPr lang="en-AU" sz="1400" dirty="0" err="1"/>
                <a:t>Interprocess</a:t>
              </a:r>
              <a:r>
                <a:rPr lang="en-AU" sz="1400" dirty="0"/>
                <a:t> Communication Layer</a:t>
              </a:r>
            </a:p>
          </p:txBody>
        </p:sp>
        <p:cxnSp>
          <p:nvCxnSpPr>
            <p:cNvPr id="9" name="Straight Connector 8"/>
            <p:cNvCxnSpPr/>
            <p:nvPr/>
          </p:nvCxnSpPr>
          <p:spPr>
            <a:xfrm>
              <a:off x="1496616" y="3501008"/>
              <a:ext cx="7488832"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745088" y="1268760"/>
              <a:ext cx="2088232" cy="136815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dirty="0"/>
            </a:p>
          </p:txBody>
        </p:sp>
        <p:sp>
          <p:nvSpPr>
            <p:cNvPr id="11" name="Rounded Rectangle 10"/>
            <p:cNvSpPr/>
            <p:nvPr/>
          </p:nvSpPr>
          <p:spPr>
            <a:xfrm>
              <a:off x="6105128" y="1412776"/>
              <a:ext cx="1224136" cy="576064"/>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C++ code</a:t>
              </a:r>
            </a:p>
          </p:txBody>
        </p:sp>
        <p:sp>
          <p:nvSpPr>
            <p:cNvPr id="12" name="TextBox 11"/>
            <p:cNvSpPr txBox="1"/>
            <p:nvPr/>
          </p:nvSpPr>
          <p:spPr>
            <a:xfrm>
              <a:off x="5743072" y="2168320"/>
              <a:ext cx="2198038" cy="276999"/>
            </a:xfrm>
            <a:prstGeom prst="rect">
              <a:avLst/>
            </a:prstGeom>
            <a:noFill/>
          </p:spPr>
          <p:txBody>
            <a:bodyPr wrap="none" rtlCol="0">
              <a:spAutoFit/>
            </a:bodyPr>
            <a:lstStyle/>
            <a:p>
              <a:r>
                <a:rPr lang="en-AU" sz="1200" dirty="0" err="1"/>
                <a:t>PyConnect</a:t>
              </a:r>
              <a:r>
                <a:rPr lang="en-AU" sz="1200" dirty="0"/>
                <a:t> wrapper functions</a:t>
              </a:r>
            </a:p>
          </p:txBody>
        </p:sp>
        <p:sp>
          <p:nvSpPr>
            <p:cNvPr id="13" name="TextBox 12"/>
            <p:cNvSpPr txBox="1"/>
            <p:nvPr/>
          </p:nvSpPr>
          <p:spPr>
            <a:xfrm>
              <a:off x="1400478" y="2708920"/>
              <a:ext cx="1536298" cy="251818"/>
            </a:xfrm>
            <a:prstGeom prst="rect">
              <a:avLst/>
            </a:prstGeom>
            <a:noFill/>
          </p:spPr>
          <p:txBody>
            <a:bodyPr wrap="none" rtlCol="0">
              <a:spAutoFit/>
            </a:bodyPr>
            <a:lstStyle/>
            <a:p>
              <a:r>
                <a:rPr lang="en-AU" sz="1200" dirty="0"/>
                <a:t>Binary executable 1</a:t>
              </a:r>
            </a:p>
          </p:txBody>
        </p:sp>
        <p:sp>
          <p:nvSpPr>
            <p:cNvPr id="14" name="TextBox 13"/>
            <p:cNvSpPr txBox="1"/>
            <p:nvPr/>
          </p:nvSpPr>
          <p:spPr>
            <a:xfrm>
              <a:off x="6441038" y="2696019"/>
              <a:ext cx="1536298" cy="228925"/>
            </a:xfrm>
            <a:prstGeom prst="rect">
              <a:avLst/>
            </a:prstGeom>
            <a:noFill/>
          </p:spPr>
          <p:txBody>
            <a:bodyPr wrap="none" rtlCol="0">
              <a:spAutoFit/>
            </a:bodyPr>
            <a:lstStyle/>
            <a:p>
              <a:r>
                <a:rPr lang="en-AU" sz="1200" dirty="0"/>
                <a:t>Binary executable n</a:t>
              </a:r>
            </a:p>
          </p:txBody>
        </p:sp>
        <p:cxnSp>
          <p:nvCxnSpPr>
            <p:cNvPr id="15" name="Straight Connector 14"/>
            <p:cNvCxnSpPr/>
            <p:nvPr/>
          </p:nvCxnSpPr>
          <p:spPr>
            <a:xfrm>
              <a:off x="4520952" y="1988840"/>
              <a:ext cx="648072"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792760" y="4221088"/>
              <a:ext cx="4248472" cy="2088232"/>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Python Interpreter</a:t>
              </a:r>
            </a:p>
          </p:txBody>
        </p:sp>
        <p:sp>
          <p:nvSpPr>
            <p:cNvPr id="16" name="Rectangle 15"/>
            <p:cNvSpPr/>
            <p:nvPr/>
          </p:nvSpPr>
          <p:spPr>
            <a:xfrm>
              <a:off x="3080792" y="3789040"/>
              <a:ext cx="3672408" cy="28803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dirty="0" err="1"/>
                <a:t>PyConnect</a:t>
              </a:r>
              <a:r>
                <a:rPr lang="en-AU" sz="1400" dirty="0"/>
                <a:t> Extension Module</a:t>
              </a:r>
            </a:p>
          </p:txBody>
        </p:sp>
        <p:sp>
          <p:nvSpPr>
            <p:cNvPr id="21" name="Left-Right Arrow 20"/>
            <p:cNvSpPr/>
            <p:nvPr/>
          </p:nvSpPr>
          <p:spPr>
            <a:xfrm rot="5400000">
              <a:off x="6177136" y="2736328"/>
              <a:ext cx="360040"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2" name="Left-Right Arrow 21"/>
            <p:cNvSpPr/>
            <p:nvPr/>
          </p:nvSpPr>
          <p:spPr>
            <a:xfrm rot="5400000">
              <a:off x="4772980" y="3537012"/>
              <a:ext cx="288032" cy="21602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4" name="Rounded Rectangle 23"/>
            <p:cNvSpPr/>
            <p:nvPr/>
          </p:nvSpPr>
          <p:spPr>
            <a:xfrm>
              <a:off x="3224808" y="4293096"/>
              <a:ext cx="1008112" cy="504056"/>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err="1"/>
                <a:t>PyConnect</a:t>
              </a:r>
              <a:r>
                <a:rPr lang="en-AU" sz="1200" dirty="0"/>
                <a:t> object 1</a:t>
              </a:r>
            </a:p>
          </p:txBody>
        </p:sp>
        <p:sp>
          <p:nvSpPr>
            <p:cNvPr id="25" name="Rounded Rectangle 24"/>
            <p:cNvSpPr/>
            <p:nvPr/>
          </p:nvSpPr>
          <p:spPr>
            <a:xfrm>
              <a:off x="5385048" y="4293096"/>
              <a:ext cx="1008112" cy="504056"/>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err="1"/>
                <a:t>PyConnect</a:t>
              </a:r>
              <a:r>
                <a:rPr lang="en-AU" sz="1200" dirty="0"/>
                <a:t> object n</a:t>
              </a:r>
            </a:p>
          </p:txBody>
        </p:sp>
        <p:sp>
          <p:nvSpPr>
            <p:cNvPr id="26" name="Rounded Rectangle 25"/>
            <p:cNvSpPr/>
            <p:nvPr/>
          </p:nvSpPr>
          <p:spPr>
            <a:xfrm>
              <a:off x="6249144" y="5517232"/>
              <a:ext cx="1872208" cy="720080"/>
            </a:xfrm>
            <a:prstGeom prst="round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600" dirty="0"/>
                <a:t>Python scripts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6592" y="42655"/>
            <a:ext cx="7924800" cy="1154097"/>
          </a:xfrm>
        </p:spPr>
        <p:txBody>
          <a:bodyPr/>
          <a:lstStyle/>
          <a:p>
            <a:r>
              <a:rPr lang="en-AU" sz="4000" dirty="0"/>
              <a:t>Architecture</a:t>
            </a:r>
            <a:endParaRPr lang="en-AU" dirty="0"/>
          </a:p>
        </p:txBody>
      </p:sp>
      <p:sp>
        <p:nvSpPr>
          <p:cNvPr id="20483" name="Rectangle 3"/>
          <p:cNvSpPr>
            <a:spLocks noGrp="1" noChangeArrowheads="1"/>
          </p:cNvSpPr>
          <p:nvPr>
            <p:ph idx="1"/>
          </p:nvPr>
        </p:nvSpPr>
        <p:spPr>
          <a:xfrm>
            <a:off x="920552" y="1268760"/>
            <a:ext cx="8136904" cy="5472608"/>
          </a:xfrm>
        </p:spPr>
        <p:txBody>
          <a:bodyPr>
            <a:normAutofit fontScale="70000" lnSpcReduction="20000"/>
          </a:bodyPr>
          <a:lstStyle/>
          <a:p>
            <a:pPr>
              <a:spcBef>
                <a:spcPts val="600"/>
              </a:spcBef>
              <a:spcAft>
                <a:spcPts val="600"/>
              </a:spcAft>
            </a:pPr>
            <a:r>
              <a:rPr lang="en-AU" sz="2800" dirty="0"/>
              <a:t>Client-Server architecture.</a:t>
            </a:r>
          </a:p>
          <a:p>
            <a:pPr lvl="1">
              <a:spcBef>
                <a:spcPts val="600"/>
              </a:spcBef>
              <a:spcAft>
                <a:spcPts val="600"/>
              </a:spcAft>
            </a:pPr>
            <a:r>
              <a:rPr lang="en-AU" sz="2600" dirty="0"/>
              <a:t>C++ programs are wrapped in “</a:t>
            </a:r>
            <a:r>
              <a:rPr lang="en-AU" sz="2600" dirty="0" err="1"/>
              <a:t>pythonised</a:t>
            </a:r>
            <a:r>
              <a:rPr lang="en-AU" sz="2600" dirty="0"/>
              <a:t>” executable objects with the use of </a:t>
            </a:r>
            <a:r>
              <a:rPr lang="en-AU" sz="2600" dirty="0" err="1"/>
              <a:t>PyConnect</a:t>
            </a:r>
            <a:r>
              <a:rPr lang="en-AU" sz="2600" dirty="0"/>
              <a:t> wrapper functions.</a:t>
            </a:r>
          </a:p>
          <a:p>
            <a:pPr lvl="1">
              <a:spcBef>
                <a:spcPts val="600"/>
              </a:spcBef>
              <a:spcAft>
                <a:spcPts val="600"/>
              </a:spcAft>
            </a:pPr>
            <a:r>
              <a:rPr lang="en-AU" sz="2600" dirty="0"/>
              <a:t>Functions and variables in the C++ programs are exposed using </a:t>
            </a:r>
            <a:r>
              <a:rPr lang="en-AU" sz="2600" dirty="0" err="1"/>
              <a:t>PyConnect</a:t>
            </a:r>
            <a:r>
              <a:rPr lang="en-AU" sz="2600" dirty="0"/>
              <a:t> wrapper macros.</a:t>
            </a:r>
          </a:p>
          <a:p>
            <a:pPr lvl="1">
              <a:spcBef>
                <a:spcPts val="600"/>
              </a:spcBef>
              <a:spcAft>
                <a:spcPts val="600"/>
              </a:spcAft>
            </a:pPr>
            <a:r>
              <a:rPr lang="en-AU" sz="2600" dirty="0" err="1"/>
              <a:t>PyConnect</a:t>
            </a:r>
            <a:r>
              <a:rPr lang="en-AU" sz="2600" dirty="0"/>
              <a:t> extension module loaded in a Python interpreter connects the “</a:t>
            </a:r>
            <a:r>
              <a:rPr lang="en-AU" sz="2600" dirty="0" err="1"/>
              <a:t>pythonised</a:t>
            </a:r>
            <a:r>
              <a:rPr lang="en-AU" sz="2600" dirty="0"/>
              <a:t>” C++ programs and creates corresponding </a:t>
            </a:r>
            <a:r>
              <a:rPr lang="en-AU" sz="2600" dirty="0" err="1"/>
              <a:t>PyConnect</a:t>
            </a:r>
            <a:r>
              <a:rPr lang="en-AU" sz="2600" dirty="0"/>
              <a:t> objects in the Python engine.</a:t>
            </a:r>
          </a:p>
          <a:p>
            <a:pPr lvl="1">
              <a:spcBef>
                <a:spcPts val="600"/>
              </a:spcBef>
              <a:spcAft>
                <a:spcPts val="600"/>
              </a:spcAft>
            </a:pPr>
            <a:r>
              <a:rPr lang="en-AU" sz="2600" dirty="0"/>
              <a:t>Python scripts access the functionalities of the “</a:t>
            </a:r>
            <a:r>
              <a:rPr lang="en-AU" sz="2600" dirty="0" err="1"/>
              <a:t>pythonised</a:t>
            </a:r>
            <a:r>
              <a:rPr lang="en-AU" sz="2600" dirty="0"/>
              <a:t>” C++ programs through their respective </a:t>
            </a:r>
            <a:r>
              <a:rPr lang="en-AU" sz="2600" dirty="0" err="1"/>
              <a:t>PyConnect</a:t>
            </a:r>
            <a:r>
              <a:rPr lang="en-AU" sz="2600" dirty="0"/>
              <a:t> objects in Python.</a:t>
            </a:r>
          </a:p>
          <a:p>
            <a:pPr>
              <a:spcBef>
                <a:spcPts val="600"/>
              </a:spcBef>
              <a:spcAft>
                <a:spcPts val="600"/>
              </a:spcAft>
            </a:pPr>
            <a:r>
              <a:rPr lang="en-AU" sz="2800" dirty="0"/>
              <a:t>Many-to-many relationship.</a:t>
            </a:r>
          </a:p>
          <a:p>
            <a:pPr lvl="1">
              <a:spcBef>
                <a:spcPts val="600"/>
              </a:spcBef>
              <a:spcAft>
                <a:spcPts val="600"/>
              </a:spcAft>
            </a:pPr>
            <a:r>
              <a:rPr lang="en-AU" sz="2600" dirty="0"/>
              <a:t>A </a:t>
            </a:r>
            <a:r>
              <a:rPr lang="en-AU" sz="2600" dirty="0" err="1"/>
              <a:t>PyConnect</a:t>
            </a:r>
            <a:r>
              <a:rPr lang="en-AU" sz="2600" dirty="0"/>
              <a:t> enabled Python engine can connect to many “</a:t>
            </a:r>
            <a:r>
              <a:rPr lang="en-AU" sz="2600" dirty="0" err="1"/>
              <a:t>pythonised</a:t>
            </a:r>
            <a:r>
              <a:rPr lang="en-AU" sz="2600" dirty="0"/>
              <a:t>” C++ programs running on the network.</a:t>
            </a:r>
          </a:p>
          <a:p>
            <a:pPr lvl="1">
              <a:spcBef>
                <a:spcPts val="600"/>
              </a:spcBef>
              <a:spcAft>
                <a:spcPts val="600"/>
              </a:spcAft>
            </a:pPr>
            <a:r>
              <a:rPr lang="en-AU" sz="2600" dirty="0"/>
              <a:t>A “</a:t>
            </a:r>
            <a:r>
              <a:rPr lang="en-AU" sz="2600" dirty="0" err="1"/>
              <a:t>pythonised</a:t>
            </a:r>
            <a:r>
              <a:rPr lang="en-AU" sz="2600" dirty="0"/>
              <a:t>” C++ program can support simultaneous connections from multiple </a:t>
            </a:r>
            <a:r>
              <a:rPr lang="en-AU" sz="2600" dirty="0" err="1"/>
              <a:t>PyConnect</a:t>
            </a:r>
            <a:r>
              <a:rPr lang="en-AU" sz="2600" dirty="0"/>
              <a:t> enabled Python engines on the network.</a:t>
            </a:r>
          </a:p>
          <a:p>
            <a:pPr lvl="1">
              <a:spcBef>
                <a:spcPts val="600"/>
              </a:spcBef>
              <a:spcAft>
                <a:spcPts val="600"/>
              </a:spcAft>
            </a:pPr>
            <a:r>
              <a:rPr lang="en-AU" sz="2600" dirty="0"/>
              <a:t>Multiple </a:t>
            </a:r>
            <a:r>
              <a:rPr lang="en-AU" sz="2600" dirty="0" err="1"/>
              <a:t>PyConnect</a:t>
            </a:r>
            <a:r>
              <a:rPr lang="en-AU" sz="2600" dirty="0"/>
              <a:t> enabled Python engines can communicate among themselves.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6592" y="42655"/>
            <a:ext cx="7924800" cy="1154097"/>
          </a:xfrm>
        </p:spPr>
        <p:txBody>
          <a:bodyPr/>
          <a:lstStyle/>
          <a:p>
            <a:r>
              <a:rPr lang="en-AU" sz="4000" dirty="0"/>
              <a:t>Architecture</a:t>
            </a:r>
            <a:endParaRPr lang="en-AU" dirty="0"/>
          </a:p>
        </p:txBody>
      </p:sp>
      <p:sp>
        <p:nvSpPr>
          <p:cNvPr id="20483" name="Rectangle 3"/>
          <p:cNvSpPr>
            <a:spLocks noGrp="1" noChangeArrowheads="1"/>
          </p:cNvSpPr>
          <p:nvPr>
            <p:ph idx="1"/>
          </p:nvPr>
        </p:nvSpPr>
        <p:spPr>
          <a:xfrm>
            <a:off x="920552" y="1268760"/>
            <a:ext cx="8136904" cy="5472608"/>
          </a:xfrm>
        </p:spPr>
        <p:txBody>
          <a:bodyPr>
            <a:normAutofit/>
          </a:bodyPr>
          <a:lstStyle/>
          <a:p>
            <a:pPr>
              <a:spcBef>
                <a:spcPts val="600"/>
              </a:spcBef>
              <a:spcAft>
                <a:spcPts val="600"/>
              </a:spcAft>
            </a:pPr>
            <a:r>
              <a:rPr lang="en-AU" sz="2800" dirty="0"/>
              <a:t>Event driven processing.</a:t>
            </a:r>
          </a:p>
          <a:p>
            <a:pPr lvl="1">
              <a:spcBef>
                <a:spcPts val="600"/>
              </a:spcBef>
              <a:spcAft>
                <a:spcPts val="600"/>
              </a:spcAft>
            </a:pPr>
            <a:r>
              <a:rPr lang="en-AU" sz="2400" dirty="0"/>
              <a:t>Creation, destruction and execution feedbacks of “</a:t>
            </a:r>
            <a:r>
              <a:rPr lang="en-AU" sz="2400" dirty="0" err="1"/>
              <a:t>pythonised</a:t>
            </a:r>
            <a:r>
              <a:rPr lang="en-AU" sz="2400" dirty="0"/>
              <a:t>” C++ programs are based on </a:t>
            </a:r>
            <a:r>
              <a:rPr lang="en-AU" sz="2400" dirty="0" err="1"/>
              <a:t>callback</a:t>
            </a:r>
            <a:r>
              <a:rPr lang="en-AU" sz="2400" dirty="0"/>
              <a:t> </a:t>
            </a:r>
            <a:r>
              <a:rPr lang="en-AU" sz="2400" dirty="0" err="1"/>
              <a:t>funtions</a:t>
            </a:r>
            <a:r>
              <a:rPr lang="en-AU" sz="2400" dirty="0"/>
              <a:t>.</a:t>
            </a:r>
          </a:p>
          <a:p>
            <a:pPr>
              <a:spcBef>
                <a:spcPts val="600"/>
              </a:spcBef>
              <a:spcAft>
                <a:spcPts val="600"/>
              </a:spcAft>
            </a:pPr>
            <a:r>
              <a:rPr lang="en-AU" sz="2800" dirty="0"/>
              <a:t>Auto-service discovery.</a:t>
            </a:r>
          </a:p>
          <a:p>
            <a:pPr lvl="1">
              <a:spcBef>
                <a:spcPts val="600"/>
              </a:spcBef>
              <a:spcAft>
                <a:spcPts val="600"/>
              </a:spcAft>
            </a:pPr>
            <a:r>
              <a:rPr lang="en-AU" sz="2400" dirty="0" err="1"/>
              <a:t>PyConnect</a:t>
            </a:r>
            <a:r>
              <a:rPr lang="en-AU" sz="2400" dirty="0"/>
              <a:t> uses an auto-discovery mechanism to discover services (provided by “</a:t>
            </a:r>
            <a:r>
              <a:rPr lang="en-AU" sz="2400" dirty="0" err="1"/>
              <a:t>pythonised</a:t>
            </a:r>
            <a:r>
              <a:rPr lang="en-AU" sz="2400" dirty="0"/>
              <a:t>” C++ programs) available on the Local Area Network(LAN).</a:t>
            </a:r>
          </a:p>
        </p:txBody>
      </p:sp>
    </p:spTree>
    <p:extLst>
      <p:ext uri="{BB962C8B-B14F-4D97-AF65-F5344CB8AC3E}">
        <p14:creationId xmlns:p14="http://schemas.microsoft.com/office/powerpoint/2010/main" val="377367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a:bodyPr>
          <a:lstStyle/>
          <a:p>
            <a:r>
              <a:rPr lang="en-AU" sz="2400" dirty="0"/>
              <a:t>Prerequisites </a:t>
            </a:r>
          </a:p>
          <a:p>
            <a:pPr lvl="1"/>
            <a:r>
              <a:rPr lang="en-AU" sz="2200" dirty="0"/>
              <a:t>The existing C++ code must have a top-level class that acts as a container for all functional methods and attributes of the program.</a:t>
            </a:r>
          </a:p>
          <a:p>
            <a:pPr lvl="1"/>
            <a:r>
              <a:rPr lang="en-AU" sz="2200" dirty="0" err="1"/>
              <a:t>PyConnect</a:t>
            </a:r>
            <a:r>
              <a:rPr lang="en-AU" sz="2200" dirty="0"/>
              <a:t> will turn the program into a server program that permits simultaneous </a:t>
            </a:r>
            <a:r>
              <a:rPr lang="en-AU" sz="2200" i="1" dirty="0"/>
              <a:t>stateless</a:t>
            </a:r>
            <a:r>
              <a:rPr lang="en-AU" sz="2200" dirty="0"/>
              <a:t> access from multiple remote python engines. If the exposed functional methods are dependent on known states, addition code need to be added to the program to handle state information for different clients.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7992888" cy="5400600"/>
          </a:xfrm>
        </p:spPr>
        <p:txBody>
          <a:bodyPr>
            <a:normAutofit fontScale="92500" lnSpcReduction="20000"/>
          </a:bodyPr>
          <a:lstStyle/>
          <a:p>
            <a:pPr marL="45720" indent="0">
              <a:buNone/>
            </a:pPr>
            <a:r>
              <a:rPr lang="en-AU" sz="2800" dirty="0"/>
              <a:t>In your C++ program header file:</a:t>
            </a:r>
          </a:p>
          <a:p>
            <a:pPr>
              <a:spcBef>
                <a:spcPts val="500"/>
              </a:spcBef>
              <a:spcAft>
                <a:spcPts val="500"/>
              </a:spcAft>
            </a:pPr>
            <a:r>
              <a:rPr lang="en-AU" sz="2200" dirty="0"/>
              <a:t>Import </a:t>
            </a:r>
            <a:r>
              <a:rPr lang="en-AU" sz="2200" dirty="0" err="1"/>
              <a:t>PyConnect</a:t>
            </a:r>
            <a:r>
              <a:rPr lang="en-AU" sz="2200" dirty="0"/>
              <a:t> wrapper headers:</a:t>
            </a:r>
          </a:p>
          <a:p>
            <a:pPr>
              <a:spcBef>
                <a:spcPts val="500"/>
              </a:spcBef>
              <a:spcAft>
                <a:spcPts val="500"/>
              </a:spcAft>
              <a:buFont typeface="Wingdings" charset="0"/>
              <a:buNone/>
            </a:pPr>
            <a:r>
              <a:rPr lang="en-AU" dirty="0">
                <a:latin typeface="Courier New"/>
                <a:cs typeface="Courier New"/>
              </a:rPr>
              <a:t>#include “</a:t>
            </a:r>
            <a:r>
              <a:rPr lang="en-AU" dirty="0" err="1">
                <a:latin typeface="Courier New"/>
                <a:cs typeface="Courier New"/>
              </a:rPr>
              <a:t>PyConnectWrapper.h</a:t>
            </a:r>
            <a:r>
              <a:rPr lang="en-AU" dirty="0">
                <a:latin typeface="Courier New"/>
                <a:cs typeface="Courier New"/>
              </a:rPr>
              <a:t>”</a:t>
            </a:r>
          </a:p>
          <a:p>
            <a:pPr>
              <a:spcBef>
                <a:spcPts val="500"/>
              </a:spcBef>
              <a:spcAft>
                <a:spcPts val="500"/>
              </a:spcAft>
              <a:buFont typeface="Wingdings" charset="0"/>
              <a:buNone/>
            </a:pPr>
            <a:r>
              <a:rPr lang="en-AU" dirty="0">
                <a:latin typeface="Courier New" charset="0"/>
              </a:rPr>
              <a:t>#include “</a:t>
            </a:r>
            <a:r>
              <a:rPr lang="en-AU" dirty="0" err="1">
                <a:latin typeface="Courier New" charset="0"/>
              </a:rPr>
              <a:t>PyConnectNetcomm.h</a:t>
            </a:r>
            <a:r>
              <a:rPr lang="en-AU" altLang="ja-JP" dirty="0">
                <a:latin typeface="Courier New" charset="0"/>
              </a:rPr>
              <a:t>”</a:t>
            </a:r>
          </a:p>
          <a:p>
            <a:pPr>
              <a:spcBef>
                <a:spcPts val="500"/>
              </a:spcBef>
              <a:spcAft>
                <a:spcPts val="500"/>
              </a:spcAft>
            </a:pPr>
            <a:r>
              <a:rPr lang="en-AU" dirty="0"/>
              <a:t>Define exposed “</a:t>
            </a:r>
            <a:r>
              <a:rPr lang="en-AU" dirty="0" err="1"/>
              <a:t>pythonised</a:t>
            </a:r>
            <a:r>
              <a:rPr lang="en-AU" dirty="0"/>
              <a:t>” module name</a:t>
            </a:r>
          </a:p>
          <a:p>
            <a:pPr>
              <a:spcBef>
                <a:spcPts val="500"/>
              </a:spcBef>
              <a:spcAft>
                <a:spcPts val="500"/>
              </a:spcAft>
              <a:buFont typeface="Wingdings" charset="0"/>
              <a:buNone/>
            </a:pPr>
            <a:r>
              <a:rPr lang="en-AU" dirty="0">
                <a:latin typeface="Courier New" charset="0"/>
              </a:rPr>
              <a:t>#define PYCONNECT_MODULE_NAME TestSample1</a:t>
            </a:r>
          </a:p>
          <a:p>
            <a:pPr>
              <a:spcBef>
                <a:spcPts val="500"/>
              </a:spcBef>
              <a:spcAft>
                <a:spcPts val="500"/>
              </a:spcAft>
            </a:pPr>
            <a:r>
              <a:rPr lang="en-AU" dirty="0"/>
              <a:t>Define a top-level class of the module:</a:t>
            </a:r>
          </a:p>
          <a:p>
            <a:pPr>
              <a:buFont typeface="Wingdings" charset="0"/>
              <a:buNone/>
            </a:pPr>
            <a:r>
              <a:rPr lang="en-AU" dirty="0">
                <a:latin typeface="Courier New" charset="0"/>
              </a:rPr>
              <a:t>class TestSample1:public </a:t>
            </a:r>
            <a:r>
              <a:rPr lang="en-AU" dirty="0" err="1">
                <a:latin typeface="Courier New" charset="0"/>
              </a:rPr>
              <a:t>OObject</a:t>
            </a:r>
            <a:endParaRPr lang="en-AU" dirty="0">
              <a:latin typeface="Courier New" charset="0"/>
            </a:endParaRPr>
          </a:p>
          <a:p>
            <a:pPr>
              <a:buFont typeface="Wingdings" charset="0"/>
              <a:buNone/>
            </a:pPr>
            <a:r>
              <a:rPr lang="en-AU" dirty="0">
                <a:latin typeface="Courier New" charset="0"/>
              </a:rPr>
              <a:t>{</a:t>
            </a:r>
          </a:p>
          <a:p>
            <a:pPr>
              <a:buFont typeface="Wingdings" charset="0"/>
              <a:buNone/>
            </a:pPr>
            <a:r>
              <a:rPr lang="en-AU" dirty="0">
                <a:latin typeface="Courier New" charset="0"/>
              </a:rPr>
              <a:t>public:</a:t>
            </a:r>
          </a:p>
          <a:p>
            <a:pPr>
              <a:buFont typeface="Wingdings" charset="0"/>
              <a:buNone/>
            </a:pPr>
            <a:r>
              <a:rPr lang="en-AU" dirty="0">
                <a:latin typeface="Courier New" charset="0"/>
              </a:rPr>
              <a:t>  TestSample1();</a:t>
            </a:r>
          </a:p>
          <a:p>
            <a:pPr>
              <a:buFont typeface="Wingdings" charset="0"/>
              <a:buNone/>
            </a:pPr>
            <a:r>
              <a:rPr lang="en-AU" dirty="0">
                <a:latin typeface="Courier New" charset="0"/>
              </a:rPr>
              <a:t>  ~TestSample1();</a:t>
            </a:r>
          </a:p>
          <a:p>
            <a:pPr>
              <a:buFont typeface="Wingdings" charset="0"/>
              <a:buNone/>
            </a:pPr>
            <a:r>
              <a:rPr lang="en-AU" dirty="0">
                <a:latin typeface="Courier New" charset="0"/>
              </a:rPr>
              <a:t>  void </a:t>
            </a:r>
            <a:r>
              <a:rPr lang="en-AU" dirty="0" err="1">
                <a:latin typeface="Courier New" charset="0"/>
              </a:rPr>
              <a:t>helloWorld</a:t>
            </a:r>
            <a:r>
              <a:rPr lang="en-AU" dirty="0">
                <a:latin typeface="Courier New" charset="0"/>
              </a:rPr>
              <a:t>();</a:t>
            </a:r>
          </a:p>
          <a:p>
            <a:pPr>
              <a:buFont typeface="Wingdings" charset="0"/>
              <a:buNone/>
            </a:pPr>
            <a:r>
              <a:rPr lang="en-AU" dirty="0">
                <a:latin typeface="Courier New" charset="0"/>
              </a:rPr>
              <a:t>  void </a:t>
            </a:r>
            <a:r>
              <a:rPr lang="en-AU" dirty="0" err="1">
                <a:latin typeface="Courier New" charset="0"/>
              </a:rPr>
              <a:t>printThisText</a:t>
            </a:r>
            <a:r>
              <a:rPr lang="en-AU" dirty="0">
                <a:latin typeface="Courier New" charset="0"/>
              </a:rPr>
              <a:t>( </a:t>
            </a:r>
            <a:r>
              <a:rPr lang="en-AU" dirty="0" err="1">
                <a:latin typeface="Courier New" charset="0"/>
              </a:rPr>
              <a:t>const</a:t>
            </a:r>
            <a:r>
              <a:rPr lang="en-AU" dirty="0">
                <a:latin typeface="Courier New" charset="0"/>
              </a:rPr>
              <a:t> </a:t>
            </a:r>
            <a:r>
              <a:rPr lang="en-AU" dirty="0" err="1">
                <a:latin typeface="Courier New" charset="0"/>
              </a:rPr>
              <a:t>std</a:t>
            </a:r>
            <a:r>
              <a:rPr lang="en-AU" dirty="0">
                <a:latin typeface="Courier New" charset="0"/>
              </a:rPr>
              <a:t>::string &amp; text );</a:t>
            </a:r>
          </a:p>
          <a:p>
            <a:pPr>
              <a:buFont typeface="Wingdings" charset="0"/>
              <a:buNone/>
            </a:pPr>
            <a:r>
              <a:rPr lang="en-AU" dirty="0">
                <a:latin typeface="Courier New" charset="0"/>
              </a:rPr>
              <a:t>//…</a:t>
            </a:r>
          </a:p>
          <a:p>
            <a:pPr>
              <a:buFont typeface="Wingdings" charset="0"/>
              <a:buNone/>
            </a:pPr>
            <a:r>
              <a:rPr lang="en-AU" dirty="0">
                <a:latin typeface="Courier New" charset="0"/>
              </a:rPr>
              <a:t>};</a:t>
            </a:r>
          </a:p>
        </p:txBody>
      </p:sp>
    </p:spTree>
    <p:extLst>
      <p:ext uri="{BB962C8B-B14F-4D97-AF65-F5344CB8AC3E}">
        <p14:creationId xmlns:p14="http://schemas.microsoft.com/office/powerpoint/2010/main" val="281686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4488" y="44624"/>
            <a:ext cx="7924800" cy="1154097"/>
          </a:xfrm>
        </p:spPr>
        <p:txBody>
          <a:bodyPr>
            <a:normAutofit fontScale="90000"/>
          </a:bodyPr>
          <a:lstStyle/>
          <a:p>
            <a:r>
              <a:rPr lang="en-AU" sz="3600" dirty="0"/>
              <a:t>Integration with Existing C++ Programs</a:t>
            </a:r>
            <a:endParaRPr lang="en-AU" dirty="0"/>
          </a:p>
        </p:txBody>
      </p:sp>
      <p:sp>
        <p:nvSpPr>
          <p:cNvPr id="5" name="Rectangle 3"/>
          <p:cNvSpPr>
            <a:spLocks noGrp="1" noChangeArrowheads="1"/>
          </p:cNvSpPr>
          <p:nvPr>
            <p:ph idx="1"/>
          </p:nvPr>
        </p:nvSpPr>
        <p:spPr>
          <a:xfrm>
            <a:off x="632520" y="1340768"/>
            <a:ext cx="8208912" cy="5400600"/>
          </a:xfrm>
        </p:spPr>
        <p:txBody>
          <a:bodyPr>
            <a:normAutofit/>
          </a:bodyPr>
          <a:lstStyle/>
          <a:p>
            <a:pPr>
              <a:spcBef>
                <a:spcPts val="500"/>
              </a:spcBef>
              <a:spcAft>
                <a:spcPts val="500"/>
              </a:spcAft>
            </a:pPr>
            <a:r>
              <a:rPr lang="en-AU" sz="2400" dirty="0"/>
              <a:t>Declare </a:t>
            </a:r>
            <a:r>
              <a:rPr lang="en-AU" sz="2400" dirty="0" err="1"/>
              <a:t>PyConnect</a:t>
            </a:r>
            <a:r>
              <a:rPr lang="en-AU" sz="2400" dirty="0"/>
              <a:t> wrapper and communication layer:</a:t>
            </a:r>
          </a:p>
          <a:p>
            <a:pPr>
              <a:spcBef>
                <a:spcPts val="500"/>
              </a:spcBef>
              <a:spcAft>
                <a:spcPts val="500"/>
              </a:spcAft>
              <a:buFont typeface="Wingdings" charset="0"/>
              <a:buNone/>
            </a:pPr>
            <a:r>
              <a:rPr lang="en-AU" dirty="0">
                <a:latin typeface="Courier New"/>
                <a:cs typeface="Courier New"/>
              </a:rPr>
              <a:t>PYCONNECT_NETCOMM_DECLARE;</a:t>
            </a:r>
          </a:p>
          <a:p>
            <a:pPr>
              <a:spcBef>
                <a:spcPts val="500"/>
              </a:spcBef>
              <a:spcAft>
                <a:spcPts val="500"/>
              </a:spcAft>
              <a:buFont typeface="Wingdings" charset="0"/>
              <a:buNone/>
            </a:pPr>
            <a:r>
              <a:rPr lang="en-AU" dirty="0">
                <a:latin typeface="Courier New" charset="0"/>
              </a:rPr>
              <a:t>PYCONNECT_WRAPPER_DECLARE;</a:t>
            </a:r>
            <a:endParaRPr lang="en-AU" altLang="ja-JP" dirty="0">
              <a:latin typeface="Courier New" charset="0"/>
            </a:endParaRPr>
          </a:p>
          <a:p>
            <a:pPr>
              <a:spcBef>
                <a:spcPts val="500"/>
              </a:spcBef>
              <a:spcAft>
                <a:spcPts val="500"/>
              </a:spcAft>
            </a:pPr>
            <a:r>
              <a:rPr lang="en-AU" sz="2400" dirty="0"/>
              <a:t>Set module description:</a:t>
            </a:r>
          </a:p>
          <a:p>
            <a:pPr marL="45720" indent="0">
              <a:spcBef>
                <a:spcPts val="500"/>
              </a:spcBef>
              <a:spcAft>
                <a:spcPts val="500"/>
              </a:spcAft>
              <a:buNone/>
            </a:pPr>
            <a:r>
              <a:rPr lang="en-AU" dirty="0">
                <a:latin typeface="Courier New"/>
                <a:cs typeface="Courier New"/>
              </a:rPr>
              <a:t>PYCONNECT_MODULE_DESCRIPTION( "A simple test program that uses </a:t>
            </a:r>
            <a:r>
              <a:rPr lang="en-AU" dirty="0" err="1">
                <a:latin typeface="Courier New"/>
                <a:cs typeface="Courier New"/>
              </a:rPr>
              <a:t>PyConnect</a:t>
            </a:r>
            <a:r>
              <a:rPr lang="en-AU" dirty="0">
                <a:latin typeface="Courier New"/>
                <a:cs typeface="Courier New"/>
              </a:rPr>
              <a:t> framework." );</a:t>
            </a:r>
            <a:endParaRPr lang="en-AU" dirty="0"/>
          </a:p>
          <a:p>
            <a:pPr>
              <a:spcBef>
                <a:spcPts val="500"/>
              </a:spcBef>
              <a:spcAft>
                <a:spcPts val="500"/>
              </a:spcAft>
            </a:pPr>
            <a:r>
              <a:rPr lang="en-AU" sz="2400" dirty="0"/>
              <a:t>Declare public methods to be exposed:</a:t>
            </a:r>
          </a:p>
          <a:p>
            <a:pPr>
              <a:spcBef>
                <a:spcPts val="500"/>
              </a:spcBef>
              <a:spcAft>
                <a:spcPts val="500"/>
              </a:spcAft>
              <a:buFont typeface="Wingdings" charset="0"/>
              <a:buNone/>
            </a:pPr>
            <a:r>
              <a:rPr lang="en-AU" dirty="0">
                <a:latin typeface="Courier New" charset="0"/>
              </a:rPr>
              <a:t>PYCONNECT_METHOD( </a:t>
            </a:r>
            <a:r>
              <a:rPr lang="en-AU" dirty="0" err="1">
                <a:latin typeface="Courier New" charset="0"/>
              </a:rPr>
              <a:t>helloWorld</a:t>
            </a:r>
            <a:r>
              <a:rPr lang="en-AU" dirty="0">
                <a:latin typeface="Courier New" charset="0"/>
              </a:rPr>
              <a:t> );</a:t>
            </a:r>
          </a:p>
          <a:p>
            <a:pPr>
              <a:spcBef>
                <a:spcPts val="500"/>
              </a:spcBef>
              <a:spcAft>
                <a:spcPts val="500"/>
              </a:spcAft>
              <a:buFont typeface="Wingdings" charset="0"/>
              <a:buNone/>
            </a:pPr>
            <a:r>
              <a:rPr lang="en-AU" dirty="0">
                <a:latin typeface="Courier New" charset="0"/>
              </a:rPr>
              <a:t>PYCONNECT_METHOD( </a:t>
            </a:r>
            <a:r>
              <a:rPr lang="en-AU" dirty="0" err="1">
                <a:latin typeface="Courier New" charset="0"/>
              </a:rPr>
              <a:t>printThisText</a:t>
            </a:r>
            <a:r>
              <a:rPr lang="en-AU" dirty="0">
                <a:latin typeface="Courier New" charset="0"/>
              </a:rPr>
              <a:t> );</a:t>
            </a:r>
          </a:p>
          <a:p>
            <a:pPr>
              <a:spcBef>
                <a:spcPts val="500"/>
              </a:spcBef>
              <a:spcAft>
                <a:spcPts val="500"/>
              </a:spcAft>
              <a:buFont typeface="Wingdings" charset="0"/>
              <a:buNone/>
            </a:pPr>
            <a:r>
              <a:rPr lang="en-AU" dirty="0">
                <a:latin typeface="Courier New" charset="0"/>
              </a:rPr>
              <a:t>PYCONNECT_METHOD( </a:t>
            </a:r>
            <a:r>
              <a:rPr lang="en-AU" dirty="0" err="1">
                <a:latin typeface="Courier New" charset="0"/>
              </a:rPr>
              <a:t>doMultiply</a:t>
            </a:r>
            <a:r>
              <a:rPr lang="en-AU" dirty="0">
                <a:latin typeface="Courier New" charset="0"/>
              </a:rPr>
              <a:t> );</a:t>
            </a:r>
          </a:p>
        </p:txBody>
      </p:sp>
    </p:spTree>
    <p:extLst>
      <p:ext uri="{BB962C8B-B14F-4D97-AF65-F5344CB8AC3E}">
        <p14:creationId xmlns:p14="http://schemas.microsoft.com/office/powerpoint/2010/main" val="229656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787</TotalTime>
  <Words>1386</Words>
  <Application>Microsoft Macintosh PowerPoint</Application>
  <PresentationFormat>A4 Paper (210x297 mm)</PresentationFormat>
  <Paragraphs>190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Courier New</vt:lpstr>
      <vt:lpstr>Wingdings</vt:lpstr>
      <vt:lpstr>Perspective</vt:lpstr>
      <vt:lpstr>PyConnect</vt:lpstr>
      <vt:lpstr>Overview</vt:lpstr>
      <vt:lpstr>Introduction</vt:lpstr>
      <vt:lpstr>System Architecture</vt:lpstr>
      <vt:lpstr>Architecture</vt:lpstr>
      <vt:lpstr>Architecture</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Integration with Existing C++ Programs</vt:lpstr>
      <vt:lpstr>Python Scripting with PyConnect</vt:lpstr>
      <vt:lpstr>Python Scripting with PyConnect</vt:lpstr>
      <vt:lpstr>Python Scripting with PyConnect</vt:lpstr>
      <vt:lpstr>Limitations</vt:lpstr>
    </vt:vector>
  </TitlesOfParts>
  <Company>Xun Wang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PyAIBO</dc:title>
  <dc:creator>Xun Wang</dc:creator>
  <cp:lastModifiedBy>Xun Wang</cp:lastModifiedBy>
  <cp:revision>77</cp:revision>
  <cp:lastPrinted>2007-09-29T04:24:59Z</cp:lastPrinted>
  <dcterms:created xsi:type="dcterms:W3CDTF">2007-06-11T11:40:58Z</dcterms:created>
  <dcterms:modified xsi:type="dcterms:W3CDTF">2019-09-01T11:38:05Z</dcterms:modified>
</cp:coreProperties>
</file>