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dcd39b55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dcd39b5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dcd39b55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dcd39b55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dcd39b55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dcd39b55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cd39b5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dcd39b5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dcd39b5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dcd39b5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dcd39b55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dcd39b5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dcd39b55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dcd39b55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015ad4ebd_1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015ad4ebd_1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015ad4ebd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015ad4eb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Housing Vacancy - </a:t>
            </a:r>
            <a:r>
              <a:rPr lang="en" sz="900">
                <a:solidFill>
                  <a:schemeClr val="dk1"/>
                </a:solidFill>
              </a:rPr>
              <a:t>Percent of habitable housing that is unoccupied, excluding properties that are for seasonal, recreational, or occasional use.</a:t>
            </a:r>
            <a:endParaRPr sz="9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e150a50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e150a50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150a503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150a503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cd39b5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cd39b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e150a503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e150a503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Download raw data for each component from the U.S. Census Bureau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Sort zip codes by raw value of each component and rank the zip codes with 1 being the most desirable raw value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e150a5033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e150a5033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150a5033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150a5033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dcd39b55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dcd39b55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15ad4ebd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15ad4ebd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75" y="3533763"/>
            <a:ext cx="5838825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13" y="2968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By: The University of Texas at San Antonio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686" y="250799"/>
            <a:ext cx="1638664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688" y="2017988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City of San Antonio DCI Project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540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6183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400" y="75750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540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6183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525" y="51435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540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6183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51435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540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6183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51435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540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6183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51435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540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6183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51435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540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6183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514350"/>
            <a:ext cx="66675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0" cy="95758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95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Components</a:t>
            </a:r>
            <a:endParaRPr b="1"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530300"/>
            <a:ext cx="3999900" cy="20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Demographics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Caucasian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African-American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Hispanic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Asian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Mixed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2" name="Google Shape;172;p29"/>
          <p:cNvSpPr txBox="1"/>
          <p:nvPr>
            <p:ph idx="2" type="body"/>
          </p:nvPr>
        </p:nvSpPr>
        <p:spPr>
          <a:xfrm>
            <a:off x="4832400" y="1530175"/>
            <a:ext cx="3999900" cy="20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Geographic Information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Regions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Subregions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Land Area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Water Area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311700" y="3622200"/>
            <a:ext cx="8520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sources: zipwho.com and statisticalatlas.com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0" cy="95758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95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 5 Most Significant Variables on DCI</a:t>
            </a:r>
            <a:endParaRPr b="1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667575"/>
            <a:ext cx="85206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1. Change in Business from 2011 to 2015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2. Median Income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3. Housing Vacancy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4. Unemployment Rate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5. Poverty Rate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06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741350"/>
            <a:ext cx="85206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eproduce the Distressed Communities Index (DCI) developed by Economic Innovation Group (EIG) [Platform: PowerPoint]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Explore the data around the country </a:t>
            </a:r>
            <a:r>
              <a:rPr lang="en">
                <a:solidFill>
                  <a:schemeClr val="dk1"/>
                </a:solidFill>
              </a:rPr>
              <a:t>[Platform: Tableau]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0" cy="95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02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DCI Components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666400"/>
            <a:ext cx="85206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Seven Components used to calculate DCI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No High School Diploma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Housing Vacancy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Unemployment Rate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Poverty Rate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Median Income compared to statewide median income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Change in Employment from 2011 to 2015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>
                <a:solidFill>
                  <a:srgbClr val="000000"/>
                </a:solidFill>
              </a:rPr>
              <a:t>Change in Businesses from 2011 to 2015</a:t>
            </a:r>
            <a:endParaRPr>
              <a:solidFill>
                <a:srgbClr val="000000"/>
              </a:solidFill>
            </a:endParaRPr>
          </a:p>
          <a:p>
            <a:pPr indent="0" lvl="0" mar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0" cy="95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02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Sources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666400"/>
            <a:ext cx="85206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U.S. Census Bureau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Not</a:t>
            </a:r>
            <a:r>
              <a:rPr lang="en">
                <a:solidFill>
                  <a:srgbClr val="000000"/>
                </a:solidFill>
              </a:rPr>
              <a:t> the decennial enumeration of every resident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American Communities Survey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>
                <a:solidFill>
                  <a:srgbClr val="000000"/>
                </a:solidFill>
              </a:rPr>
              <a:t>3 million residents per year ~ 1%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>
                <a:solidFill>
                  <a:srgbClr val="000000"/>
                </a:solidFill>
              </a:rPr>
              <a:t>Statistical estimates with margins of error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>
                <a:solidFill>
                  <a:srgbClr val="000000"/>
                </a:solidFill>
              </a:rPr>
              <a:t>Started in 2005, currently available since 2010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Business Patterns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>
                <a:solidFill>
                  <a:srgbClr val="000000"/>
                </a:solidFill>
              </a:rPr>
              <a:t>Based on Census Business Register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>
                <a:solidFill>
                  <a:srgbClr val="000000"/>
                </a:solidFill>
              </a:rPr>
              <a:t>Excludes self-employed, domestic employees, underground economy</a:t>
            </a:r>
            <a:endParaRPr>
              <a:solidFill>
                <a:srgbClr val="000000"/>
              </a:solidFill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arenR"/>
            </a:pPr>
            <a:r>
              <a:rPr lang="en">
                <a:solidFill>
                  <a:srgbClr val="000000"/>
                </a:solidFill>
              </a:rPr>
              <a:t>Currently available since 1994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0" cy="95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688" y="10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Calculating the DCI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692625"/>
            <a:ext cx="8520600" cy="3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Download raw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Sort and rank zip codes by raw values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Average DCI components ranks by zip code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Sort and rank zip codes by averages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Calculate DCI percentile: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0" cy="95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6475" y="3555150"/>
            <a:ext cx="43910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058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Data Set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732000"/>
            <a:ext cx="85206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EIG reported on 26,126 zip codes. UTSA created a data set with 26,125 zip codes as follows: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Eliminate all zip codes with populations under 500 people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Eliminate all zip codes that have missing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Exception: replace missing </a:t>
            </a:r>
            <a:r>
              <a:rPr lang="en">
                <a:solidFill>
                  <a:srgbClr val="000000"/>
                </a:solidFill>
              </a:rPr>
              <a:t>“</a:t>
            </a:r>
            <a:r>
              <a:rPr lang="en" sz="1800">
                <a:solidFill>
                  <a:srgbClr val="000000"/>
                </a:solidFill>
              </a:rPr>
              <a:t>Change in employment</a:t>
            </a:r>
            <a:r>
              <a:rPr lang="en">
                <a:solidFill>
                  <a:srgbClr val="000000"/>
                </a:solidFill>
              </a:rPr>
              <a:t>”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with</a:t>
            </a:r>
            <a:r>
              <a:rPr lang="en" sz="18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“</a:t>
            </a:r>
            <a:r>
              <a:rPr lang="en" sz="1800">
                <a:solidFill>
                  <a:srgbClr val="000000"/>
                </a:solidFill>
              </a:rPr>
              <a:t>Change in business</a:t>
            </a:r>
            <a:r>
              <a:rPr lang="en">
                <a:solidFill>
                  <a:srgbClr val="000000"/>
                </a:solidFill>
              </a:rPr>
              <a:t>”</a:t>
            </a:r>
            <a:r>
              <a:rPr lang="en" sz="1800">
                <a:solidFill>
                  <a:srgbClr val="000000"/>
                </a:solidFill>
              </a:rPr>
              <a:t> for that zip code</a:t>
            </a:r>
            <a:endParaRPr sz="1800"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0" cy="95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0529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Validation Measures of Data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721025"/>
            <a:ext cx="8520600" cy="28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Pulled random zip codes to compare UTSA’s data with EIG’s values on their interactive map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Confirmed methodology with EIG’s Research Director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0" cy="95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5400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6183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50" y="1228875"/>
            <a:ext cx="4616825" cy="334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582700" y="313775"/>
            <a:ext cx="81915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values don’t always form a normal bell curve</a:t>
            </a:r>
            <a:endParaRPr sz="24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but they often are mostly in the center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06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Seven DCI Components</a:t>
            </a:r>
            <a:endParaRPr b="1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741350"/>
            <a:ext cx="8520600" cy="27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Graphs of raw values (e.g. 0% - 100%) versus ranking (1 - 26125)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do changes in raw values affect ranking?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spread within San Antonio is almost as wide as the spread nationwide</a:t>
            </a:r>
            <a:endParaRPr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future reference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"/>
            <a:ext cx="9144000" cy="957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