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4"/>
  </p:sldMasterIdLst>
  <p:notesMasterIdLst>
    <p:notesMasterId r:id="rId30"/>
  </p:notesMasterIdLst>
  <p:sldIdLst>
    <p:sldId id="256" r:id="rId5"/>
    <p:sldId id="257" r:id="rId6"/>
    <p:sldId id="297" r:id="rId7"/>
    <p:sldId id="308" r:id="rId8"/>
    <p:sldId id="291" r:id="rId9"/>
    <p:sldId id="309" r:id="rId10"/>
    <p:sldId id="294" r:id="rId11"/>
    <p:sldId id="303" r:id="rId12"/>
    <p:sldId id="305" r:id="rId13"/>
    <p:sldId id="307" r:id="rId14"/>
    <p:sldId id="292" r:id="rId15"/>
    <p:sldId id="293" r:id="rId16"/>
    <p:sldId id="277" r:id="rId17"/>
    <p:sldId id="267" r:id="rId18"/>
    <p:sldId id="300" r:id="rId19"/>
    <p:sldId id="315" r:id="rId20"/>
    <p:sldId id="269" r:id="rId21"/>
    <p:sldId id="306" r:id="rId22"/>
    <p:sldId id="313" r:id="rId23"/>
    <p:sldId id="314" r:id="rId24"/>
    <p:sldId id="282" r:id="rId25"/>
    <p:sldId id="290" r:id="rId26"/>
    <p:sldId id="284" r:id="rId27"/>
    <p:sldId id="312" r:id="rId28"/>
    <p:sldId id="278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ECECE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0C0-0216-4716-9D94-AC26A16FC8F5}" v="71" dt="2021-07-08T16:23:26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D48B-D9A9-4E7D-ACC1-C509FD6D7D5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6336-7AD4-45DB-9ED6-D370906A5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256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12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14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2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9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9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07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8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1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65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4069363"/>
      </p:ext>
    </p:extLst>
  </p:cSld>
  <p:clrMapOvr>
    <a:masterClrMapping/>
  </p:clrMapOvr>
  <p:transition spd="med"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021D-1941-4380-A699-B4FA159A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7BC21-BA4B-4B3B-A4CC-1ED93F27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452E-0B0B-4909-9013-C8DA33C7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C77-69F6-4F90-A573-896EA2FBEE3D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0E94-C8DC-41F4-ABD8-0F31DF43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6CB2-5CB0-4A7E-913D-9AA43248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239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A272-1203-44DF-A722-E95914C7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A6F9-DC78-420A-AB16-5DC348E7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9852-1C6C-4B1F-BDD9-FB67D565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719C-BF6E-4A3E-9A59-9D821D7C4421}" type="datetime1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E069-D213-40F2-80DE-B1820BBD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5A2A-9DFA-462D-8D4B-35C3FE10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781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2296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50400" y="3330333"/>
            <a:ext cx="660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50400" y="4904336"/>
            <a:ext cx="660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5965906"/>
      </p:ext>
    </p:extLst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406033" y="1139700"/>
            <a:ext cx="6869600" cy="4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 i="1"/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 i="1"/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/>
          <p:nvPr/>
        </p:nvSpPr>
        <p:spPr>
          <a:xfrm>
            <a:off x="823667" y="804500"/>
            <a:ext cx="1264000" cy="12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1078928" y="1139700"/>
            <a:ext cx="753477" cy="5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2767"/>
      </p:ext>
    </p:extLst>
  </p:cSld>
  <p:clrMapOvr>
    <a:masterClrMapping/>
  </p:clrMapOvr>
  <p:transition spd="med"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655"/>
      </p:ext>
    </p:extLst>
  </p:cSld>
  <p:clrMapOvr>
    <a:masterClrMapping/>
  </p:clrMapOvr>
  <p:transition spd="med"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0304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0310"/>
      </p:ext>
    </p:extLst>
  </p:cSld>
  <p:clrMapOvr>
    <a:masterClrMapping/>
  </p:clrMapOvr>
  <p:transition spd="med"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75652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792439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2933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878"/>
      </p:ext>
    </p:extLst>
  </p:cSld>
  <p:clrMapOvr>
    <a:masterClrMapping/>
  </p:clrMapOvr>
  <p:transition spd="med"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120567" y="5265467"/>
            <a:ext cx="9950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Font typeface="Work Sans"/>
              <a:buNone/>
              <a:defRPr sz="24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777"/>
      </p:ext>
    </p:extLst>
  </p:cSld>
  <p:clrMapOvr>
    <a:masterClrMapping/>
  </p:clrMapOvr>
  <p:transition spd="med"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6849"/>
      </p:ext>
    </p:extLst>
  </p:cSld>
  <p:clrMapOvr>
    <a:masterClrMapping/>
  </p:clrMapOvr>
  <p:transition spd="med"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38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3" r:id="rId9"/>
    <p:sldLayoutId id="2147483834" r:id="rId10"/>
    <p:sldLayoutId id="2147483835" r:id="rId11"/>
    <p:sldLayoutId id="2147483836" r:id="rId12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AEB914-F93F-4C49-90EB-2D31AF2AA020}"/>
              </a:ext>
            </a:extLst>
          </p:cNvPr>
          <p:cNvSpPr/>
          <p:nvPr/>
        </p:nvSpPr>
        <p:spPr>
          <a:xfrm>
            <a:off x="8334375" y="0"/>
            <a:ext cx="38576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22620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Calibri"/>
              </a:rPr>
              <a:t>Under the Supervision of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Calibri"/>
              </a:rPr>
              <a:t>Mr. Saroj Shakya, Associate Professor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Calibri"/>
              </a:rPr>
              <a:t>Presented By: Utsav Sapkota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Work Sans" pitchFamily="2" charset="0"/>
                <a:cs typeface="Calibri"/>
              </a:rPr>
              <a:t>University ID: 77190014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fld id="{B2DC25EE-239B-4C5F-AAD1-255A7D5F1EE2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0" y="776937"/>
            <a:ext cx="4322620" cy="3204134"/>
          </a:xfrm>
        </p:spPr>
        <p:txBody>
          <a:bodyPr anchor="b">
            <a:normAutofit fontScale="90000"/>
          </a:bodyPr>
          <a:lstStyle/>
          <a:p>
            <a:r>
              <a:rPr lang="en-US" sz="7100" dirty="0">
                <a:solidFill>
                  <a:schemeClr val="bg1"/>
                </a:solidFill>
                <a:cs typeface="Calibri Light"/>
              </a:rPr>
              <a:t>Macrobiot</a:t>
            </a:r>
            <a:br>
              <a:rPr lang="en-US" sz="6700" dirty="0">
                <a:solidFill>
                  <a:schemeClr val="bg1"/>
                </a:solidFill>
                <a:cs typeface="Calibri Light"/>
              </a:rPr>
            </a:br>
            <a:br>
              <a:rPr lang="en-US" sz="4400" dirty="0">
                <a:solidFill>
                  <a:schemeClr val="bg1"/>
                </a:solidFill>
                <a:cs typeface="Calibri Light"/>
              </a:rPr>
            </a:br>
            <a:r>
              <a:rPr lang="en-US" sz="3600" dirty="0">
                <a:solidFill>
                  <a:schemeClr val="bg1"/>
                </a:solidFill>
                <a:latin typeface="Work Sans Thin" pitchFamily="2" charset="0"/>
                <a:cs typeface="Calibri Light"/>
              </a:rPr>
              <a:t>Final Year Project On IoT Smart Home</a:t>
            </a:r>
            <a:endParaRPr lang="en-US" sz="4400" dirty="0">
              <a:solidFill>
                <a:schemeClr val="bg1"/>
              </a:solidFill>
              <a:latin typeface="Work Sans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F6399E3-9509-4BFC-849E-63138A05F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36" y="556182"/>
            <a:ext cx="8027249" cy="5759777"/>
          </a:xfrm>
          <a:prstGeom prst="rect">
            <a:avLst/>
          </a:prstGeom>
        </p:spPr>
      </p:pic>
      <p:sp>
        <p:nvSpPr>
          <p:cNvPr id="4" name="Google Shape;181;p23">
            <a:extLst>
              <a:ext uri="{FF2B5EF4-FFF2-40B4-BE49-F238E27FC236}">
                <a16:creationId xmlns:a16="http://schemas.microsoft.com/office/drawing/2014/main" id="{A693B0C5-8AC9-40F2-9FC2-179EA78AD6AE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10</a:t>
            </a:fld>
            <a:endParaRPr lang="en" sz="173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428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2804D68-D473-4919-A223-8759E1B49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780" y="1262301"/>
            <a:ext cx="2433191" cy="4358576"/>
          </a:xfrm>
          <a:prstGeom prst="rect">
            <a:avLst/>
          </a:prstGeom>
        </p:spPr>
      </p:pic>
      <p:sp>
        <p:nvSpPr>
          <p:cNvPr id="303" name="Google Shape;303;p31"/>
          <p:cNvSpPr txBox="1">
            <a:spLocks noGrp="1"/>
          </p:cNvSpPr>
          <p:nvPr>
            <p:ph type="body" idx="4294967295"/>
          </p:nvPr>
        </p:nvSpPr>
        <p:spPr>
          <a:xfrm>
            <a:off x="1219200" y="524600"/>
            <a:ext cx="4188000" cy="5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 project</a:t>
            </a:r>
            <a:br>
              <a:rPr lang="en" sz="4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2400" dirty="0">
                <a:solidFill>
                  <a:srgbClr val="FFFFFF"/>
                </a:solidFill>
              </a:rPr>
              <a:t>Responsive design for mobile phones.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7481931" y="802645"/>
            <a:ext cx="2544196" cy="5277168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5747" y="1393369"/>
            <a:ext cx="3057559" cy="40724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5" name="Google Shape;315;p32"/>
          <p:cNvSpPr txBox="1">
            <a:spLocks noGrp="1"/>
          </p:cNvSpPr>
          <p:nvPr>
            <p:ph type="body" idx="4294967295"/>
          </p:nvPr>
        </p:nvSpPr>
        <p:spPr>
          <a:xfrm>
            <a:off x="1219200" y="524600"/>
            <a:ext cx="4188000" cy="5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project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Responsive design for tablets.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6896243" y="951371"/>
            <a:ext cx="3220771" cy="4969828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0D9498CA-29A8-45FC-9C8A-CECD38BCFE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70" y="1822939"/>
            <a:ext cx="4725210" cy="3027101"/>
          </a:xfrm>
          <a:prstGeom prst="rect">
            <a:avLst/>
          </a:prstGeom>
        </p:spPr>
      </p:pic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1219200" y="524600"/>
            <a:ext cx="4188000" cy="5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project</a:t>
            </a:r>
            <a:endParaRPr sz="48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Responsive design for personal computers.</a:t>
            </a: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251166" y="1654839"/>
            <a:ext cx="6056273" cy="3548299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7530552" y="905463"/>
            <a:ext cx="2844000" cy="2844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Work Sans Regular"/>
                <a:ea typeface="Work Sans Regular"/>
                <a:cs typeface="Work Sans Regular"/>
                <a:sym typeface="Work Sans Regular"/>
              </a:rPr>
              <a:t>Light Control</a:t>
            </a:r>
            <a:endParaRPr sz="2400" dirty="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6326719" y="2924263"/>
            <a:ext cx="2844000" cy="2844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Work Sans Regular"/>
                <a:ea typeface="Work Sans Regular"/>
                <a:cs typeface="Work Sans Regular"/>
                <a:sym typeface="Work Sans Regular"/>
              </a:rPr>
              <a:t>Security Camera</a:t>
            </a:r>
            <a:endParaRPr sz="2400" dirty="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8734386" y="2924263"/>
            <a:ext cx="2844000" cy="2844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Work Sans Regular"/>
                <a:ea typeface="Work Sans Regular"/>
                <a:cs typeface="Work Sans Regular"/>
                <a:sym typeface="Work Sans Regular"/>
              </a:rPr>
              <a:t>SOS Fire Update</a:t>
            </a:r>
            <a:endParaRPr sz="2400" dirty="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90007-5263-44DA-8CBE-CB66EA6B2713}"/>
              </a:ext>
            </a:extLst>
          </p:cNvPr>
          <p:cNvSpPr txBox="1"/>
          <p:nvPr/>
        </p:nvSpPr>
        <p:spPr>
          <a:xfrm>
            <a:off x="755607" y="708603"/>
            <a:ext cx="707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5400" b="1" dirty="0">
                <a:latin typeface="Work Sans" pitchFamily="2" charset="0"/>
              </a:rPr>
              <a:t>What Makes Smart Home Desirable?</a:t>
            </a:r>
            <a:endParaRPr lang="en-US" sz="5400" b="1" dirty="0">
              <a:latin typeface="Work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9138F-4A98-446C-97FB-7CCF181DA03F}"/>
              </a:ext>
            </a:extLst>
          </p:cNvPr>
          <p:cNvSpPr txBox="1"/>
          <p:nvPr/>
        </p:nvSpPr>
        <p:spPr>
          <a:xfrm>
            <a:off x="981074" y="3099377"/>
            <a:ext cx="5114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Work Sans" pitchFamily="2" charset="0"/>
              </a:rPr>
              <a:t>An astounding 77.8% of total participants desired </a:t>
            </a:r>
            <a:r>
              <a:rPr lang="en-US" sz="2000" b="1" dirty="0">
                <a:latin typeface="Work Sans" pitchFamily="2" charset="0"/>
              </a:rPr>
              <a:t>Light Control </a:t>
            </a:r>
          </a:p>
          <a:p>
            <a:endParaRPr lang="en-US" sz="2000" b="1" dirty="0">
              <a:latin typeface="Work Sans" pitchFamily="2" charset="0"/>
            </a:endParaRPr>
          </a:p>
          <a:p>
            <a:r>
              <a:rPr lang="en-US" sz="2000" dirty="0">
                <a:latin typeface="Work Sans" pitchFamily="2" charset="0"/>
              </a:rPr>
              <a:t>66.7% participants desired </a:t>
            </a:r>
            <a:r>
              <a:rPr lang="en-US" sz="2000" b="1" dirty="0">
                <a:latin typeface="Work Sans" pitchFamily="2" charset="0"/>
              </a:rPr>
              <a:t>SOS Fire Update</a:t>
            </a:r>
          </a:p>
          <a:p>
            <a:endParaRPr lang="en-US" sz="2000" b="1" dirty="0">
              <a:latin typeface="Work Sans" pitchFamily="2" charset="0"/>
            </a:endParaRPr>
          </a:p>
          <a:p>
            <a:r>
              <a:rPr lang="en-US" sz="2000" dirty="0">
                <a:latin typeface="Work Sans" pitchFamily="2" charset="0"/>
              </a:rPr>
              <a:t>44.4% participants desired </a:t>
            </a:r>
            <a:r>
              <a:rPr lang="en-US" sz="2000" b="1" dirty="0">
                <a:latin typeface="Work Sans" pitchFamily="2" charset="0"/>
              </a:rPr>
              <a:t>Live Security Camera</a:t>
            </a:r>
          </a:p>
          <a:p>
            <a:endParaRPr lang="en-US" sz="2000" b="1" dirty="0">
              <a:latin typeface="Work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8273000" cy="181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IoT Expenditure Survey</a:t>
            </a:r>
            <a:endParaRPr sz="5400" dirty="0"/>
          </a:p>
        </p:txBody>
      </p:sp>
      <p:graphicFrame>
        <p:nvGraphicFramePr>
          <p:cNvPr id="187" name="Google Shape;187;p24"/>
          <p:cNvGraphicFramePr/>
          <p:nvPr>
            <p:extLst>
              <p:ext uri="{D42A27DB-BD31-4B8C-83A1-F6EECF244321}">
                <p14:modId xmlns:p14="http://schemas.microsoft.com/office/powerpoint/2010/main" val="2679780815"/>
              </p:ext>
            </p:extLst>
          </p:nvPr>
        </p:nvGraphicFramePr>
        <p:xfrm>
          <a:off x="1270000" y="3203575"/>
          <a:ext cx="9652000" cy="15092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Outlay (NPR)</a:t>
                      </a:r>
                      <a:endParaRPr sz="2000" dirty="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121900" marR="121900" marT="91433" marB="91433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&lt;5,000 (Less than five thousand)</a:t>
                      </a:r>
                      <a:endParaRPr sz="1500" dirty="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121900" marR="121900" marT="91433" marB="91433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&gt;5,000 (More than five thousand)</a:t>
                      </a:r>
                      <a:endParaRPr sz="1500" dirty="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121900" marR="121900" marT="91433" marB="91433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&gt;=100,000 (More or equal to hundred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thousand)</a:t>
                      </a:r>
                      <a:endParaRPr sz="1500" dirty="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121900" marR="121900" marT="91433" marB="91433" anchor="ctr"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Work Sans Regular"/>
                          <a:ea typeface="Work Sans Regular"/>
                          <a:cs typeface="Work Sans Regular"/>
                          <a:sym typeface="Work Sans Regular"/>
                        </a:rPr>
                        <a:t>Percentage of Participants</a:t>
                      </a:r>
                      <a:endParaRPr sz="1500" dirty="0">
                        <a:latin typeface="Work Sans Regular"/>
                        <a:ea typeface="Work Sans Regular"/>
                        <a:cs typeface="Work Sans Regular"/>
                        <a:sym typeface="Work Sans Regular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22.2%</a:t>
                      </a:r>
                      <a:endParaRPr sz="2500"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55.6%</a:t>
                      </a:r>
                      <a:endParaRPr sz="2500"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1900" marR="121900" marT="91433" marB="91433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22.2%</a:t>
                      </a:r>
                      <a:endParaRPr sz="2500" b="1" dirty="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1900" marR="121900" marT="91433" marB="914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10015032" y="948684"/>
            <a:ext cx="1210875" cy="1264193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19502" y="639940"/>
            <a:ext cx="9031508" cy="115115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MCU Power Consumption</a:t>
            </a:r>
            <a:endParaRPr sz="5400" dirty="0"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502682-355D-4D90-9F6C-77E48993A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80017"/>
              </p:ext>
            </p:extLst>
          </p:nvPr>
        </p:nvGraphicFramePr>
        <p:xfrm>
          <a:off x="2439741" y="2014979"/>
          <a:ext cx="7312518" cy="28280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506">
                  <a:extLst>
                    <a:ext uri="{9D8B030D-6E8A-4147-A177-3AD203B41FA5}">
                      <a16:colId xmlns:a16="http://schemas.microsoft.com/office/drawing/2014/main" val="817714420"/>
                    </a:ext>
                  </a:extLst>
                </a:gridCol>
                <a:gridCol w="2437506">
                  <a:extLst>
                    <a:ext uri="{9D8B030D-6E8A-4147-A177-3AD203B41FA5}">
                      <a16:colId xmlns:a16="http://schemas.microsoft.com/office/drawing/2014/main" val="425987512"/>
                    </a:ext>
                  </a:extLst>
                </a:gridCol>
                <a:gridCol w="2437506">
                  <a:extLst>
                    <a:ext uri="{9D8B030D-6E8A-4147-A177-3AD203B41FA5}">
                      <a16:colId xmlns:a16="http://schemas.microsoft.com/office/drawing/2014/main" val="3092099962"/>
                    </a:ext>
                  </a:extLst>
                </a:gridCol>
              </a:tblGrid>
              <a:tr h="792342">
                <a:tc>
                  <a:txBody>
                    <a:bodyPr/>
                    <a:lstStyle/>
                    <a:p>
                      <a:r>
                        <a:rPr lang="en-US" sz="2200" dirty="0"/>
                        <a:t>RATING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it-IT" sz="2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ESP32 WROOM</a:t>
                      </a:r>
                      <a:endParaRPr lang="en-US" sz="2200" dirty="0"/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it-IT" sz="2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Raspberry Pi 4 Model B+</a:t>
                      </a:r>
                      <a:endParaRPr lang="en-US" sz="2200" dirty="0"/>
                    </a:p>
                  </a:txBody>
                  <a:tcPr marL="109688" marR="109688" marT="54844" marB="54844"/>
                </a:tc>
                <a:extLst>
                  <a:ext uri="{0D108BD9-81ED-4DB2-BD59-A6C34878D82A}">
                    <a16:rowId xmlns:a16="http://schemas.microsoft.com/office/drawing/2014/main" val="3395512613"/>
                  </a:ext>
                </a:extLst>
              </a:tr>
              <a:tr h="792342">
                <a:tc>
                  <a:txBody>
                    <a:bodyPr/>
                    <a:lstStyle/>
                    <a:p>
                      <a:r>
                        <a:rPr lang="en-US" sz="2200" dirty="0"/>
                        <a:t>Current Consumption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20 mA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85 mA</a:t>
                      </a:r>
                    </a:p>
                  </a:txBody>
                  <a:tcPr marL="109688" marR="109688" marT="54844" marB="54844"/>
                </a:tc>
                <a:extLst>
                  <a:ext uri="{0D108BD9-81ED-4DB2-BD59-A6C34878D82A}">
                    <a16:rowId xmlns:a16="http://schemas.microsoft.com/office/drawing/2014/main" val="1574631243"/>
                  </a:ext>
                </a:extLst>
              </a:tr>
              <a:tr h="792342">
                <a:tc>
                  <a:txBody>
                    <a:bodyPr/>
                    <a:lstStyle/>
                    <a:p>
                      <a:r>
                        <a:rPr lang="en-US" sz="2200" dirty="0"/>
                        <a:t>Energy Consumption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146.88 kWh / Mo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34.56 kWh / Mo</a:t>
                      </a:r>
                    </a:p>
                  </a:txBody>
                  <a:tcPr marL="109688" marR="109688" marT="54844" marB="54844"/>
                </a:tc>
                <a:extLst>
                  <a:ext uri="{0D108BD9-81ED-4DB2-BD59-A6C34878D82A}">
                    <a16:rowId xmlns:a16="http://schemas.microsoft.com/office/drawing/2014/main" val="778012995"/>
                  </a:ext>
                </a:extLst>
              </a:tr>
              <a:tr h="451015">
                <a:tc>
                  <a:txBody>
                    <a:bodyPr/>
                    <a:lstStyle/>
                    <a:p>
                      <a:r>
                        <a:rPr lang="en-US" sz="2200" dirty="0"/>
                        <a:t>Cost in a Month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NPR 1,762.56/-</a:t>
                      </a:r>
                    </a:p>
                  </a:txBody>
                  <a:tcPr marL="109688" marR="109688" marT="54844" marB="5484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NPR 414.72/-</a:t>
                      </a:r>
                    </a:p>
                  </a:txBody>
                  <a:tcPr marL="109688" marR="109688" marT="54844" marB="54844"/>
                </a:tc>
                <a:extLst>
                  <a:ext uri="{0D108BD9-81ED-4DB2-BD59-A6C34878D82A}">
                    <a16:rowId xmlns:a16="http://schemas.microsoft.com/office/drawing/2014/main" val="415665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013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1059169" y="1126536"/>
            <a:ext cx="10237471" cy="487690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8" name="Google Shape;198;p25"/>
          <p:cNvSpPr txBox="1">
            <a:spLocks noGrp="1"/>
          </p:cNvSpPr>
          <p:nvPr>
            <p:ph type="title" idx="4294967295"/>
          </p:nvPr>
        </p:nvSpPr>
        <p:spPr>
          <a:xfrm>
            <a:off x="3943342" y="5401704"/>
            <a:ext cx="6789600" cy="91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3200" dirty="0">
                <a:solidFill>
                  <a:srgbClr val="FFFFFF"/>
                </a:solidFill>
              </a:rPr>
              <a:t>Deployment Feasibility Survey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7845084" y="2594525"/>
            <a:ext cx="1008400" cy="270000"/>
          </a:xfrm>
          <a:prstGeom prst="wedgeRectCallout">
            <a:avLst>
              <a:gd name="adj1" fmla="val -21899"/>
              <a:gd name="adj2" fmla="val 122444"/>
            </a:avLst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 dirty="0">
                <a:solidFill>
                  <a:srgbClr val="FFFFFF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Nepal</a:t>
            </a:r>
            <a:endParaRPr sz="1333" dirty="0">
              <a:solidFill>
                <a:srgbClr val="FFFFFF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1302733" y="1958985"/>
            <a:ext cx="4691200" cy="17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" sz="1867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sz="1867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Cost Reduction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Public Interest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Ease of Use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Innovation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6188056" y="1958985"/>
            <a:ext cx="4691200" cy="17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1867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sz="1867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Massive Investments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Data Challenges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Connectivity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Security</a:t>
            </a: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1302733" y="3920229"/>
            <a:ext cx="4691200" cy="17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867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endParaRPr lang="en"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endParaRPr lang="en"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endParaRPr lang="en"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endParaRPr lang="en"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Exciting Investments</a:t>
            </a:r>
          </a:p>
          <a:p>
            <a:pPr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US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Infrastructure Management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" sz="1867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6188056" y="3920229"/>
            <a:ext cx="4691200" cy="17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System Vulnerability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Lack of Demand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Not Meeting People’s Expectations</a:t>
            </a:r>
            <a:endParaRPr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sz="1867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 sz="1867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4647332" y="2377208"/>
            <a:ext cx="2695600" cy="2695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/>
          <p:nvPr/>
        </p:nvSpPr>
        <p:spPr>
          <a:xfrm rot="5400000">
            <a:off x="4841853" y="2377208"/>
            <a:ext cx="2695600" cy="2695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4841853" y="2573249"/>
            <a:ext cx="2695600" cy="2695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4647332" y="2573249"/>
            <a:ext cx="2695600" cy="2695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4" name="Google Shape;464;p41"/>
          <p:cNvSpPr/>
          <p:nvPr/>
        </p:nvSpPr>
        <p:spPr>
          <a:xfrm>
            <a:off x="5267966" y="2939527"/>
            <a:ext cx="413292" cy="4683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6400682" y="2948136"/>
            <a:ext cx="672977" cy="454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5229392" y="4173460"/>
            <a:ext cx="445667" cy="4683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6528114" y="4182069"/>
            <a:ext cx="415359" cy="454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1867" b="1"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804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200" dirty="0"/>
              <a:t>SWOT Analysis</a:t>
            </a:r>
            <a:endParaRPr sz="52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D3F0F3-46D1-4F69-840D-D0F46991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</p:spPr>
        <p:txBody>
          <a:bodyPr/>
          <a:lstStyle/>
          <a:p>
            <a:r>
              <a:rPr lang="en-US" sz="5400" dirty="0"/>
              <a:t>Product Evaluation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512D46-474D-4BE1-A9DB-2255BE7959EA}"/>
              </a:ext>
            </a:extLst>
          </p:cNvPr>
          <p:cNvSpPr txBox="1">
            <a:spLocks/>
          </p:cNvSpPr>
          <p:nvPr/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Product was evaluated to determine fulfilment of  initial project plan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The product was a success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Limitations were realized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Final product was economic,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2781971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1DCD4-3F5A-44E1-B54A-F85AACBD3085}"/>
              </a:ext>
            </a:extLst>
          </p:cNvPr>
          <p:cNvSpPr/>
          <p:nvPr/>
        </p:nvSpPr>
        <p:spPr>
          <a:xfrm>
            <a:off x="-95250" y="0"/>
            <a:ext cx="841057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E6ABE-2805-4CD4-AB86-EAC4881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2" y="754966"/>
            <a:ext cx="6789600" cy="83198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42C-D0EF-4368-93EE-96984FE6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8" y="1657349"/>
            <a:ext cx="7156458" cy="4828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Objectives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Literature Review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Methodology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Product Evaluation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Project Evaluation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Project Timeline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Work Plan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Gantt Chart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Google Shape;181;p23">
            <a:extLst>
              <a:ext uri="{FF2B5EF4-FFF2-40B4-BE49-F238E27FC236}">
                <a16:creationId xmlns:a16="http://schemas.microsoft.com/office/drawing/2014/main" id="{E4C4CE9A-812D-47A4-9D56-01B7B7BFE231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2</a:t>
            </a:fld>
            <a:endParaRPr lang="en" sz="173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0582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0C0455-9356-415E-A534-128692F8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</p:spPr>
        <p:txBody>
          <a:bodyPr/>
          <a:lstStyle/>
          <a:p>
            <a:r>
              <a:rPr lang="en-US" sz="5400" dirty="0"/>
              <a:t>Project Evaluation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3EC057-BE37-4E76-BC8B-EA3B9274E2C0}"/>
              </a:ext>
            </a:extLst>
          </p:cNvPr>
          <p:cNvSpPr txBox="1">
            <a:spLocks/>
          </p:cNvSpPr>
          <p:nvPr/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The project was completed following the key aspects of the methodology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Each aspects of the methodology matches the project as prototype model was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The project was completed in various stages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GitHub was used for version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Procurement of specific hardware was especially challenging</a:t>
            </a:r>
          </a:p>
        </p:txBody>
      </p:sp>
    </p:spTree>
    <p:extLst>
      <p:ext uri="{BB962C8B-B14F-4D97-AF65-F5344CB8AC3E}">
        <p14:creationId xmlns:p14="http://schemas.microsoft.com/office/powerpoint/2010/main" val="202227049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Project Timeline</a:t>
            </a:r>
            <a:endParaRPr sz="5400" dirty="0"/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9730372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tx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8900031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tx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333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8069689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tx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7239348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tx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333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6409007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tx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5578664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4748323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3917981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333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3087640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333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2257299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333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407907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333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520416" y="4211381"/>
            <a:ext cx="1035200" cy="467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365733" tIns="0" rIns="0" bIns="0" anchor="ctr" anchorCtr="0">
            <a:noAutofit/>
          </a:bodyPr>
          <a:lstStyle/>
          <a:p>
            <a:r>
              <a:rPr lang="en" sz="1333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333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4515668" y="3659600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3" name="Google Shape;393;p38"/>
          <p:cNvSpPr txBox="1"/>
          <p:nvPr/>
        </p:nvSpPr>
        <p:spPr>
          <a:xfrm>
            <a:off x="4243491" y="2988900"/>
            <a:ext cx="157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Submit Risk Register</a:t>
            </a:r>
          </a:p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Work in Progress</a:t>
            </a:r>
            <a:endParaRPr sz="12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5894058" y="3657155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5" name="Google Shape;395;p38"/>
          <p:cNvSpPr txBox="1"/>
          <p:nvPr/>
        </p:nvSpPr>
        <p:spPr>
          <a:xfrm>
            <a:off x="5907410" y="2988900"/>
            <a:ext cx="2162275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Ethical Consent Collection</a:t>
            </a:r>
          </a:p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Final Product Submission</a:t>
            </a:r>
          </a:p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Final Report Submission</a:t>
            </a:r>
          </a:p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Project Ends</a:t>
            </a:r>
            <a:endParaRPr sz="12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7672044" y="4626609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7" name="Google Shape;397;p38"/>
          <p:cNvSpPr txBox="1"/>
          <p:nvPr/>
        </p:nvSpPr>
        <p:spPr>
          <a:xfrm>
            <a:off x="7639207" y="5286375"/>
            <a:ext cx="1571600" cy="17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TBC Graduation</a:t>
            </a:r>
            <a:endParaRPr sz="12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3844528" y="4636134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3" name="Google Shape;403;p38"/>
          <p:cNvSpPr txBox="1"/>
          <p:nvPr/>
        </p:nvSpPr>
        <p:spPr>
          <a:xfrm>
            <a:off x="3396348" y="5271597"/>
            <a:ext cx="157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Project Starts</a:t>
            </a:r>
            <a:b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Submit Project Plan</a:t>
            </a:r>
            <a:endParaRPr sz="12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5135079" y="4643061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5" name="Google Shape;405;p38"/>
          <p:cNvSpPr txBox="1"/>
          <p:nvPr/>
        </p:nvSpPr>
        <p:spPr>
          <a:xfrm>
            <a:off x="5069895" y="5290647"/>
            <a:ext cx="2154159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Prototype Complete</a:t>
            </a:r>
          </a:p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Monitoring and Controlling</a:t>
            </a:r>
          </a:p>
          <a:p>
            <a:r>
              <a:rPr lang="en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Testing and Evaluation</a:t>
            </a:r>
            <a:endParaRPr sz="1200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2" name="Google Shape;404;p38">
            <a:extLst>
              <a:ext uri="{FF2B5EF4-FFF2-40B4-BE49-F238E27FC236}">
                <a16:creationId xmlns:a16="http://schemas.microsoft.com/office/drawing/2014/main" id="{B5F62E7F-8806-4F82-B294-0894B3AFB4DB}"/>
              </a:ext>
            </a:extLst>
          </p:cNvPr>
          <p:cNvCxnSpPr/>
          <p:nvPr/>
        </p:nvCxnSpPr>
        <p:spPr>
          <a:xfrm rot="10800000">
            <a:off x="5501203" y="4640463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3" name="Google Shape;392;p38">
            <a:extLst>
              <a:ext uri="{FF2B5EF4-FFF2-40B4-BE49-F238E27FC236}">
                <a16:creationId xmlns:a16="http://schemas.microsoft.com/office/drawing/2014/main" id="{3722FDA2-A716-4AFD-974D-BF14831C14D7}"/>
              </a:ext>
            </a:extLst>
          </p:cNvPr>
          <p:cNvCxnSpPr/>
          <p:nvPr/>
        </p:nvCxnSpPr>
        <p:spPr>
          <a:xfrm rot="10800000">
            <a:off x="4719747" y="3655944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5" name="Google Shape;404;p38">
            <a:extLst>
              <a:ext uri="{FF2B5EF4-FFF2-40B4-BE49-F238E27FC236}">
                <a16:creationId xmlns:a16="http://schemas.microsoft.com/office/drawing/2014/main" id="{4B59B195-E4BB-47E3-B0AC-99311076E0F2}"/>
              </a:ext>
            </a:extLst>
          </p:cNvPr>
          <p:cNvCxnSpPr/>
          <p:nvPr/>
        </p:nvCxnSpPr>
        <p:spPr>
          <a:xfrm rot="10800000">
            <a:off x="5258268" y="4643138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46" name="Google Shape;394;p38">
            <a:extLst>
              <a:ext uri="{FF2B5EF4-FFF2-40B4-BE49-F238E27FC236}">
                <a16:creationId xmlns:a16="http://schemas.microsoft.com/office/drawing/2014/main" id="{F8BA7778-C2ED-4629-B221-42A5DE42458A}"/>
              </a:ext>
            </a:extLst>
          </p:cNvPr>
          <p:cNvCxnSpPr/>
          <p:nvPr/>
        </p:nvCxnSpPr>
        <p:spPr>
          <a:xfrm rot="10800000">
            <a:off x="5978227" y="3657155"/>
            <a:ext cx="0" cy="592400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>
            <a:spLocks noGrp="1"/>
          </p:cNvSpPr>
          <p:nvPr>
            <p:ph type="title"/>
          </p:nvPr>
        </p:nvSpPr>
        <p:spPr>
          <a:xfrm>
            <a:off x="1158867" y="539583"/>
            <a:ext cx="6789600" cy="123343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Work </a:t>
            </a:r>
            <a:r>
              <a:rPr lang="en" sz="5400" dirty="0">
                <a:latin typeface="Work Sans" pitchFamily="2" charset="0"/>
              </a:rPr>
              <a:t>Plan</a:t>
            </a:r>
            <a:endParaRPr lang="en-US" sz="5400" dirty="0">
              <a:latin typeface="Work Sans" pitchFamily="2" charset="0"/>
            </a:endParaRPr>
          </a:p>
        </p:txBody>
      </p:sp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98A67E-596A-4F52-B5E4-78549E6EE264}"/>
              </a:ext>
            </a:extLst>
          </p:cNvPr>
          <p:cNvSpPr txBox="1">
            <a:spLocks/>
          </p:cNvSpPr>
          <p:nvPr/>
        </p:nvSpPr>
        <p:spPr>
          <a:xfrm>
            <a:off x="1158800" y="1773013"/>
            <a:ext cx="9874400" cy="418963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Work Sans" pitchFamily="2" charset="0"/>
              </a:rPr>
              <a:t>Time Frame Allocated: 	5 months </a:t>
            </a:r>
          </a:p>
          <a:p>
            <a:pPr marL="0" indent="0">
              <a:buNone/>
            </a:pPr>
            <a:r>
              <a:rPr lang="en-US" sz="1600" dirty="0">
                <a:latin typeface="Work Sans" pitchFamily="2" charset="0"/>
              </a:rPr>
              <a:t>Project Initiation: 		26/04/21</a:t>
            </a:r>
          </a:p>
          <a:p>
            <a:pPr marL="0" indent="0">
              <a:buNone/>
            </a:pPr>
            <a:r>
              <a:rPr lang="en-US" sz="1600" dirty="0">
                <a:latin typeface="Work Sans" pitchFamily="2" charset="0"/>
              </a:rPr>
              <a:t>Project Completion: 	08/07/21</a:t>
            </a:r>
          </a:p>
          <a:p>
            <a:pPr marL="0" indent="0">
              <a:buNone/>
            </a:pPr>
            <a:endParaRPr lang="en-US" sz="2000" dirty="0">
              <a:latin typeface="Work Sans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Work Sans" pitchFamily="2" charset="0"/>
              </a:rPr>
              <a:t>Milestones</a:t>
            </a:r>
          </a:p>
          <a:p>
            <a:pPr marL="0" indent="0">
              <a:buNone/>
            </a:pPr>
            <a:endParaRPr lang="en-US" sz="2000" b="1" dirty="0">
              <a:latin typeface="Work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Light Toggle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Device Timer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Light Dimmer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Sensor Graph Plot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LED Colour 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Garage Door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Motion Detection and Alarm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Gas Leakage Alert Notification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Gantt chart</a:t>
            </a:r>
            <a:endParaRPr sz="5400" dirty="0"/>
          </a:p>
        </p:txBody>
      </p:sp>
      <p:sp>
        <p:nvSpPr>
          <p:cNvPr id="449" name="Google Shape;449;p40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graphicFrame>
        <p:nvGraphicFramePr>
          <p:cNvPr id="450" name="Google Shape;450;p40"/>
          <p:cNvGraphicFramePr/>
          <p:nvPr>
            <p:extLst>
              <p:ext uri="{D42A27DB-BD31-4B8C-83A1-F6EECF244321}">
                <p14:modId xmlns:p14="http://schemas.microsoft.com/office/powerpoint/2010/main" val="1147471784"/>
              </p:ext>
            </p:extLst>
          </p:nvPr>
        </p:nvGraphicFramePr>
        <p:xfrm>
          <a:off x="542968" y="3409513"/>
          <a:ext cx="11096582" cy="29308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56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41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Started:</a:t>
                      </a:r>
                      <a:r>
                        <a:rPr lang="en-US" sz="11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26/04/21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Ends</a:t>
                      </a:r>
                      <a:r>
                        <a:rPr lang="en-US" sz="1100" b="1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: </a:t>
                      </a:r>
                      <a:r>
                        <a:rPr lang="en-US" sz="1100" b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12/07/21</a:t>
                      </a:r>
                      <a:endParaRPr lang="en-US" sz="1100" b="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sz="1100" b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sz="1100" b="1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110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11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5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Conception and Initiation</a:t>
                      </a:r>
                      <a:endParaRPr sz="100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bg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Definition and Planning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5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Executing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"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58">
                <a:tc row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Monitoring and Controlling</a:t>
                      </a:r>
                      <a:endParaRPr lang="en-US" sz="1000" dirty="0">
                        <a:solidFill>
                          <a:schemeClr val="dk2"/>
                        </a:solidFill>
                        <a:latin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529">
                <a:tc v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lang="en-US" sz="1050" dirty="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563" marR="91563" marT="45781" marB="45781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529">
                <a:tc row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Work Sans"/>
                          <a:sym typeface="Work Sans"/>
                        </a:rPr>
                        <a:t>Closing</a:t>
                      </a:r>
                    </a:p>
                  </a:txBody>
                  <a:tcPr marL="122064" marR="122064" marT="61015" marB="6101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74452"/>
                  </a:ext>
                </a:extLst>
              </a:tr>
              <a:tr h="341058">
                <a:tc v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dirty="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</a:p>
                  </a:txBody>
                  <a:tcPr marL="121900" marR="121900" marT="60933" marB="60933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100" dirty="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22064" marR="122064" marT="61015" marB="6101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6363D-6E77-4DB9-BFB8-A1B0A11A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7" y="753061"/>
            <a:ext cx="6789600" cy="1813600"/>
          </a:xfrm>
        </p:spPr>
        <p:txBody>
          <a:bodyPr/>
          <a:lstStyle/>
          <a:p>
            <a:r>
              <a:rPr lang="en-US" sz="5400" dirty="0"/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286B24-40A7-488B-BE16-33E6B3AF731B}"/>
              </a:ext>
            </a:extLst>
          </p:cNvPr>
          <p:cNvSpPr txBox="1">
            <a:spLocks/>
          </p:cNvSpPr>
          <p:nvPr/>
        </p:nvSpPr>
        <p:spPr>
          <a:xfrm>
            <a:off x="1158867" y="2566661"/>
            <a:ext cx="9874400" cy="342193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was deemed a success as it met criteria as promised</a:t>
            </a:r>
          </a:p>
          <a:p>
            <a:pPr marL="5588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was energy efficient and was of low cost which was able to provide most demanded features as per the survey</a:t>
            </a:r>
          </a:p>
          <a:p>
            <a:pPr marL="5588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Multiple drawbacks and limitations were encountered like the unavailability of storage space in the microprocessor that was used</a:t>
            </a:r>
          </a:p>
          <a:p>
            <a:pPr marL="5588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Despite the challenges and limitations, hope for future extension of this product was realized</a:t>
            </a:r>
          </a:p>
          <a:p>
            <a:pPr marL="101600"/>
            <a:endParaRPr lang="en-US" sz="20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6292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914400" y="2415933"/>
            <a:ext cx="57148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4400" y="3322097"/>
            <a:ext cx="5714800" cy="268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Let us view demonstration…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pic>
        <p:nvPicPr>
          <p:cNvPr id="6" name="Google Shape;541;p44">
            <a:extLst>
              <a:ext uri="{FF2B5EF4-FFF2-40B4-BE49-F238E27FC236}">
                <a16:creationId xmlns:a16="http://schemas.microsoft.com/office/drawing/2014/main" id="{B15F5C63-E61B-437A-A65A-CC368849A54C}"/>
              </a:ext>
            </a:extLst>
          </p:cNvPr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42016" y="911033"/>
            <a:ext cx="1930800" cy="193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542;p44">
            <a:extLst>
              <a:ext uri="{FF2B5EF4-FFF2-40B4-BE49-F238E27FC236}">
                <a16:creationId xmlns:a16="http://schemas.microsoft.com/office/drawing/2014/main" id="{C83F0FCA-AB0B-4C05-BB8A-F057FF28FEA8}"/>
              </a:ext>
            </a:extLst>
          </p:cNvPr>
          <p:cNvSpPr txBox="1"/>
          <p:nvPr/>
        </p:nvSpPr>
        <p:spPr>
          <a:xfrm>
            <a:off x="8948532" y="3010333"/>
            <a:ext cx="1930800" cy="9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Utsav Sapkota</a:t>
            </a:r>
            <a:br>
              <a:rPr lang="en" sz="1867" dirty="0">
                <a:latin typeface="Work Sans"/>
                <a:ea typeface="Work Sans"/>
                <a:cs typeface="Work Sans"/>
                <a:sym typeface="Work Sans"/>
              </a:rPr>
            </a:br>
            <a:r>
              <a:rPr lang="en-US" sz="1067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STUDENT</a:t>
            </a:r>
            <a:endParaRPr sz="1067" dirty="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The British College, Thapathali, Kathmandu</a:t>
            </a:r>
            <a:endParaRPr sz="1867" dirty="0">
              <a:latin typeface="Work Sans"/>
              <a:ea typeface="Work Sans"/>
              <a:cs typeface="Work Sans"/>
              <a:sym typeface="Work Sans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867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E4AF-AA89-4301-B224-006164379B53}"/>
              </a:ext>
            </a:extLst>
          </p:cNvPr>
          <p:cNvSpPr txBox="1">
            <a:spLocks/>
          </p:cNvSpPr>
          <p:nvPr/>
        </p:nvSpPr>
        <p:spPr>
          <a:xfrm>
            <a:off x="1158867" y="926037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5E2E-60B0-4C51-B980-10838C03AE93}"/>
              </a:ext>
            </a:extLst>
          </p:cNvPr>
          <p:cNvSpPr txBox="1">
            <a:spLocks/>
          </p:cNvSpPr>
          <p:nvPr/>
        </p:nvSpPr>
        <p:spPr>
          <a:xfrm>
            <a:off x="1158867" y="2739637"/>
            <a:ext cx="9874400" cy="33915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Smart Home: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Control Home Appliances Via Internet</a:t>
            </a:r>
            <a:endParaRPr lang="en-US" sz="2000" b="1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AIM: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Low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ost IoT-based Smart Home System</a:t>
            </a:r>
          </a:p>
          <a:p>
            <a:pPr marL="857250" lvl="7" indent="-4000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Website</a:t>
            </a:r>
          </a:p>
          <a:p>
            <a:pPr marL="857250" lvl="7" indent="-4000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Control Appliances</a:t>
            </a:r>
            <a:endParaRPr lang="en-US" sz="2000" dirty="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4" indent="-4000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Sensors</a:t>
            </a:r>
          </a:p>
          <a:p>
            <a:pPr marL="857250" lvl="4" indent="-4000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Information</a:t>
            </a:r>
          </a:p>
          <a:p>
            <a:pPr marL="857250" lvl="4" indent="-400050" algn="just">
              <a:lnSpc>
                <a:spcPct val="150000"/>
              </a:lnSpc>
              <a:spcAft>
                <a:spcPts val="800"/>
              </a:spcAft>
              <a:buFont typeface="+mj-lt"/>
              <a:buAutoNum type="romanUcPeriod"/>
            </a:pPr>
            <a:endParaRPr lang="en-US" sz="1800" dirty="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81;p23">
            <a:extLst>
              <a:ext uri="{FF2B5EF4-FFF2-40B4-BE49-F238E27FC236}">
                <a16:creationId xmlns:a16="http://schemas.microsoft.com/office/drawing/2014/main" id="{3FCA7715-2797-46AE-AE6F-322442D9020F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3</a:t>
            </a:fld>
            <a:endParaRPr lang="en" sz="173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6862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B3FF56-5D93-449F-9168-EE7127ACC6D5}"/>
              </a:ext>
            </a:extLst>
          </p:cNvPr>
          <p:cNvSpPr txBox="1">
            <a:spLocks/>
          </p:cNvSpPr>
          <p:nvPr/>
        </p:nvSpPr>
        <p:spPr>
          <a:xfrm>
            <a:off x="1158866" y="1130133"/>
            <a:ext cx="7375533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5400" dirty="0"/>
              <a:t>Problem Statement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87A8CF-3990-4785-836C-F17BFA18B92C}"/>
              </a:ext>
            </a:extLst>
          </p:cNvPr>
          <p:cNvSpPr txBox="1">
            <a:spLocks/>
          </p:cNvSpPr>
          <p:nvPr/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Energy consumption and wastage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Risk of intruders and burglary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Gas leak disaster and fire hazard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Infant death due to high temperature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comfort for the elderly and physically challenged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Work Sans" pitchFamily="2" charset="0"/>
            </a:endParaRPr>
          </a:p>
        </p:txBody>
      </p:sp>
      <p:sp>
        <p:nvSpPr>
          <p:cNvPr id="5" name="Google Shape;181;p23">
            <a:extLst>
              <a:ext uri="{FF2B5EF4-FFF2-40B4-BE49-F238E27FC236}">
                <a16:creationId xmlns:a16="http://schemas.microsoft.com/office/drawing/2014/main" id="{8DF20F0E-8CDF-4469-9B7F-CF91315B8B92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4</a:t>
            </a:fld>
            <a:endParaRPr lang="en" sz="173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8404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2"/>
          <p:cNvGrpSpPr/>
          <p:nvPr/>
        </p:nvGrpSpPr>
        <p:grpSpPr>
          <a:xfrm>
            <a:off x="9156331" y="870663"/>
            <a:ext cx="2107872" cy="2245991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C0C481D-3FE6-4754-85DC-E4015A593E55}"/>
              </a:ext>
            </a:extLst>
          </p:cNvPr>
          <p:cNvSpPr txBox="1">
            <a:spLocks/>
          </p:cNvSpPr>
          <p:nvPr/>
        </p:nvSpPr>
        <p:spPr>
          <a:xfrm>
            <a:off x="1158867" y="1130133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5400" dirty="0"/>
              <a:t>Objectives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7F7D0F-BC89-4EB1-95EC-2F665DF9ADA4}"/>
              </a:ext>
            </a:extLst>
          </p:cNvPr>
          <p:cNvSpPr txBox="1">
            <a:spLocks/>
          </p:cNvSpPr>
          <p:nvPr/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Remotely Turn On/Off Appliances and Garage Door</a:t>
            </a:r>
            <a:endParaRPr lang="en-US" sz="2800" dirty="0"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afety By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reventing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urglary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ttempt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rovide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eal-time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tmospheric </a:t>
            </a: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nformation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Remotely Change Light Colour</a:t>
            </a:r>
            <a:endParaRPr lang="en-US" sz="2000" dirty="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Prevent Potential Fire Hazard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Work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Reduce Energy Consumption</a:t>
            </a: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Work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81;p23">
            <a:extLst>
              <a:ext uri="{FF2B5EF4-FFF2-40B4-BE49-F238E27FC236}">
                <a16:creationId xmlns:a16="http://schemas.microsoft.com/office/drawing/2014/main" id="{A6EED34F-140E-40CB-8B39-0D199C8DBA61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5</a:t>
            </a:fld>
            <a:endParaRPr lang="en" sz="1730" b="1" dirty="0">
              <a:latin typeface="Work Sans" pitchFamily="2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158865" y="1076067"/>
            <a:ext cx="7523220" cy="181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Literature Review</a:t>
            </a:r>
            <a:endParaRPr sz="5400"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1158866" y="2792367"/>
            <a:ext cx="10452065" cy="33162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333" b="1" dirty="0">
                <a:solidFill>
                  <a:srgbClr val="000000"/>
                </a:solidFill>
              </a:rPr>
              <a:t>Emergence: </a:t>
            </a:r>
            <a:r>
              <a:rPr lang="en-US" sz="1333" dirty="0">
                <a:solidFill>
                  <a:srgbClr val="000000"/>
                </a:solidFill>
              </a:rPr>
              <a:t>With the advent of internet in the 1900s, the term IoT first coined in 1999,  it truly flourished in 2010 along with smartphones</a:t>
            </a:r>
          </a:p>
          <a:p>
            <a:pPr marL="0" indent="0">
              <a:buNone/>
            </a:pPr>
            <a:endParaRPr lang="en-US" sz="1333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333" dirty="0">
                <a:solidFill>
                  <a:srgbClr val="000000"/>
                </a:solidFill>
              </a:rPr>
              <a:t>Benefits: Saves around 30% energy without compromising comfort, beneficial to elderly who require continuous monitoring, saves time and provides excellent home security as compared to traditional lock and key</a:t>
            </a:r>
          </a:p>
          <a:p>
            <a:pPr marL="0" indent="0">
              <a:buNone/>
            </a:pPr>
            <a:r>
              <a:rPr lang="en-US" sz="1333" b="1" dirty="0">
                <a:solidFill>
                  <a:srgbClr val="000000"/>
                </a:solidFill>
              </a:rPr>
              <a:t>Challenges: </a:t>
            </a:r>
            <a:r>
              <a:rPr lang="en-US" sz="1333" dirty="0">
                <a:solidFill>
                  <a:srgbClr val="000000"/>
                </a:solidFill>
              </a:rPr>
              <a:t>Internet reliance is its major drawback, potential information theft or leaks and misuse of information, and expensive installation and hardware maintenance</a:t>
            </a:r>
          </a:p>
          <a:p>
            <a:pPr marL="0" indent="0">
              <a:buNone/>
            </a:pPr>
            <a:endParaRPr lang="en-US" sz="1333" dirty="0">
              <a:solidFill>
                <a:srgbClr val="000000"/>
              </a:solidFill>
            </a:endParaRPr>
          </a:p>
          <a:p>
            <a:pPr marL="0" marR="0" indent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33" b="1" dirty="0">
                <a:solidFill>
                  <a:srgbClr val="000000"/>
                </a:solidFill>
              </a:rPr>
              <a:t>Related Works: </a:t>
            </a:r>
            <a:r>
              <a:rPr lang="en-US" sz="1333" dirty="0">
                <a:solidFill>
                  <a:srgbClr val="000000"/>
                </a:solidFill>
              </a:rPr>
              <a:t>Souza et al. (2018) proposed automated curtains and light control; Thakur &amp; Joshi (2018) implemented smart room heater; Gupta et al. (2020) Designed an Automatic Garage Door Opener; using gas sensors and communication systems; Sahoo &amp; Pati (2017) proposed and implemented an intrusion detection system using PIR. </a:t>
            </a:r>
          </a:p>
        </p:txBody>
      </p:sp>
      <p:grpSp>
        <p:nvGrpSpPr>
          <p:cNvPr id="73" name="Google Shape;73;p13"/>
          <p:cNvGrpSpPr/>
          <p:nvPr/>
        </p:nvGrpSpPr>
        <p:grpSpPr>
          <a:xfrm>
            <a:off x="9660993" y="948937"/>
            <a:ext cx="1463353" cy="1217432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2B191C-23F5-464B-ADE5-C840B5014DD7}"/>
              </a:ext>
            </a:extLst>
          </p:cNvPr>
          <p:cNvSpPr txBox="1">
            <a:spLocks/>
          </p:cNvSpPr>
          <p:nvPr/>
        </p:nvSpPr>
        <p:spPr>
          <a:xfrm>
            <a:off x="1158867" y="618066"/>
            <a:ext cx="6789600" cy="137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5400" dirty="0"/>
              <a:t>Methodology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1CB043-12A3-48CD-A2FF-A8B917D4630D}"/>
              </a:ext>
            </a:extLst>
          </p:cNvPr>
          <p:cNvSpPr txBox="1">
            <a:spLocks/>
          </p:cNvSpPr>
          <p:nvPr/>
        </p:nvSpPr>
        <p:spPr>
          <a:xfrm>
            <a:off x="1158800" y="1991399"/>
            <a:ext cx="9874400" cy="395220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Work Sans" pitchFamily="2" charset="0"/>
              </a:rPr>
              <a:t>Prototype methodology was used because:</a:t>
            </a:r>
          </a:p>
          <a:p>
            <a:endParaRPr lang="en-US" sz="2000" dirty="0">
              <a:latin typeface="Work San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Specifications not well understood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Possible change in specification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Does not require high expertise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Less chances of complex error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Suitable for high-risk project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Product success guaranteed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Short time frame</a:t>
            </a:r>
          </a:p>
          <a:p>
            <a:endParaRPr lang="en-US" sz="2000" dirty="0">
              <a:latin typeface="Work Sans" pitchFamily="2" charset="0"/>
            </a:endParaRPr>
          </a:p>
        </p:txBody>
      </p:sp>
      <p:sp>
        <p:nvSpPr>
          <p:cNvPr id="4" name="Google Shape;181;p23">
            <a:extLst>
              <a:ext uri="{FF2B5EF4-FFF2-40B4-BE49-F238E27FC236}">
                <a16:creationId xmlns:a16="http://schemas.microsoft.com/office/drawing/2014/main" id="{0F1F329F-5E0A-401A-8E13-A3D1961656B1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7</a:t>
            </a:fld>
            <a:endParaRPr lang="en" sz="173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2836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939983" y="597448"/>
            <a:ext cx="6789600" cy="181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400" dirty="0"/>
              <a:t>Prototype Model</a:t>
            </a:r>
            <a:endParaRPr sz="5400" dirty="0"/>
          </a:p>
        </p:txBody>
      </p:sp>
      <p:sp>
        <p:nvSpPr>
          <p:cNvPr id="253" name="Google Shape;253;p28"/>
          <p:cNvSpPr/>
          <p:nvPr/>
        </p:nvSpPr>
        <p:spPr>
          <a:xfrm>
            <a:off x="939983" y="3571875"/>
            <a:ext cx="1893538" cy="981892"/>
          </a:xfrm>
          <a:prstGeom prst="homePlate">
            <a:avLst>
              <a:gd name="adj" fmla="val 30129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Requirements</a:t>
            </a:r>
            <a:endParaRPr sz="1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2485901" y="3571874"/>
            <a:ext cx="1929997" cy="981893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Quick Design</a:t>
            </a: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9642907" y="948971"/>
            <a:ext cx="1582859" cy="1171109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1" name="Google Shape;255;p28">
            <a:extLst>
              <a:ext uri="{FF2B5EF4-FFF2-40B4-BE49-F238E27FC236}">
                <a16:creationId xmlns:a16="http://schemas.microsoft.com/office/drawing/2014/main" id="{675431AC-5484-47CE-991D-70D040AB40B6}"/>
              </a:ext>
            </a:extLst>
          </p:cNvPr>
          <p:cNvSpPr/>
          <p:nvPr/>
        </p:nvSpPr>
        <p:spPr>
          <a:xfrm>
            <a:off x="4031819" y="3571874"/>
            <a:ext cx="1929997" cy="981893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Build Prototype</a:t>
            </a:r>
            <a:endParaRPr sz="1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" name="Google Shape;255;p28">
            <a:extLst>
              <a:ext uri="{FF2B5EF4-FFF2-40B4-BE49-F238E27FC236}">
                <a16:creationId xmlns:a16="http://schemas.microsoft.com/office/drawing/2014/main" id="{09F9F410-8BC7-41C4-A730-B8C0BEF09571}"/>
              </a:ext>
            </a:extLst>
          </p:cNvPr>
          <p:cNvSpPr/>
          <p:nvPr/>
        </p:nvSpPr>
        <p:spPr>
          <a:xfrm>
            <a:off x="5614196" y="3571873"/>
            <a:ext cx="1929997" cy="981893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User Evaluation</a:t>
            </a:r>
            <a:endParaRPr sz="1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Google Shape;255;p28">
            <a:extLst>
              <a:ext uri="{FF2B5EF4-FFF2-40B4-BE49-F238E27FC236}">
                <a16:creationId xmlns:a16="http://schemas.microsoft.com/office/drawing/2014/main" id="{2947AAA6-8D5F-448F-9CC2-AE08CBC7B4DD}"/>
              </a:ext>
            </a:extLst>
          </p:cNvPr>
          <p:cNvSpPr/>
          <p:nvPr/>
        </p:nvSpPr>
        <p:spPr>
          <a:xfrm>
            <a:off x="7196573" y="3571872"/>
            <a:ext cx="1929997" cy="981893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Redefining Prototype</a:t>
            </a:r>
            <a:endParaRPr sz="1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" name="Google Shape;255;p28">
            <a:extLst>
              <a:ext uri="{FF2B5EF4-FFF2-40B4-BE49-F238E27FC236}">
                <a16:creationId xmlns:a16="http://schemas.microsoft.com/office/drawing/2014/main" id="{D7A58547-49C2-4474-9485-9DAFB213697F}"/>
              </a:ext>
            </a:extLst>
          </p:cNvPr>
          <p:cNvSpPr/>
          <p:nvPr/>
        </p:nvSpPr>
        <p:spPr>
          <a:xfrm>
            <a:off x="8778950" y="3571872"/>
            <a:ext cx="1929997" cy="981893"/>
          </a:xfrm>
          <a:prstGeom prst="chevron">
            <a:avLst>
              <a:gd name="adj" fmla="val 29853"/>
            </a:avLst>
          </a:prstGeom>
          <a:solidFill>
            <a:srgbClr val="000000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Implement and Maintain</a:t>
            </a:r>
            <a:endParaRPr sz="1600" b="1" dirty="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Arrow: U-Turn 1">
            <a:extLst>
              <a:ext uri="{FF2B5EF4-FFF2-40B4-BE49-F238E27FC236}">
                <a16:creationId xmlns:a16="http://schemas.microsoft.com/office/drawing/2014/main" id="{E14CB3AC-2AE7-42A1-9D27-F384FF9AEF70}"/>
              </a:ext>
            </a:extLst>
          </p:cNvPr>
          <p:cNvSpPr/>
          <p:nvPr/>
        </p:nvSpPr>
        <p:spPr>
          <a:xfrm rot="10800000" flipH="1">
            <a:off x="6080156" y="4314313"/>
            <a:ext cx="1750019" cy="98189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U-Turn 15">
            <a:extLst>
              <a:ext uri="{FF2B5EF4-FFF2-40B4-BE49-F238E27FC236}">
                <a16:creationId xmlns:a16="http://schemas.microsoft.com/office/drawing/2014/main" id="{BEEA26A3-4F01-4666-9B58-5A711F9260FA}"/>
              </a:ext>
            </a:extLst>
          </p:cNvPr>
          <p:cNvSpPr/>
          <p:nvPr/>
        </p:nvSpPr>
        <p:spPr>
          <a:xfrm flipH="1">
            <a:off x="6703793" y="2815038"/>
            <a:ext cx="1750019" cy="981893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49B78D-0BB0-4F26-B603-11DEF510BC7B}"/>
              </a:ext>
            </a:extLst>
          </p:cNvPr>
          <p:cNvSpPr txBox="1">
            <a:spLocks/>
          </p:cNvSpPr>
          <p:nvPr/>
        </p:nvSpPr>
        <p:spPr>
          <a:xfrm>
            <a:off x="1158867" y="1130133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6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5400" dirty="0"/>
              <a:t>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8BDB34-B7DE-499B-9BB8-645AFC4D9E49}"/>
              </a:ext>
            </a:extLst>
          </p:cNvPr>
          <p:cNvSpPr txBox="1">
            <a:spLocks/>
          </p:cNvSpPr>
          <p:nvPr/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Work Sans" pitchFamily="2" charset="0"/>
              </a:rPr>
              <a:t>The Designs Include:</a:t>
            </a:r>
          </a:p>
          <a:p>
            <a:endParaRPr lang="en-US" sz="2000" dirty="0">
              <a:latin typeface="Work Sans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Overview Diagram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Work Sans" pitchFamily="2" charset="0"/>
              </a:rPr>
              <a:t>UI Design</a:t>
            </a:r>
          </a:p>
        </p:txBody>
      </p:sp>
      <p:sp>
        <p:nvSpPr>
          <p:cNvPr id="7" name="Google Shape;181;p23">
            <a:extLst>
              <a:ext uri="{FF2B5EF4-FFF2-40B4-BE49-F238E27FC236}">
                <a16:creationId xmlns:a16="http://schemas.microsoft.com/office/drawing/2014/main" id="{362518BC-9FB1-4697-AFE4-A7BB45E31D45}"/>
              </a:ext>
            </a:extLst>
          </p:cNvPr>
          <p:cNvSpPr txBox="1">
            <a:spLocks/>
          </p:cNvSpPr>
          <p:nvPr/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730" b="1" smtClean="0">
                <a:latin typeface="Work Sans" pitchFamily="2" charset="0"/>
              </a:rPr>
              <a:pPr algn="r"/>
              <a:t>9</a:t>
            </a:fld>
            <a:endParaRPr lang="en" sz="173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9372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7696B7230676438AEFDE2AB64D0720" ma:contentTypeVersion="8" ma:contentTypeDescription="Create a new document." ma:contentTypeScope="" ma:versionID="a401e5040ad1896064c8c77c60599361">
  <xsd:schema xmlns:xsd="http://www.w3.org/2001/XMLSchema" xmlns:xs="http://www.w3.org/2001/XMLSchema" xmlns:p="http://schemas.microsoft.com/office/2006/metadata/properties" xmlns:ns3="eb0fe71b-95bb-4ad5-b04f-c944b259ec36" targetNamespace="http://schemas.microsoft.com/office/2006/metadata/properties" ma:root="true" ma:fieldsID="590fb35e57cc9fcdb50faf6319896479" ns3:_="">
    <xsd:import namespace="eb0fe71b-95bb-4ad5-b04f-c944b259ec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fe71b-95bb-4ad5-b04f-c944b259ec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6FB71C-85B6-4742-9475-D0809EBB1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0fe71b-95bb-4ad5-b04f-c944b259ec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88877F-6803-4608-BB88-1558A3E53C4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b0fe71b-95bb-4ad5-b04f-c944b259ec3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76B796-11CB-4A7A-A155-3DF42E4276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Jacquenetta · SlidesCarnival</Template>
  <TotalTime>663</TotalTime>
  <Words>848</Words>
  <Application>Microsoft Office PowerPoint</Application>
  <PresentationFormat>Widescreen</PresentationFormat>
  <Paragraphs>248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Wingdings</vt:lpstr>
      <vt:lpstr>Work Sans</vt:lpstr>
      <vt:lpstr>Work Sans Regular</vt:lpstr>
      <vt:lpstr>Work Sans Thin</vt:lpstr>
      <vt:lpstr>Jacquenetta template</vt:lpstr>
      <vt:lpstr>Macrobiot  Final Year Project On IoT Smart Home</vt:lpstr>
      <vt:lpstr>Contents</vt:lpstr>
      <vt:lpstr>PowerPoint Presentation</vt:lpstr>
      <vt:lpstr>PowerPoint Presentation</vt:lpstr>
      <vt:lpstr>PowerPoint Presentation</vt:lpstr>
      <vt:lpstr>Literature Review</vt:lpstr>
      <vt:lpstr>PowerPoint Presentation</vt:lpstr>
      <vt:lpstr>Prototype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IoT Expenditure Survey</vt:lpstr>
      <vt:lpstr>MCU Power Consumption</vt:lpstr>
      <vt:lpstr>Deployment Feasibility Survey</vt:lpstr>
      <vt:lpstr>SWOT Analysis</vt:lpstr>
      <vt:lpstr>Product Evaluation</vt:lpstr>
      <vt:lpstr>Project Evaluation </vt:lpstr>
      <vt:lpstr>Project Timeline</vt:lpstr>
      <vt:lpstr>Work Plan</vt:lpstr>
      <vt:lpstr>Gantt chart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 On Virtual Tourist Guide</dc:title>
  <dc:creator>Karki, Durga Raj (Student)</dc:creator>
  <cp:lastModifiedBy>Sapkota, Utsav (Student)</cp:lastModifiedBy>
  <cp:revision>103</cp:revision>
  <dcterms:created xsi:type="dcterms:W3CDTF">2020-06-23T04:06:39Z</dcterms:created>
  <dcterms:modified xsi:type="dcterms:W3CDTF">2021-07-08T17:21:39Z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0x010100D77696B7230676438AEFDE2AB64D0720</vt:lpwstr>
  </property>
</Properties>
</file>