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84" y="-7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0821" y="2079202"/>
            <a:ext cx="7371456" cy="1870985"/>
          </a:xfrm>
        </p:spPr>
        <p:txBody>
          <a:bodyPr anchor="b">
            <a:normAutofit/>
          </a:bodyPr>
          <a:lstStyle>
            <a:lvl1pPr>
              <a:defRPr sz="44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0821" y="3950185"/>
            <a:ext cx="7371456" cy="9312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3575151"/>
            <a:ext cx="1442518" cy="643778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3745259"/>
            <a:ext cx="644729" cy="301904"/>
          </a:xfrm>
        </p:spPr>
        <p:txBody>
          <a:bodyPr/>
          <a:lstStyle/>
          <a:p>
            <a:fld id="{BA183CC9-AF53-4023-9194-E917542AD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2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504049"/>
            <a:ext cx="7371456" cy="2577330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3600151"/>
            <a:ext cx="7371456" cy="1286469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03" y="504049"/>
            <a:ext cx="6940290" cy="2394232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07855" y="2898281"/>
            <a:ext cx="6231396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3600151"/>
            <a:ext cx="7371456" cy="1286469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40311" y="5358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0014" y="2402258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84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1" y="2016196"/>
            <a:ext cx="7371457" cy="2253043"/>
          </a:xfrm>
        </p:spPr>
        <p:txBody>
          <a:bodyPr anchor="b">
            <a:normAutofit/>
          </a:bodyPr>
          <a:lstStyle>
            <a:lvl1pPr algn="l">
              <a:defRPr sz="396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7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356403" y="504049"/>
            <a:ext cx="6940290" cy="2394232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0820" y="3591348"/>
            <a:ext cx="7371457" cy="6930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40311" y="5358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90014" y="2402258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40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518773"/>
            <a:ext cx="7371456" cy="2381350"/>
          </a:xfrm>
        </p:spPr>
        <p:txBody>
          <a:bodyPr anchor="ctr">
            <a:normAutofit/>
          </a:bodyPr>
          <a:lstStyle>
            <a:lvl1pPr algn="l">
              <a:defRPr sz="396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0820" y="3591348"/>
            <a:ext cx="7371457" cy="6930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62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85164" y="518771"/>
            <a:ext cx="1825295" cy="436893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820" y="518771"/>
            <a:ext cx="5355332" cy="4368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9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208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323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890" y="516047"/>
            <a:ext cx="7368387" cy="10591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20" y="1764171"/>
            <a:ext cx="7371457" cy="31235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1702281"/>
            <a:ext cx="7371456" cy="1214480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2918894"/>
            <a:ext cx="7371456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fld id="{BA183CC9-AF53-4023-9194-E917542AD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8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820" y="1764171"/>
            <a:ext cx="3566802" cy="31235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5474" y="1758070"/>
            <a:ext cx="3566802" cy="31235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651380"/>
            <a:ext cx="644729" cy="301904"/>
          </a:xfrm>
        </p:spPr>
        <p:txBody>
          <a:bodyPr/>
          <a:lstStyle/>
          <a:p>
            <a:fld id="{BA183CC9-AF53-4023-9194-E917542AD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3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341" y="1631133"/>
            <a:ext cx="3301282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820" y="2107617"/>
            <a:ext cx="3590803" cy="2773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6653" y="1628464"/>
            <a:ext cx="330646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804" y="2104948"/>
            <a:ext cx="3587315" cy="2773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651380"/>
            <a:ext cx="644729" cy="30190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9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16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3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368849"/>
            <a:ext cx="2898179" cy="807265"/>
          </a:xfrm>
        </p:spPr>
        <p:txBody>
          <a:bodyPr anchor="b"/>
          <a:lstStyle>
            <a:lvl1pPr algn="l">
              <a:defRPr sz="165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011" y="368849"/>
            <a:ext cx="4284266" cy="447737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0" y="1321816"/>
            <a:ext cx="2898179" cy="3524403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3CC9-AF53-4023-9194-E917542AD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9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1" y="3969385"/>
            <a:ext cx="7371457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0820" y="525022"/>
            <a:ext cx="7371457" cy="318748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437993"/>
            <a:ext cx="7371457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0EDF-2963-410A-8F3B-14AD2FF44317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fld id="{BA183CC9-AF53-4023-9194-E917542ADD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7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89018"/>
            <a:ext cx="2357699" cy="548916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2507" y="-650"/>
            <a:ext cx="1948552" cy="5667275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51209" cy="5670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889" y="516047"/>
            <a:ext cx="7368387" cy="1059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1764171"/>
            <a:ext cx="7371457" cy="321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67219" y="5068963"/>
            <a:ext cx="947773" cy="30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0820" y="5073405"/>
            <a:ext cx="630039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9715" y="651380"/>
            <a:ext cx="644729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8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38040" y="2822400"/>
            <a:ext cx="907128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latin typeface="Times New Roman"/>
              </a:rPr>
              <a:t>Project presentation on</a:t>
            </a:r>
            <a:r>
              <a:rPr dirty="0"/>
              <a:t/>
            </a:r>
            <a:br>
              <a:rPr dirty="0"/>
            </a:br>
            <a:r>
              <a:rPr lang="en-US" sz="2600" b="0" strike="noStrike" spc="-1" dirty="0">
                <a:latin typeface="Times New Roman"/>
              </a:rPr>
              <a:t> Lie Detection using micro-facial expression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85800" y="2514600"/>
            <a:ext cx="180360" cy="429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685800" y="2495160"/>
            <a:ext cx="180360" cy="4298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187560" y="1912320"/>
            <a:ext cx="9372240" cy="60192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latin typeface="Times New Roman"/>
              </a:rPr>
              <a:t>RAJKIYA ENGINEERING COLLEGE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latin typeface="Times New Roman"/>
              </a:rPr>
              <a:t> BANDA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Times New Roman"/>
              </a:rPr>
              <a:t>Department of Information Technology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57" name="image1.png" descr="REC-Banda logo : : Rajkiya Engineering College, Banda"/>
          <p:cNvPicPr/>
          <p:nvPr/>
        </p:nvPicPr>
        <p:blipFill>
          <a:blip r:embed="rId2"/>
          <a:stretch/>
        </p:blipFill>
        <p:spPr>
          <a:xfrm>
            <a:off x="3758400" y="0"/>
            <a:ext cx="2184840" cy="197352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-928800" y="3529440"/>
            <a:ext cx="6171840" cy="16434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latin typeface="Times New Roman"/>
              </a:rPr>
              <a:t>Submitted</a:t>
            </a:r>
            <a:r>
              <a:rPr lang="en-US" sz="20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000" b="1" strike="noStrike" spc="-1" dirty="0">
                <a:latin typeface="Times New Roman"/>
              </a:rPr>
              <a:t>By</a:t>
            </a:r>
            <a:r>
              <a:rPr lang="en-US" sz="2000" b="1" strike="noStrike" spc="-1" dirty="0">
                <a:solidFill>
                  <a:srgbClr val="FFFFFF"/>
                </a:solidFill>
                <a:latin typeface="Times New Roman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latin typeface="Times New Roman"/>
              </a:rPr>
              <a:t>    </a:t>
            </a:r>
            <a:r>
              <a:rPr lang="en-US" sz="2000" b="1" strike="noStrike" spc="-1" dirty="0" err="1">
                <a:latin typeface="Times New Roman"/>
              </a:rPr>
              <a:t>Utsav</a:t>
            </a:r>
            <a:r>
              <a:rPr lang="en-US" sz="2000" b="1" strike="noStrike" spc="-1" dirty="0">
                <a:latin typeface="Times New Roman"/>
              </a:rPr>
              <a:t> Singh(1773413054)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latin typeface="Times New Roman"/>
              </a:rPr>
              <a:t>      </a:t>
            </a:r>
            <a:r>
              <a:rPr lang="en-US" sz="2000" b="1" strike="noStrike" spc="-1" dirty="0" err="1">
                <a:latin typeface="Times New Roman"/>
              </a:rPr>
              <a:t>Hemant</a:t>
            </a:r>
            <a:r>
              <a:rPr lang="en-US" sz="2000" b="1" strike="noStrike" spc="-1" dirty="0">
                <a:latin typeface="Times New Roman"/>
              </a:rPr>
              <a:t> Gaur(1773413016)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latin typeface="Times New Roman"/>
              </a:rPr>
              <a:t>           </a:t>
            </a:r>
            <a:r>
              <a:rPr lang="en-US" sz="2000" b="1" strike="noStrike" spc="-1" dirty="0" err="1">
                <a:latin typeface="Times New Roman"/>
              </a:rPr>
              <a:t>Shubham</a:t>
            </a:r>
            <a:r>
              <a:rPr lang="en-US" sz="2000" b="1" strike="noStrike" spc="-1" dirty="0">
                <a:latin typeface="Times New Roman"/>
              </a:rPr>
              <a:t> Kumar(1773413044)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000" b="1" strike="noStrike" spc="-1" dirty="0">
                <a:solidFill>
                  <a:srgbClr val="FFFFFF"/>
                </a:solidFill>
                <a:latin typeface="Times New Roman"/>
              </a:rPr>
              <a:t>               </a:t>
            </a:r>
            <a:r>
              <a:rPr lang="en-US" sz="2000" b="1" strike="noStrike" spc="-1" dirty="0" err="1">
                <a:latin typeface="Times New Roman"/>
              </a:rPr>
              <a:t>Somendra</a:t>
            </a:r>
            <a:r>
              <a:rPr lang="en-US" sz="20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000" b="1" strike="noStrike" spc="-1" dirty="0">
                <a:latin typeface="Times New Roman"/>
              </a:rPr>
              <a:t>Shekhar</a:t>
            </a:r>
            <a:r>
              <a:rPr lang="en-US" sz="2000" b="1" spc="-1" dirty="0">
                <a:latin typeface="Times New Roman"/>
              </a:rPr>
              <a:t>(</a:t>
            </a:r>
            <a:r>
              <a:rPr lang="en-US" sz="2000" b="1" strike="noStrike" spc="-1" dirty="0">
                <a:latin typeface="Times New Roman"/>
              </a:rPr>
              <a:t>1773413046)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5243400" y="3529440"/>
            <a:ext cx="2742840" cy="10062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200" b="1" strike="noStrike" spc="-1" dirty="0">
                <a:latin typeface="Times New Roman"/>
              </a:rPr>
              <a:t>Guided</a:t>
            </a:r>
            <a:r>
              <a:rPr lang="en-US" sz="22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200" b="1" strike="noStrike" spc="-1" dirty="0">
                <a:latin typeface="Times New Roman"/>
              </a:rPr>
              <a:t>By</a:t>
            </a:r>
            <a:r>
              <a:rPr lang="en-US" sz="2200" b="1" strike="noStrike" spc="-1" dirty="0">
                <a:solidFill>
                  <a:srgbClr val="FFFFFF"/>
                </a:solidFill>
                <a:latin typeface="Times New Roman"/>
              </a:rPr>
              <a:t>: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2200" b="1" strike="noStrike" spc="-1" dirty="0">
                <a:latin typeface="Times New Roman"/>
              </a:rPr>
              <a:t>Dr.</a:t>
            </a:r>
            <a:r>
              <a:rPr lang="en-US" sz="2200" b="1" strike="noStrike" spc="-1" dirty="0">
                <a:solidFill>
                  <a:srgbClr val="FFFFFF"/>
                </a:solidFill>
                <a:latin typeface="Times New Roman"/>
              </a:rPr>
              <a:t>.</a:t>
            </a:r>
            <a:r>
              <a:rPr lang="en-US" sz="2200" b="1" strike="noStrike" spc="-1" dirty="0" err="1">
                <a:latin typeface="Times New Roman"/>
              </a:rPr>
              <a:t>Vibhash</a:t>
            </a:r>
            <a:r>
              <a:rPr lang="en-US" sz="22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200" b="1" strike="noStrike" spc="-1" dirty="0">
                <a:latin typeface="Times New Roman"/>
              </a:rPr>
              <a:t>Yadav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</a:rPr>
              <a:t>(</a:t>
            </a:r>
            <a:r>
              <a:rPr lang="en-US" sz="1600" b="1" strike="noStrike" spc="-1" dirty="0">
                <a:latin typeface="Times New Roman"/>
              </a:rPr>
              <a:t>Associate</a:t>
            </a: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1600" b="1" strike="noStrike" spc="-1" dirty="0">
                <a:latin typeface="Times New Roman"/>
              </a:rPr>
              <a:t>Professor</a:t>
            </a: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latin typeface="Times New Roman"/>
              </a:rPr>
              <a:t>Proposed work(cont.)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914400" y="2514600"/>
            <a:ext cx="914040" cy="6854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Input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video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Line 3"/>
          <p:cNvSpPr/>
          <p:nvPr/>
        </p:nvSpPr>
        <p:spPr>
          <a:xfrm>
            <a:off x="1828800" y="2971800"/>
            <a:ext cx="457200" cy="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2286000" y="2743200"/>
            <a:ext cx="11426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EVM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Line 5"/>
          <p:cNvSpPr/>
          <p:nvPr/>
        </p:nvSpPr>
        <p:spPr>
          <a:xfrm flipV="1">
            <a:off x="2743200" y="2057400"/>
            <a:ext cx="0" cy="68580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2286000" y="1600200"/>
            <a:ext cx="11426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Voila Jones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0" name="Line 7"/>
          <p:cNvSpPr/>
          <p:nvPr/>
        </p:nvSpPr>
        <p:spPr>
          <a:xfrm>
            <a:off x="3429000" y="1828800"/>
            <a:ext cx="685800" cy="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8"/>
          <p:cNvSpPr/>
          <p:nvPr/>
        </p:nvSpPr>
        <p:spPr>
          <a:xfrm>
            <a:off x="4114800" y="1600200"/>
            <a:ext cx="13712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HOG feature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extraction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2" name="Line 9"/>
          <p:cNvSpPr/>
          <p:nvPr/>
        </p:nvSpPr>
        <p:spPr>
          <a:xfrm>
            <a:off x="5486400" y="1828800"/>
            <a:ext cx="685800" cy="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0"/>
          <p:cNvSpPr/>
          <p:nvPr/>
        </p:nvSpPr>
        <p:spPr>
          <a:xfrm>
            <a:off x="6172200" y="1600200"/>
            <a:ext cx="11426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 Writer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4" name="Line 11"/>
          <p:cNvSpPr/>
          <p:nvPr/>
        </p:nvSpPr>
        <p:spPr>
          <a:xfrm>
            <a:off x="6858000" y="2057400"/>
            <a:ext cx="0" cy="68580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2"/>
          <p:cNvSpPr/>
          <p:nvPr/>
        </p:nvSpPr>
        <p:spPr>
          <a:xfrm>
            <a:off x="6400800" y="2743200"/>
            <a:ext cx="11426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GUI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Line 13"/>
          <p:cNvSpPr/>
          <p:nvPr/>
        </p:nvSpPr>
        <p:spPr>
          <a:xfrm>
            <a:off x="3429000" y="2971800"/>
            <a:ext cx="2971800" cy="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4"/>
          <p:cNvSpPr/>
          <p:nvPr/>
        </p:nvSpPr>
        <p:spPr>
          <a:xfrm>
            <a:off x="1828800" y="2225880"/>
            <a:ext cx="1828440" cy="2883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Motion Magnification</a:t>
            </a:r>
          </a:p>
        </p:txBody>
      </p:sp>
      <p:sp>
        <p:nvSpPr>
          <p:cNvPr id="188" name="CustomShape 15"/>
          <p:cNvSpPr/>
          <p:nvPr/>
        </p:nvSpPr>
        <p:spPr>
          <a:xfrm>
            <a:off x="6172200" y="2286000"/>
            <a:ext cx="182844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Emotion Graph</a:t>
            </a:r>
          </a:p>
        </p:txBody>
      </p:sp>
      <p:sp>
        <p:nvSpPr>
          <p:cNvPr id="189" name="CustomShape 16"/>
          <p:cNvSpPr/>
          <p:nvPr/>
        </p:nvSpPr>
        <p:spPr>
          <a:xfrm>
            <a:off x="3657600" y="2707200"/>
            <a:ext cx="251424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Motion Magnification Video</a:t>
            </a:r>
          </a:p>
        </p:txBody>
      </p:sp>
      <p:sp>
        <p:nvSpPr>
          <p:cNvPr id="190" name="Line 17"/>
          <p:cNvSpPr/>
          <p:nvPr/>
        </p:nvSpPr>
        <p:spPr>
          <a:xfrm>
            <a:off x="2743200" y="3200400"/>
            <a:ext cx="0" cy="68580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8"/>
          <p:cNvSpPr/>
          <p:nvPr/>
        </p:nvSpPr>
        <p:spPr>
          <a:xfrm>
            <a:off x="2057400" y="3886200"/>
            <a:ext cx="11426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Voila Jones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2" name="Line 19"/>
          <p:cNvSpPr/>
          <p:nvPr/>
        </p:nvSpPr>
        <p:spPr>
          <a:xfrm>
            <a:off x="3200400" y="4114800"/>
            <a:ext cx="1155240" cy="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0"/>
          <p:cNvSpPr/>
          <p:nvPr/>
        </p:nvSpPr>
        <p:spPr>
          <a:xfrm>
            <a:off x="4343400" y="3886200"/>
            <a:ext cx="15998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YCbCr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conversion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4" name="Line 21"/>
          <p:cNvSpPr/>
          <p:nvPr/>
        </p:nvSpPr>
        <p:spPr>
          <a:xfrm>
            <a:off x="5943600" y="4114800"/>
            <a:ext cx="457200" cy="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22"/>
          <p:cNvSpPr/>
          <p:nvPr/>
        </p:nvSpPr>
        <p:spPr>
          <a:xfrm>
            <a:off x="6400800" y="3886200"/>
            <a:ext cx="11426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 Writer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6" name="Line 23"/>
          <p:cNvSpPr/>
          <p:nvPr/>
        </p:nvSpPr>
        <p:spPr>
          <a:xfrm flipV="1">
            <a:off x="6858000" y="3200400"/>
            <a:ext cx="0" cy="685800"/>
          </a:xfrm>
          <a:prstGeom prst="line">
            <a:avLst/>
          </a:prstGeom>
          <a:ln w="18000">
            <a:solidFill>
              <a:srgbClr val="2382A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4"/>
          <p:cNvSpPr/>
          <p:nvPr/>
        </p:nvSpPr>
        <p:spPr>
          <a:xfrm>
            <a:off x="5943600" y="3429000"/>
            <a:ext cx="182844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Pulse Graph</a:t>
            </a:r>
          </a:p>
        </p:txBody>
      </p:sp>
      <p:sp>
        <p:nvSpPr>
          <p:cNvPr id="198" name="CustomShape 25"/>
          <p:cNvSpPr/>
          <p:nvPr/>
        </p:nvSpPr>
        <p:spPr>
          <a:xfrm>
            <a:off x="6172200" y="1600200"/>
            <a:ext cx="1371240" cy="456840"/>
          </a:xfrm>
          <a:prstGeom prst="rect">
            <a:avLst/>
          </a:prstGeom>
          <a:solidFill>
            <a:srgbClr val="729FC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Graph Writer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9" name="CustomShape 26"/>
          <p:cNvSpPr/>
          <p:nvPr/>
        </p:nvSpPr>
        <p:spPr>
          <a:xfrm>
            <a:off x="1828800" y="3368880"/>
            <a:ext cx="1828440" cy="2883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Color  Magnification</a:t>
            </a:r>
          </a:p>
        </p:txBody>
      </p:sp>
      <p:sp>
        <p:nvSpPr>
          <p:cNvPr id="200" name="CustomShape 27"/>
          <p:cNvSpPr/>
          <p:nvPr/>
        </p:nvSpPr>
        <p:spPr>
          <a:xfrm>
            <a:off x="3657960" y="2975400"/>
            <a:ext cx="2514240" cy="2606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Arial"/>
              </a:rPr>
              <a:t>Color Magnification Video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128376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36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</a:pPr>
            <a:r>
              <a:rPr lang="en-US" sz="1600" b="0" strike="noStrike" spc="-1" dirty="0">
                <a:latin typeface="Times New Roman"/>
              </a:rPr>
              <a:t>Hardware Requirement</a:t>
            </a:r>
            <a:endParaRPr lang="en-US" sz="1600" b="0" strike="noStrike" spc="-1" dirty="0">
              <a:latin typeface="Arial"/>
            </a:endParaRPr>
          </a:p>
          <a:p>
            <a:pPr marL="679860" indent="-5715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>
                <a:latin typeface="Times New Roman"/>
              </a:rPr>
              <a:t>A Standalone Computer</a:t>
            </a:r>
            <a:endParaRPr lang="en-US" sz="1600" b="0" strike="noStrike" spc="-1" dirty="0">
              <a:latin typeface="Arial"/>
            </a:endParaRPr>
          </a:p>
          <a:p>
            <a:pPr marL="679860" indent="-5715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>
                <a:latin typeface="Times New Roman"/>
              </a:rPr>
              <a:t>Minimum 4GB RAM &amp; 200GB hard disk</a:t>
            </a:r>
            <a:endParaRPr lang="en-US" sz="1600" b="0" strike="noStrike" spc="-1" dirty="0">
              <a:latin typeface="Arial"/>
            </a:endParaRPr>
          </a:p>
          <a:p>
            <a:pPr marL="679860" indent="-5715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>
                <a:latin typeface="Times New Roman"/>
              </a:rPr>
              <a:t>i5/i7 processor</a:t>
            </a:r>
            <a:endParaRPr lang="en-US" sz="16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</a:pPr>
            <a:r>
              <a:rPr lang="en-US" sz="1600" b="0" strike="noStrike" spc="-1" dirty="0">
                <a:latin typeface="Times New Roman"/>
              </a:rPr>
              <a:t>Software Requirements:</a:t>
            </a:r>
            <a:endParaRPr lang="en-US" sz="1600" b="0" strike="noStrike" spc="-1" dirty="0">
              <a:latin typeface="Arial"/>
            </a:endParaRPr>
          </a:p>
          <a:p>
            <a:pPr marL="394110" indent="-28575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spc="-1" dirty="0">
                <a:latin typeface="Times New Roman"/>
              </a:rPr>
              <a:t>      </a:t>
            </a:r>
            <a:r>
              <a:rPr lang="en-US" sz="1600" b="0" strike="noStrike" spc="-1" dirty="0">
                <a:latin typeface="Times New Roman"/>
              </a:rPr>
              <a:t>Windows10</a:t>
            </a:r>
            <a:endParaRPr lang="en-US" sz="1600" b="0" strike="noStrike" spc="-1" dirty="0">
              <a:latin typeface="Arial"/>
            </a:endParaRPr>
          </a:p>
          <a:p>
            <a:pPr marL="679860" indent="-5715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>
                <a:latin typeface="Times New Roman"/>
              </a:rPr>
              <a:t>-Pyqt5 &amp; Python Idle 3.7 or more </a:t>
            </a:r>
            <a:endParaRPr lang="en-US" sz="1600" b="0" strike="noStrike" spc="-1" dirty="0">
              <a:latin typeface="Arial"/>
            </a:endParaRPr>
          </a:p>
          <a:p>
            <a:pPr marL="679860" indent="-5715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0" strike="noStrike" spc="-1" dirty="0">
                <a:latin typeface="Times New Roman"/>
              </a:rPr>
              <a:t>-Viola-Jones Algorithm for facial expressions</a:t>
            </a:r>
            <a:endParaRPr lang="en-US" sz="16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latin typeface="Times New Roman"/>
              </a:rPr>
              <a:t>Hardware/software requirements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Times New Roman"/>
              </a:rPr>
              <a:t>Expected outcomes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Motion and color magnification process is done in this step without any physical contact.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Motion magnification helps in observing the changes occurring in micro expression.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Color magnification helps in observing the pulse  rate of the subject under test 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Now the  result of EVM will be feed into voila Jones algorithm.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Conclusion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5500"/>
          </a:bodyPr>
          <a:lstStyle/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 detection, in general, is referred to as a polygraph. The drawback of polygraph is that it triggers false positives, when subject is under test is anxious or emotionally aroused.</a:t>
            </a: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play crucial role in day-to-day life. Emotions directly reveal the exact feelings of person at any given time.</a:t>
            </a: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why we moved to detecting lies by expression is the failure of polygraph and another reason is that hiding these micro facial expression is a very tough because they occur without any prior notice of the subject.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371600" y="2167920"/>
            <a:ext cx="7199280" cy="136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600" b="0" strike="noStrike" spc="-1" dirty="0">
                <a:latin typeface="Times New Roman"/>
              </a:rPr>
              <a:t>Thank You</a:t>
            </a:r>
            <a:endParaRPr lang="en-US" sz="9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latin typeface="Times New Roman"/>
              </a:rPr>
              <a:t>Content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1500" lnSpcReduction="20000"/>
          </a:bodyPr>
          <a:lstStyle/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Title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Problem Statement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Timeline of Work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Scope/Technical Novelty of Work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Previous work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Proposed work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Requirements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Expected outcomes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Conclusion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Times New Roman"/>
              </a:rPr>
              <a:t>Title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28600" y="1988640"/>
            <a:ext cx="9372240" cy="236772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latin typeface="Times New Roman"/>
              </a:rPr>
              <a:t>Lie Detection Using Micro-Facial Expression</a:t>
            </a:r>
            <a:endParaRPr lang="en-US" sz="5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latin typeface="Times New Roman"/>
              </a:rPr>
              <a:t>Problem Statement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/>
          </a:bodyPr>
          <a:lstStyle/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Face Recognition.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Micro-Facial Expression Recognition.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Extraction of small subtle movement of </a:t>
            </a:r>
            <a:r>
              <a:rPr lang="en-US" sz="2600" b="0" strike="noStrike" spc="-1" dirty="0" smtClean="0">
                <a:latin typeface="Times New Roman"/>
              </a:rPr>
              <a:t> </a:t>
            </a:r>
            <a:r>
              <a:rPr lang="en-US" sz="2600" b="0" strike="noStrike" spc="-1" dirty="0">
                <a:latin typeface="Times New Roman"/>
              </a:rPr>
              <a:t>a test </a:t>
            </a:r>
            <a:r>
              <a:rPr lang="en-US" sz="2600" b="0" strike="noStrike" spc="-1" dirty="0" smtClean="0">
                <a:latin typeface="Times New Roman"/>
              </a:rPr>
              <a:t>subject</a:t>
            </a:r>
            <a:endParaRPr lang="en-US" sz="2600" b="0" strike="noStrike" spc="-1" dirty="0" smtClean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 smtClean="0">
                <a:latin typeface="Times New Roman"/>
              </a:rPr>
              <a:t>GUI </a:t>
            </a:r>
            <a:r>
              <a:rPr lang="en-US" sz="2600" b="0" strike="noStrike" spc="-1" dirty="0">
                <a:latin typeface="Times New Roman"/>
              </a:rPr>
              <a:t>to generate graph of expression on face.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Pulse Monitoring using Euclidean color Magnification.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Motion Magnification Using Euclidean Video Magnification.</a:t>
            </a:r>
            <a:endParaRPr lang="en-US" sz="26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Timeline of work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lnSpc>
                <a:spcPct val="15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REQUIREMENT ANALYSIS takes 10-15 days.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5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SYSTEM DESIGN will take up to 4-5 months.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5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IMPLEMENTATION will take 20-30 days.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5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TESTING and MAINTENANCE can take 2-3 months.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Scope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The primary objective is to detect 6 universal and primary emotions based on micro-expression of subject under test.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Another salient which is being added is to detect pulse rate of the subject under test.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GUI accommodates videos and their corresponding graphs.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After studying results obtained after all process it will be easy to differentiate between truth and lie.</a:t>
            </a:r>
            <a:endParaRPr lang="en-US" sz="26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latin typeface="Times New Roman"/>
              </a:rPr>
              <a:t>Previous work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0500" lnSpcReduction="20000"/>
          </a:bodyPr>
          <a:lstStyle/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Face Reading Technology for lie detection  by University of Bradford by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Hassan </a:t>
            </a:r>
            <a:r>
              <a:rPr lang="en-US" sz="2600" b="0" strike="noStrike" spc="-1" dirty="0" err="1">
                <a:latin typeface="Times New Roman"/>
              </a:rPr>
              <a:t>Ugail</a:t>
            </a:r>
            <a:r>
              <a:rPr lang="en-US" sz="2600" b="0" strike="noStrike" spc="-1" dirty="0">
                <a:latin typeface="Times New Roman"/>
              </a:rPr>
              <a:t>, </a:t>
            </a:r>
            <a:r>
              <a:rPr lang="en-US" sz="2600" b="0" strike="noStrike" spc="-1" dirty="0" err="1">
                <a:latin typeface="Times New Roman"/>
              </a:rPr>
              <a:t>Moi</a:t>
            </a:r>
            <a:r>
              <a:rPr lang="en-US" sz="2600" b="0" strike="noStrike" spc="-1" dirty="0">
                <a:latin typeface="Times New Roman"/>
              </a:rPr>
              <a:t> </a:t>
            </a:r>
            <a:r>
              <a:rPr lang="en-US" sz="2600" b="0" strike="noStrike" spc="-1" dirty="0" err="1">
                <a:latin typeface="Times New Roman"/>
              </a:rPr>
              <a:t>Hoon</a:t>
            </a:r>
            <a:r>
              <a:rPr lang="en-US" sz="2600" b="0" strike="noStrike" spc="-1" dirty="0">
                <a:latin typeface="Times New Roman"/>
              </a:rPr>
              <a:t> Yap, Bashar </a:t>
            </a:r>
            <a:r>
              <a:rPr lang="en-US" sz="2600" b="0" strike="noStrike" spc="-1" dirty="0" err="1">
                <a:latin typeface="Times New Roman"/>
              </a:rPr>
              <a:t>Rajoub</a:t>
            </a:r>
            <a:r>
              <a:rPr lang="en-US" sz="2600" b="0" strike="noStrike" spc="-1" dirty="0">
                <a:latin typeface="Times New Roman"/>
              </a:rPr>
              <a:t>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Lie Detection based on Body Language and Speech Analysis from international Journal of Engineering Research &amp; Technology by </a:t>
            </a:r>
            <a:r>
              <a:rPr lang="en-US" sz="2600" b="0" strike="noStrike" spc="-1" dirty="0" err="1">
                <a:latin typeface="Times New Roman"/>
              </a:rPr>
              <a:t>Soumya</a:t>
            </a:r>
            <a:r>
              <a:rPr lang="en-US" sz="2600" b="0" strike="noStrike" spc="-1" dirty="0">
                <a:latin typeface="Times New Roman"/>
              </a:rPr>
              <a:t> </a:t>
            </a:r>
            <a:r>
              <a:rPr lang="en-US" sz="2600" b="0" strike="noStrike" spc="-1" dirty="0" err="1">
                <a:latin typeface="Times New Roman"/>
              </a:rPr>
              <a:t>Barathi</a:t>
            </a:r>
            <a:r>
              <a:rPr lang="en-US" sz="2600" b="0" strike="noStrike" spc="-1" dirty="0">
                <a:latin typeface="Times New Roman"/>
              </a:rPr>
              <a:t> C.</a:t>
            </a:r>
            <a:endParaRPr lang="en-US" sz="26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On regarding these previous research paper, we have found out some important algorithms and the data sets which will be greatly useful for us in this project.</a:t>
            </a:r>
            <a:endParaRPr lang="en-US" sz="26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Proposed work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44512" y="1539876"/>
            <a:ext cx="8954568" cy="38099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25000" lnSpcReduction="20000"/>
          </a:bodyPr>
          <a:lstStyle/>
          <a:p>
            <a:pPr marL="1251360" indent="-11430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9200" b="0" strike="noStrike" spc="-1" dirty="0">
                <a:latin typeface="Times New Roman"/>
              </a:rPr>
              <a:t>This project includes the implementation of EVM(Eulerian Video Magnifications).</a:t>
            </a:r>
          </a:p>
          <a:p>
            <a:pPr marL="1251360" indent="-11430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9200" b="0" strike="noStrike" spc="-1" dirty="0">
                <a:latin typeface="Times New Roman"/>
              </a:rPr>
              <a:t>EVM is used to detect and decipher micro-expressions by magnifying small and subtle motion that is captured in a video.</a:t>
            </a:r>
          </a:p>
          <a:p>
            <a:pPr marL="1251360" indent="-11430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9200" b="0" strike="noStrike" spc="-1" dirty="0">
                <a:latin typeface="Times New Roman"/>
              </a:rPr>
              <a:t>EVM will work as motion, magnification, and amplification of color to catch those subtle movements. </a:t>
            </a:r>
          </a:p>
          <a:p>
            <a:pPr marL="1251360" indent="-11430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9200" b="0" strike="noStrike" spc="-1" dirty="0">
                <a:latin typeface="Times New Roman"/>
              </a:rPr>
              <a:t>EVM uses the method of spatial decomposition on input video and then temporal filtering is applied to each and every decomposed frame of the video.</a:t>
            </a:r>
          </a:p>
          <a:p>
            <a:pPr marL="794160" indent="-6858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4700" dirty="0"/>
              <a:t/>
            </a:r>
            <a:br>
              <a:rPr lang="en-US" sz="4700" dirty="0"/>
            </a:br>
            <a:r>
              <a:rPr lang="en-US" sz="2600" b="0" strike="noStrike" spc="-1" dirty="0">
                <a:latin typeface="Times New Roman"/>
              </a:rPr>
              <a:t> </a:t>
            </a:r>
            <a:endParaRPr lang="en-US" sz="2600" spc="-1" dirty="0">
              <a:latin typeface="Times New Roman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endParaRPr lang="en-US" sz="2600" b="0" strike="noStrike" spc="-1" dirty="0">
              <a:latin typeface="Times New Roman"/>
            </a:endParaRPr>
          </a:p>
          <a:p>
            <a:pPr marL="565560" indent="-457200">
              <a:lnSpc>
                <a:spcPct val="100000"/>
              </a:lnSpc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600" b="0" strike="noStrike" spc="-1" dirty="0">
                <a:latin typeface="Times New Roman"/>
              </a:rPr>
              <a:t> 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512" y="156411"/>
            <a:ext cx="50292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Magnification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96912" y="1105736"/>
            <a:ext cx="8305800" cy="1764464"/>
          </a:xfrm>
        </p:spPr>
        <p:txBody>
          <a:bodyPr/>
          <a:lstStyle/>
          <a:p>
            <a:pPr marL="565560" indent="-457200"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Subtle  motion and spontaneous movements that are invisible to the naked eye are amplified using motion magnification of EVM.</a:t>
            </a:r>
          </a:p>
          <a:p>
            <a:pPr marL="565560" indent="-457200">
              <a:spcBef>
                <a:spcPts val="106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Laplacian pyramid structure used for spatial decomposition of motion.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975797A-3B4A-43AF-A736-F88FF2F8B1F0}"/>
              </a:ext>
            </a:extLst>
          </p:cNvPr>
          <p:cNvSpPr txBox="1">
            <a:spLocks/>
          </p:cNvSpPr>
          <p:nvPr/>
        </p:nvSpPr>
        <p:spPr>
          <a:xfrm>
            <a:off x="2525712" y="2682875"/>
            <a:ext cx="5029200" cy="914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378013" rtl="0" eaLnBrk="1" latinLnBrk="0" hangingPunct="1">
              <a:spcBef>
                <a:spcPct val="0"/>
              </a:spcBef>
              <a:buNone/>
              <a:defRPr sz="2976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Magnification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B91EA232-DF98-451D-9AC5-ABFE0DDEA2EF}"/>
              </a:ext>
            </a:extLst>
          </p:cNvPr>
          <p:cNvSpPr txBox="1">
            <a:spLocks/>
          </p:cNvSpPr>
          <p:nvPr/>
        </p:nvSpPr>
        <p:spPr>
          <a:xfrm>
            <a:off x="715644" y="3565107"/>
            <a:ext cx="8305800" cy="17644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83510" indent="-283510" algn="l" defTabSz="378013" rtl="0" eaLnBrk="1" latinLnBrk="0" hangingPunct="1">
              <a:spcBef>
                <a:spcPts val="827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8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14271" indent="-236258" algn="l" defTabSz="378013" rtl="0" eaLnBrk="1" latinLnBrk="0" hangingPunct="1">
              <a:spcBef>
                <a:spcPts val="827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2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378013" rtl="0" eaLnBrk="1" latinLnBrk="0" hangingPunct="1">
              <a:spcBef>
                <a:spcPts val="827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378013" rtl="0" eaLnBrk="1" latinLnBrk="0" hangingPunct="1">
              <a:spcBef>
                <a:spcPts val="827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378013" rtl="0" eaLnBrk="1" latinLnBrk="0" hangingPunct="1">
              <a:spcBef>
                <a:spcPts val="827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378013" rtl="0" eaLnBrk="1" latinLnBrk="0" hangingPunct="1">
              <a:spcBef>
                <a:spcPts val="827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378013" rtl="0" eaLnBrk="1" latinLnBrk="0" hangingPunct="1">
              <a:spcBef>
                <a:spcPts val="827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378013" rtl="0" eaLnBrk="1" latinLnBrk="0" hangingPunct="1">
              <a:spcBef>
                <a:spcPts val="827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378013" rtl="0" eaLnBrk="1" latinLnBrk="0" hangingPunct="1">
              <a:spcBef>
                <a:spcPts val="827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SzPct val="4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magnification is used to find out the blood flow in the face, which is invisible to the naked eye. Thus, without any physical contact, pulse rate is calculated.</a:t>
            </a:r>
          </a:p>
          <a:p>
            <a:pPr marL="342900" indent="-342900">
              <a:buClr>
                <a:schemeClr val="tx1"/>
              </a:buClr>
              <a:buSzPct val="4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same technique as motion magnification but just uses Gaussian pyramid for spatial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14978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468</TotalTime>
  <Words>664</Words>
  <Application>Microsoft Office PowerPoint</Application>
  <PresentationFormat>Custom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Motion Magnification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>UtSaV SiNgH</dc:creator>
  <dc:description/>
  <cp:lastModifiedBy>Hemant</cp:lastModifiedBy>
  <cp:revision>39</cp:revision>
  <dcterms:created xsi:type="dcterms:W3CDTF">2020-10-13T11:07:46Z</dcterms:created>
  <dcterms:modified xsi:type="dcterms:W3CDTF">2021-02-05T07:40:44Z</dcterms:modified>
  <dc:language>en-US</dc:language>
</cp:coreProperties>
</file>