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1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3" r:id="rId6"/>
    <p:sldId id="264" r:id="rId7"/>
    <p:sldId id="274" r:id="rId8"/>
    <p:sldId id="275" r:id="rId9"/>
    <p:sldId id="267" r:id="rId10"/>
    <p:sldId id="276" r:id="rId11"/>
    <p:sldId id="268" r:id="rId12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00" y="-8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B11EF-FC72-485D-9AA0-A9D87418E11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FBC3-C30A-42E5-8FC8-7F3E2B4F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DFBC3-C30A-42E5-8FC8-7F3E2B4FA1F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0821" y="2079202"/>
            <a:ext cx="7371456" cy="1870985"/>
          </a:xfrm>
        </p:spPr>
        <p:txBody>
          <a:bodyPr anchor="b">
            <a:normAutofit/>
          </a:bodyPr>
          <a:lstStyle>
            <a:lvl1pPr>
              <a:defRPr sz="4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0821" y="3950185"/>
            <a:ext cx="7371456" cy="9312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3575151"/>
            <a:ext cx="1442518" cy="64377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3745259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2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504049"/>
            <a:ext cx="7371456" cy="2577330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3600151"/>
            <a:ext cx="7371456" cy="1286469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03" y="504049"/>
            <a:ext cx="6940290" cy="2394232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07855" y="2898281"/>
            <a:ext cx="6231396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3600151"/>
            <a:ext cx="7371456" cy="1286469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0311" y="5358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0014" y="2402258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84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1" y="2016196"/>
            <a:ext cx="7371457" cy="2253043"/>
          </a:xfrm>
        </p:spPr>
        <p:txBody>
          <a:bodyPr anchor="b">
            <a:normAutofit/>
          </a:bodyPr>
          <a:lstStyle>
            <a:lvl1pPr algn="l">
              <a:defRPr sz="396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7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356403" y="504049"/>
            <a:ext cx="6940290" cy="2394232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820" y="3591348"/>
            <a:ext cx="7371457" cy="693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40311" y="5358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90014" y="2402258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40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518773"/>
            <a:ext cx="7371456" cy="2381350"/>
          </a:xfrm>
        </p:spPr>
        <p:txBody>
          <a:bodyPr anchor="ctr">
            <a:normAutofit/>
          </a:bodyPr>
          <a:lstStyle>
            <a:lvl1pPr algn="l">
              <a:defRPr sz="396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820" y="3591348"/>
            <a:ext cx="7371457" cy="693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6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5164" y="518771"/>
            <a:ext cx="1825295" cy="436893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820" y="518771"/>
            <a:ext cx="5355332" cy="4368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9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20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890" y="516047"/>
            <a:ext cx="7368387" cy="1059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20" y="1764171"/>
            <a:ext cx="7371457" cy="31235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1702281"/>
            <a:ext cx="7371456" cy="1214480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2918894"/>
            <a:ext cx="7371456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8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820" y="1764171"/>
            <a:ext cx="3566802" cy="31235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5474" y="1758070"/>
            <a:ext cx="3566802" cy="31235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651380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3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341" y="1631133"/>
            <a:ext cx="3301282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820" y="2107617"/>
            <a:ext cx="3590803" cy="2773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6653" y="1628464"/>
            <a:ext cx="330646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804" y="2104948"/>
            <a:ext cx="3587315" cy="2773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651380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9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368849"/>
            <a:ext cx="2898179" cy="807265"/>
          </a:xfrm>
        </p:spPr>
        <p:txBody>
          <a:bodyPr anchor="b"/>
          <a:lstStyle>
            <a:lvl1pPr algn="l">
              <a:defRPr sz="165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011" y="368849"/>
            <a:ext cx="4284266" cy="447737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0" y="1321816"/>
            <a:ext cx="2898179" cy="3524403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9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1" y="3969385"/>
            <a:ext cx="7371457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0820" y="525022"/>
            <a:ext cx="7371457" cy="318748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437993"/>
            <a:ext cx="7371457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7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89018"/>
            <a:ext cx="2357699" cy="548916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2507" y="-650"/>
            <a:ext cx="1948552" cy="5667275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51209" cy="5670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889" y="516047"/>
            <a:ext cx="7368387" cy="1059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1764171"/>
            <a:ext cx="7371457" cy="321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7219" y="5068963"/>
            <a:ext cx="947773" cy="30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0820" y="5073405"/>
            <a:ext cx="630039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9715" y="651380"/>
            <a:ext cx="644729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38040" y="2822400"/>
            <a:ext cx="907128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latin typeface="Times New Roman"/>
              </a:rPr>
              <a:t>Project presentation on</a:t>
            </a:r>
            <a:r>
              <a:rPr dirty="0"/>
              <a:t/>
            </a:r>
            <a:br>
              <a:rPr dirty="0"/>
            </a:br>
            <a:r>
              <a:rPr lang="en-US" sz="2600" b="0" strike="noStrike" spc="-1" dirty="0">
                <a:latin typeface="Times New Roman"/>
              </a:rPr>
              <a:t> Lie Detection using micro-facial expression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85800" y="2514600"/>
            <a:ext cx="180360" cy="429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685800" y="2495160"/>
            <a:ext cx="180360" cy="429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187560" y="1912320"/>
            <a:ext cx="9372240" cy="60192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latin typeface="Times New Roman"/>
              </a:rPr>
              <a:t>RAJKIYA ENGINEERING COLLEGE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latin typeface="Times New Roman"/>
              </a:rPr>
              <a:t> BANDA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Times New Roman"/>
              </a:rPr>
              <a:t>Department of Information Technology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57" name="image1.png" descr="REC-Banda logo : : Rajkiya Engineering College, Banda"/>
          <p:cNvPicPr/>
          <p:nvPr/>
        </p:nvPicPr>
        <p:blipFill>
          <a:blip r:embed="rId2"/>
          <a:stretch/>
        </p:blipFill>
        <p:spPr>
          <a:xfrm>
            <a:off x="3758400" y="0"/>
            <a:ext cx="2184840" cy="197352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-928800" y="3529440"/>
            <a:ext cx="6171840" cy="16434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Submitted</a:t>
            </a:r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000" b="1" strike="noStrike" spc="-1" dirty="0" smtClean="0">
                <a:latin typeface="Times New Roman"/>
              </a:rPr>
              <a:t>By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    </a:t>
            </a:r>
            <a:r>
              <a:rPr lang="en-US" sz="2000" b="1" strike="noStrike" spc="-1" dirty="0" err="1">
                <a:latin typeface="Times New Roman"/>
              </a:rPr>
              <a:t>Utsav</a:t>
            </a:r>
            <a:r>
              <a:rPr lang="en-US" sz="2000" b="1" strike="noStrike" spc="-1" dirty="0">
                <a:latin typeface="Times New Roman"/>
              </a:rPr>
              <a:t> Singh(1773413054)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      </a:t>
            </a:r>
            <a:r>
              <a:rPr lang="en-US" sz="2000" b="1" strike="noStrike" spc="-1" dirty="0" err="1">
                <a:latin typeface="Times New Roman"/>
              </a:rPr>
              <a:t>Hemant</a:t>
            </a:r>
            <a:r>
              <a:rPr lang="en-US" sz="2000" b="1" strike="noStrike" spc="-1" dirty="0">
                <a:latin typeface="Times New Roman"/>
              </a:rPr>
              <a:t> Gaur(1773413016)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           </a:t>
            </a:r>
            <a:r>
              <a:rPr lang="en-US" sz="2000" b="1" strike="noStrike" spc="-1" dirty="0" err="1">
                <a:latin typeface="Times New Roman"/>
              </a:rPr>
              <a:t>Shubham</a:t>
            </a:r>
            <a:r>
              <a:rPr lang="en-US" sz="2000" b="1" strike="noStrike" spc="-1" dirty="0">
                <a:latin typeface="Times New Roman"/>
              </a:rPr>
              <a:t> Kumar(1773413044)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</a:rPr>
              <a:t>               </a:t>
            </a:r>
            <a:r>
              <a:rPr lang="en-US" sz="2000" b="1" strike="noStrike" spc="-1" dirty="0" err="1">
                <a:latin typeface="Times New Roman"/>
              </a:rPr>
              <a:t>Somendra</a:t>
            </a:r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000" b="1" strike="noStrike" spc="-1" dirty="0">
                <a:latin typeface="Times New Roman"/>
              </a:rPr>
              <a:t>Shekhar</a:t>
            </a:r>
            <a:r>
              <a:rPr lang="en-US" sz="2000" b="1" spc="-1" dirty="0">
                <a:latin typeface="Times New Roman"/>
              </a:rPr>
              <a:t>(</a:t>
            </a:r>
            <a:r>
              <a:rPr lang="en-US" sz="2000" b="1" strike="noStrike" spc="-1" dirty="0">
                <a:latin typeface="Times New Roman"/>
              </a:rPr>
              <a:t>1773413046)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5943240" y="3532080"/>
            <a:ext cx="2742840" cy="10062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200" b="1" strike="noStrike" spc="-1" dirty="0">
                <a:latin typeface="Times New Roman"/>
              </a:rPr>
              <a:t>Guided</a:t>
            </a:r>
            <a:r>
              <a:rPr lang="en-US" sz="22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200" b="1" strike="noStrike" spc="-1" dirty="0" smtClean="0">
                <a:latin typeface="Times New Roman"/>
              </a:rPr>
              <a:t>By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200" b="1" strike="noStrike" spc="-1" dirty="0">
                <a:latin typeface="Times New Roman"/>
              </a:rPr>
              <a:t>Dr.</a:t>
            </a:r>
            <a:r>
              <a:rPr lang="en-US" sz="2200" b="1" strike="noStrike" spc="-1" dirty="0">
                <a:solidFill>
                  <a:srgbClr val="FFFFFF"/>
                </a:solidFill>
                <a:latin typeface="Times New Roman"/>
              </a:rPr>
              <a:t>.</a:t>
            </a:r>
            <a:r>
              <a:rPr lang="en-US" sz="2200" b="1" strike="noStrike" spc="-1" dirty="0" err="1">
                <a:latin typeface="Times New Roman"/>
              </a:rPr>
              <a:t>Vibhash</a:t>
            </a:r>
            <a:r>
              <a:rPr lang="en-US" sz="22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200" b="1" strike="noStrike" spc="-1" dirty="0">
                <a:latin typeface="Times New Roman"/>
              </a:rPr>
              <a:t>Yadav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1600" b="1" strike="noStrike" spc="-1" dirty="0" smtClean="0">
                <a:latin typeface="Times New Roman"/>
              </a:rPr>
              <a:t>Associate</a:t>
            </a:r>
            <a:r>
              <a:rPr lang="en-US" sz="1600" b="1" strike="noStrike" spc="-1" dirty="0" smtClean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1600" b="1" strike="noStrike" spc="-1" dirty="0" smtClean="0">
                <a:latin typeface="Times New Roman"/>
              </a:rPr>
              <a:t>Professor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49" y="334946"/>
            <a:ext cx="5857917" cy="785817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        References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920" y="1035075"/>
            <a:ext cx="8000357" cy="3846379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Walied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Merghani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Adrian K. Davison,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Moi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Hoon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Yap, “A Review on Facial Micro-Expressions Analysis Datasets, Features and Metrics” in IEEE 2018.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Gautam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Krishna,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Chavali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Kumar N V,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Bhavaraju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Tushal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Adusumilli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Gopal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Puripanda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“Micro-Expression Extraction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DetectionUsing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Eulerian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Video (Motion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Magnification” in 2014.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3] Adrian K. Davison,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Walied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Merghani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Moi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Hoon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Yap, “Objective Classes for Micro-Facial Expression Recognition” in 2018.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4]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Soumya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Barathi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C, “Lie Detection based on Facial Micro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Expression,Body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Language and Speech Analysis” in 2016.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371600" y="2167920"/>
            <a:ext cx="7199280" cy="136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600" b="0" strike="noStrike" spc="-1" dirty="0">
                <a:latin typeface="Times New Roman"/>
              </a:rPr>
              <a:t>Thank You</a:t>
            </a:r>
            <a:endParaRPr lang="en-US" sz="9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latin typeface="Times New Roman"/>
              </a:rPr>
              <a:t>Content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/>
              </a:rPr>
              <a:t>Objective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/>
              </a:rPr>
              <a:t>Proposed </a:t>
            </a:r>
            <a:r>
              <a:rPr lang="en-US" sz="2600" b="0" strike="noStrike" spc="-1" dirty="0" smtClean="0">
                <a:latin typeface="Times New Roman"/>
              </a:rPr>
              <a:t>Work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 pitchFamily="18" charset="0"/>
                <a:cs typeface="Times New Roman" pitchFamily="18" charset="0"/>
              </a:rPr>
              <a:t>Implementation of work</a:t>
            </a:r>
            <a:endParaRPr lang="en-US" sz="26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/>
              </a:rPr>
              <a:t>Results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/>
              </a:rPr>
              <a:t>Conclusion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/>
              </a:rPr>
              <a:t>References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Times New Roman"/>
              </a:rPr>
              <a:t>Title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28600" y="1988640"/>
            <a:ext cx="9372240" cy="236772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latin typeface="Times New Roman"/>
              </a:rPr>
              <a:t>Lie Detection Using Micro-Facial Expression</a:t>
            </a:r>
            <a:endParaRPr lang="en-US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600" spc="-1" dirty="0" smtClean="0">
                <a:latin typeface="Times New Roman"/>
              </a:rPr>
              <a:t>Objective  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The primary objective is to detect 6 universal and primary emotions based on micro-expression of subject under test.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Another salient which is being added is to detect pulse rate of the subject under test.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GUI accommodates videos and their corresponding graphs.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After studying results obtained </a:t>
            </a:r>
            <a:r>
              <a:rPr lang="en-US" sz="2600" spc="-1" dirty="0" smtClean="0">
                <a:latin typeface="Times New Roman"/>
              </a:rPr>
              <a:t>from</a:t>
            </a:r>
            <a:r>
              <a:rPr lang="en-US" sz="2600" b="0" strike="noStrike" spc="-1" dirty="0" smtClean="0">
                <a:latin typeface="Times New Roman"/>
              </a:rPr>
              <a:t> all the </a:t>
            </a:r>
            <a:r>
              <a:rPr lang="en-US" sz="2600" b="0" strike="noStrike" spc="-1" dirty="0">
                <a:latin typeface="Times New Roman"/>
              </a:rPr>
              <a:t>process it will be easy to differentiate between truth and lie.</a:t>
            </a:r>
            <a:endParaRPr lang="en-US" sz="26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Proposed work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44512" y="1539876"/>
            <a:ext cx="8954568" cy="38099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25000" lnSpcReduction="20000"/>
          </a:bodyPr>
          <a:lstStyle/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b="0" strike="noStrike" spc="-1" dirty="0" smtClean="0">
                <a:latin typeface="Times New Roman"/>
              </a:rPr>
              <a:t>This project includes the implementation of EVM(</a:t>
            </a:r>
            <a:r>
              <a:rPr lang="en-US" sz="9200" b="0" strike="noStrike" spc="-1" dirty="0" err="1" smtClean="0">
                <a:latin typeface="Times New Roman"/>
              </a:rPr>
              <a:t>Eulerian</a:t>
            </a:r>
            <a:r>
              <a:rPr lang="en-US" sz="9200" b="0" strike="noStrike" spc="-1" dirty="0" smtClean="0">
                <a:latin typeface="Times New Roman"/>
              </a:rPr>
              <a:t> Video Magnifications).</a:t>
            </a:r>
          </a:p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spc="-1" dirty="0" smtClean="0">
                <a:latin typeface="Times New Roman"/>
              </a:rPr>
              <a:t>The next step would be to feed output of EVM to Viola-Jones Algorithm for facial recognition.</a:t>
            </a:r>
            <a:endParaRPr lang="en-US" sz="9200" b="0" strike="noStrike" spc="-1" dirty="0" smtClean="0">
              <a:latin typeface="Times New Roman"/>
            </a:endParaRPr>
          </a:p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spc="-1" dirty="0" smtClean="0">
                <a:latin typeface="Times New Roman"/>
              </a:rPr>
              <a:t>HOG feature extractor will be used to extract emotions and </a:t>
            </a:r>
            <a:r>
              <a:rPr lang="en-US" sz="9200" spc="-1" dirty="0" err="1" smtClean="0">
                <a:latin typeface="Times New Roman"/>
              </a:rPr>
              <a:t>YCbCr</a:t>
            </a:r>
            <a:r>
              <a:rPr lang="en-US" sz="9200" spc="-1" dirty="0" smtClean="0">
                <a:latin typeface="Times New Roman"/>
              </a:rPr>
              <a:t> for color conversion.</a:t>
            </a:r>
            <a:endParaRPr lang="en-US" sz="9200" b="0" strike="noStrike" spc="-1" dirty="0" smtClean="0">
              <a:latin typeface="Times New Roman"/>
            </a:endParaRPr>
          </a:p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b="0" strike="noStrike" spc="-1" dirty="0" smtClean="0">
                <a:latin typeface="Times New Roman"/>
              </a:rPr>
              <a:t>Final GUI will contain color and motion magnified video along with their respective output graphs.</a:t>
            </a:r>
          </a:p>
          <a:p>
            <a:pPr marL="794160" indent="-6858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4700" dirty="0"/>
              <a:t/>
            </a:r>
            <a:br>
              <a:rPr lang="en-US" sz="4700" dirty="0"/>
            </a:br>
            <a:r>
              <a:rPr lang="en-US" sz="2600" b="0" strike="noStrike" spc="-1" dirty="0">
                <a:latin typeface="Times New Roman"/>
              </a:rPr>
              <a:t> </a:t>
            </a:r>
            <a:endParaRPr lang="en-US" sz="2600" spc="-1" dirty="0">
              <a:latin typeface="Times New Roman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endParaRPr lang="en-US" sz="2600" b="0" strike="noStrike" spc="-1" dirty="0">
              <a:latin typeface="Times New Roman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 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latin typeface="Times New Roman"/>
              </a:rPr>
              <a:t>Proposed work(cont.)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914400" y="2514600"/>
            <a:ext cx="914040" cy="6854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Input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video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Line 3"/>
          <p:cNvSpPr/>
          <p:nvPr/>
        </p:nvSpPr>
        <p:spPr>
          <a:xfrm>
            <a:off x="1828800" y="2971800"/>
            <a:ext cx="457200" cy="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2286000" y="2743200"/>
            <a:ext cx="11426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EVM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Line 5"/>
          <p:cNvSpPr/>
          <p:nvPr/>
        </p:nvSpPr>
        <p:spPr>
          <a:xfrm flipV="1">
            <a:off x="2743200" y="2057400"/>
            <a:ext cx="0" cy="68580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2286000" y="1600200"/>
            <a:ext cx="11426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Voila Jones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0" name="Line 7"/>
          <p:cNvSpPr/>
          <p:nvPr/>
        </p:nvSpPr>
        <p:spPr>
          <a:xfrm>
            <a:off x="3429000" y="1828800"/>
            <a:ext cx="685800" cy="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8"/>
          <p:cNvSpPr/>
          <p:nvPr/>
        </p:nvSpPr>
        <p:spPr>
          <a:xfrm>
            <a:off x="4114800" y="1600200"/>
            <a:ext cx="13712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HOG feature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extraction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2" name="Line 9"/>
          <p:cNvSpPr/>
          <p:nvPr/>
        </p:nvSpPr>
        <p:spPr>
          <a:xfrm>
            <a:off x="5486400" y="1828800"/>
            <a:ext cx="685800" cy="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6172200" y="1600200"/>
            <a:ext cx="11426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 Writer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4" name="Line 11"/>
          <p:cNvSpPr/>
          <p:nvPr/>
        </p:nvSpPr>
        <p:spPr>
          <a:xfrm>
            <a:off x="6858000" y="2057400"/>
            <a:ext cx="0" cy="68580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2"/>
          <p:cNvSpPr/>
          <p:nvPr/>
        </p:nvSpPr>
        <p:spPr>
          <a:xfrm>
            <a:off x="6400800" y="2743200"/>
            <a:ext cx="11426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GUI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Line 13"/>
          <p:cNvSpPr/>
          <p:nvPr/>
        </p:nvSpPr>
        <p:spPr>
          <a:xfrm>
            <a:off x="3429000" y="2971800"/>
            <a:ext cx="2971800" cy="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1828800" y="2225880"/>
            <a:ext cx="1828440" cy="2883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Motion Magnification</a:t>
            </a:r>
          </a:p>
        </p:txBody>
      </p:sp>
      <p:sp>
        <p:nvSpPr>
          <p:cNvPr id="188" name="CustomShape 15"/>
          <p:cNvSpPr/>
          <p:nvPr/>
        </p:nvSpPr>
        <p:spPr>
          <a:xfrm>
            <a:off x="6172200" y="2286000"/>
            <a:ext cx="18284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Emotion Graph</a:t>
            </a:r>
          </a:p>
        </p:txBody>
      </p:sp>
      <p:sp>
        <p:nvSpPr>
          <p:cNvPr id="189" name="CustomShape 16"/>
          <p:cNvSpPr/>
          <p:nvPr/>
        </p:nvSpPr>
        <p:spPr>
          <a:xfrm>
            <a:off x="3657600" y="2707200"/>
            <a:ext cx="25142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Motion Magnification Video</a:t>
            </a:r>
          </a:p>
        </p:txBody>
      </p:sp>
      <p:sp>
        <p:nvSpPr>
          <p:cNvPr id="190" name="Line 17"/>
          <p:cNvSpPr/>
          <p:nvPr/>
        </p:nvSpPr>
        <p:spPr>
          <a:xfrm>
            <a:off x="2743200" y="3200400"/>
            <a:ext cx="0" cy="68580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8"/>
          <p:cNvSpPr/>
          <p:nvPr/>
        </p:nvSpPr>
        <p:spPr>
          <a:xfrm>
            <a:off x="2057400" y="3886200"/>
            <a:ext cx="11426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Voila Jones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2" name="Line 19"/>
          <p:cNvSpPr/>
          <p:nvPr/>
        </p:nvSpPr>
        <p:spPr>
          <a:xfrm>
            <a:off x="3200400" y="4114800"/>
            <a:ext cx="914400" cy="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0"/>
          <p:cNvSpPr/>
          <p:nvPr/>
        </p:nvSpPr>
        <p:spPr>
          <a:xfrm>
            <a:off x="4115160" y="3886380"/>
            <a:ext cx="15998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YCbCr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conversion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4" name="Line 21"/>
          <p:cNvSpPr/>
          <p:nvPr/>
        </p:nvSpPr>
        <p:spPr>
          <a:xfrm>
            <a:off x="5722664" y="4114620"/>
            <a:ext cx="449536" cy="18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2"/>
          <p:cNvSpPr/>
          <p:nvPr/>
        </p:nvSpPr>
        <p:spPr>
          <a:xfrm>
            <a:off x="6172200" y="3886200"/>
            <a:ext cx="13712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 Writer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6" name="Line 23"/>
          <p:cNvSpPr/>
          <p:nvPr/>
        </p:nvSpPr>
        <p:spPr>
          <a:xfrm flipV="1">
            <a:off x="6858000" y="3200400"/>
            <a:ext cx="0" cy="68580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4"/>
          <p:cNvSpPr/>
          <p:nvPr/>
        </p:nvSpPr>
        <p:spPr>
          <a:xfrm>
            <a:off x="5943600" y="3429000"/>
            <a:ext cx="18284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Pulse Graph</a:t>
            </a:r>
          </a:p>
        </p:txBody>
      </p:sp>
      <p:sp>
        <p:nvSpPr>
          <p:cNvPr id="198" name="CustomShape 25"/>
          <p:cNvSpPr/>
          <p:nvPr/>
        </p:nvSpPr>
        <p:spPr>
          <a:xfrm>
            <a:off x="6172200" y="1600200"/>
            <a:ext cx="13712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Graph Writer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9" name="CustomShape 26"/>
          <p:cNvSpPr/>
          <p:nvPr/>
        </p:nvSpPr>
        <p:spPr>
          <a:xfrm>
            <a:off x="1828800" y="3368880"/>
            <a:ext cx="1828440" cy="2883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Color  Magnification</a:t>
            </a:r>
          </a:p>
        </p:txBody>
      </p:sp>
      <p:sp>
        <p:nvSpPr>
          <p:cNvPr id="200" name="CustomShape 27"/>
          <p:cNvSpPr/>
          <p:nvPr/>
        </p:nvSpPr>
        <p:spPr>
          <a:xfrm>
            <a:off x="3657960" y="2975400"/>
            <a:ext cx="25142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</a:rPr>
              <a:t>Color Magnification Video</a:t>
            </a:r>
          </a:p>
        </p:txBody>
      </p:sp>
      <p:sp>
        <p:nvSpPr>
          <p:cNvPr id="29" name="CustomShape 1"/>
          <p:cNvSpPr/>
          <p:nvPr/>
        </p:nvSpPr>
        <p:spPr>
          <a:xfrm>
            <a:off x="914400" y="4491459"/>
            <a:ext cx="7496640" cy="7821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i="1" strike="noStrike" spc="-1" dirty="0" smtClean="0">
                <a:latin typeface="Times New Roman"/>
              </a:rPr>
              <a:t>Fig1</a:t>
            </a:r>
            <a:r>
              <a:rPr lang="en-US" sz="1400" b="1" strike="noStrike" spc="-1" dirty="0" smtClean="0">
                <a:latin typeface="Times New Roman"/>
              </a:rPr>
              <a:t>:</a:t>
            </a:r>
            <a:r>
              <a:rPr lang="en-US" sz="1400" b="1" i="1" strike="noStrike" spc="-1" dirty="0" smtClean="0">
                <a:latin typeface="Times New Roman"/>
              </a:rPr>
              <a:t> </a:t>
            </a:r>
            <a:r>
              <a:rPr lang="en-US" sz="1400" b="0" strike="noStrike" spc="-1" dirty="0" smtClean="0">
                <a:latin typeface="Times New Roman"/>
              </a:rPr>
              <a:t>Block diagram for lie detection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0" name="CustomShape 16"/>
          <p:cNvSpPr/>
          <p:nvPr/>
        </p:nvSpPr>
        <p:spPr>
          <a:xfrm>
            <a:off x="3657240" y="2975400"/>
            <a:ext cx="25142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latin typeface="Arial"/>
              </a:rPr>
              <a:t>Color</a:t>
            </a:r>
            <a:r>
              <a:rPr lang="en-US" sz="1200" b="0" strike="noStrike" spc="-1" dirty="0" smtClean="0">
                <a:latin typeface="Arial"/>
              </a:rPr>
              <a:t> </a:t>
            </a:r>
            <a:r>
              <a:rPr lang="en-US" sz="1200" b="0" strike="noStrike" spc="-1" dirty="0">
                <a:latin typeface="Arial"/>
              </a:rPr>
              <a:t>Magnification Video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72" y="459011"/>
            <a:ext cx="7368387" cy="807060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Implementation of work</a:t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43968" y="1395115"/>
            <a:ext cx="7568309" cy="3492590"/>
          </a:xfrm>
        </p:spPr>
        <p:txBody>
          <a:bodyPr>
            <a:normAutofit lnSpcReduction="10000"/>
          </a:bodyPr>
          <a:lstStyle/>
          <a:p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Till now we have implemented the first stage of project.</a:t>
            </a:r>
          </a:p>
          <a:p>
            <a:pPr marL="0" indent="0"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i.e. EVM(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Eulerian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Video magnification) implementation.</a:t>
            </a:r>
          </a:p>
          <a:p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EVM includes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magnification and Motion Magnification of the input Video.</a:t>
            </a:r>
          </a:p>
          <a:p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Magnification for the sole purpose of Pulse Detection of subject under test.</a:t>
            </a:r>
          </a:p>
          <a:p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Motion Magnification will help in  magnification of those subtle movements which are invisible to the naked human eye.</a:t>
            </a:r>
            <a:endParaRPr lang="en-IN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000" y="459011"/>
            <a:ext cx="5436128" cy="71438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20" y="1323107"/>
            <a:ext cx="7371457" cy="3564598"/>
          </a:xfrm>
        </p:spPr>
        <p:txBody>
          <a:bodyPr/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Result of motion magnification through EVM: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motion magnified video frame is shown below in the figure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1.1: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Result of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magnification through EVM: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magnified video frame is shown below in the figure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b="1" dirty="0" smtClean="0"/>
              <a:t>       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84" y="2115195"/>
            <a:ext cx="870116" cy="888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2115195"/>
            <a:ext cx="860123" cy="888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86" y="4203427"/>
            <a:ext cx="842114" cy="936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97" y="4189010"/>
            <a:ext cx="841558" cy="950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Conclusion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5500"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 detection, in general, is referred to as a polygraph. The drawback of polygraph is that it triggers false positives, when subject is under test is anxious or emotionally aroused.</a:t>
            </a: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play crucial role in day-to-day life. Emotions directly reveal the exact feelings of person at any given time.</a:t>
            </a: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why we moved to detecting lies by expression is the failure of polygraph and another reason is that hiding these micro facial expression is a very tough because they occur without any prior notice of the subject.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1296</TotalTime>
  <Words>508</Words>
  <Application>Microsoft Office PowerPoint</Application>
  <PresentationFormat>Custom</PresentationFormat>
  <Paragraphs>81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work   </vt:lpstr>
      <vt:lpstr>Results</vt:lpstr>
      <vt:lpstr>PowerPoint Presentation</vt:lpstr>
      <vt:lpstr>        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UtSaV SiNgH</dc:creator>
  <dc:description/>
  <cp:lastModifiedBy>singh</cp:lastModifiedBy>
  <cp:revision>61</cp:revision>
  <dcterms:created xsi:type="dcterms:W3CDTF">2020-10-13T11:07:46Z</dcterms:created>
  <dcterms:modified xsi:type="dcterms:W3CDTF">2021-03-19T09:06:47Z</dcterms:modified>
  <dc:language>en-US</dc:language>
</cp:coreProperties>
</file>