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51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3" r:id="rId6"/>
    <p:sldId id="264" r:id="rId7"/>
    <p:sldId id="274" r:id="rId8"/>
    <p:sldId id="275" r:id="rId9"/>
    <p:sldId id="267" r:id="rId10"/>
    <p:sldId id="276" r:id="rId11"/>
    <p:sldId id="268" r:id="rId12"/>
  </p:sldIdLst>
  <p:sldSz cx="10080625" cy="567055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786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1" d="100"/>
          <a:sy n="111" d="100"/>
        </p:scale>
        <p:origin x="-307" y="-58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B11EF-FC72-485D-9AA0-A9D87418E112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DFBC3-C30A-42E5-8FC8-7F3E2B4FA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8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DFBC3-C30A-42E5-8FC8-7F3E2B4FA1FE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0821" y="2079202"/>
            <a:ext cx="7371456" cy="1870985"/>
          </a:xfrm>
        </p:spPr>
        <p:txBody>
          <a:bodyPr anchor="b">
            <a:normAutofit/>
          </a:bodyPr>
          <a:lstStyle>
            <a:lvl1pPr>
              <a:defRPr sz="44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0821" y="3950185"/>
            <a:ext cx="7371456" cy="931269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7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6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0EDF-2963-410A-8F3B-14AD2FF44317}" type="datetimeFigureOut">
              <a:rPr lang="en-IN" smtClean="0"/>
              <a:pPr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3575151"/>
            <a:ext cx="1442518" cy="643778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715" y="3745259"/>
            <a:ext cx="644729" cy="301904"/>
          </a:xfrm>
        </p:spPr>
        <p:txBody>
          <a:bodyPr/>
          <a:lstStyle/>
          <a:p>
            <a:fld id="{BA183CC9-AF53-4023-9194-E917542ADD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62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820" y="504049"/>
            <a:ext cx="7371456" cy="2577330"/>
          </a:xfrm>
        </p:spPr>
        <p:txBody>
          <a:bodyPr anchor="ctr">
            <a:normAutofit/>
          </a:bodyPr>
          <a:lstStyle>
            <a:lvl1pPr algn="l">
              <a:defRPr sz="396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820" y="3600151"/>
            <a:ext cx="7371456" cy="1286469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463" y="2627881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715" y="2682423"/>
            <a:ext cx="644729" cy="301904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6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403" y="504049"/>
            <a:ext cx="6940290" cy="2394232"/>
          </a:xfrm>
        </p:spPr>
        <p:txBody>
          <a:bodyPr anchor="ctr">
            <a:normAutofit/>
          </a:bodyPr>
          <a:lstStyle>
            <a:lvl1pPr algn="l">
              <a:defRPr sz="396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707855" y="2898281"/>
            <a:ext cx="6231396" cy="31503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2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820" y="3600151"/>
            <a:ext cx="7371456" cy="1286469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463" y="2627881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715" y="2682423"/>
            <a:ext cx="644729" cy="301904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40311" y="535804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90014" y="2402258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9840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821" y="2016196"/>
            <a:ext cx="7371457" cy="2253043"/>
          </a:xfrm>
        </p:spPr>
        <p:txBody>
          <a:bodyPr anchor="b">
            <a:normAutofit/>
          </a:bodyPr>
          <a:lstStyle>
            <a:lvl1pPr algn="l">
              <a:defRPr sz="396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821" y="4284416"/>
            <a:ext cx="7371457" cy="603289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463" y="4061270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9715" y="4120275"/>
            <a:ext cx="644729" cy="301904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475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356403" y="504049"/>
            <a:ext cx="6940290" cy="2394232"/>
          </a:xfrm>
        </p:spPr>
        <p:txBody>
          <a:bodyPr anchor="ctr">
            <a:normAutofit/>
          </a:bodyPr>
          <a:lstStyle>
            <a:lvl1pPr algn="l">
              <a:defRPr sz="396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40820" y="3591348"/>
            <a:ext cx="7371457" cy="6930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4">
                <a:solidFill>
                  <a:schemeClr val="accent1"/>
                </a:solidFill>
              </a:defRPr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821" y="4284416"/>
            <a:ext cx="7371457" cy="603289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463" y="4061270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9715" y="4120275"/>
            <a:ext cx="644729" cy="301904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40311" y="535804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90014" y="2402258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9406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820" y="518773"/>
            <a:ext cx="7371456" cy="2381350"/>
          </a:xfrm>
        </p:spPr>
        <p:txBody>
          <a:bodyPr anchor="ctr">
            <a:normAutofit/>
          </a:bodyPr>
          <a:lstStyle>
            <a:lvl1pPr algn="l">
              <a:defRPr sz="396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40820" y="3591348"/>
            <a:ext cx="7371457" cy="6930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4">
                <a:solidFill>
                  <a:schemeClr val="accent1"/>
                </a:solidFill>
              </a:defRPr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821" y="4284416"/>
            <a:ext cx="7371457" cy="603289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463" y="4061270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9715" y="4120275"/>
            <a:ext cx="644729" cy="301904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9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0EDF-2963-410A-8F3B-14AD2FF44317}" type="datetimeFigureOut">
              <a:rPr lang="en-IN" smtClean="0"/>
              <a:pPr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463" y="590683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3CC9-AF53-4023-9194-E917542ADD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862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85164" y="518771"/>
            <a:ext cx="1825295" cy="436893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0820" y="518771"/>
            <a:ext cx="5355332" cy="4368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0EDF-2963-410A-8F3B-14AD2FF44317}" type="datetimeFigureOut">
              <a:rPr lang="en-IN" smtClean="0"/>
              <a:pPr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463" y="590683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3CC9-AF53-4023-9194-E917542ADD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399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920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890" y="516047"/>
            <a:ext cx="7368387" cy="10591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0820" y="1764171"/>
            <a:ext cx="7371457" cy="31235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0EDF-2963-410A-8F3B-14AD2FF44317}" type="datetimeFigureOut">
              <a:rPr lang="en-IN" smtClean="0"/>
              <a:pPr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463" y="590683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3CC9-AF53-4023-9194-E917542ADD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2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820" y="1702281"/>
            <a:ext cx="7371456" cy="1214480"/>
          </a:xfrm>
        </p:spPr>
        <p:txBody>
          <a:bodyPr anchor="b"/>
          <a:lstStyle>
            <a:lvl1pPr algn="l">
              <a:defRPr sz="330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820" y="2918894"/>
            <a:ext cx="7371456" cy="711423"/>
          </a:xfrm>
        </p:spPr>
        <p:txBody>
          <a:bodyPr anchor="t"/>
          <a:lstStyle>
            <a:lvl1pPr marL="0" indent="0" algn="l">
              <a:buNone/>
              <a:defRPr sz="165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0EDF-2963-410A-8F3B-14AD2FF44317}" type="datetimeFigureOut">
              <a:rPr lang="en-IN" smtClean="0"/>
              <a:pPr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463" y="2627881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715" y="2682423"/>
            <a:ext cx="644729" cy="301904"/>
          </a:xfrm>
        </p:spPr>
        <p:txBody>
          <a:bodyPr/>
          <a:lstStyle/>
          <a:p>
            <a:fld id="{BA183CC9-AF53-4023-9194-E917542ADD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78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0820" y="1764171"/>
            <a:ext cx="3566802" cy="31235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5474" y="1758070"/>
            <a:ext cx="3566802" cy="31235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0EDF-2963-410A-8F3B-14AD2FF44317}" type="datetimeFigureOut">
              <a:rPr lang="en-IN" smtClean="0"/>
              <a:pPr/>
              <a:t>18-03-2021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463" y="590683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715" y="651380"/>
            <a:ext cx="644729" cy="301904"/>
          </a:xfrm>
        </p:spPr>
        <p:txBody>
          <a:bodyPr/>
          <a:lstStyle/>
          <a:p>
            <a:fld id="{BA183CC9-AF53-4023-9194-E917542ADD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23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0341" y="1631133"/>
            <a:ext cx="3301282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0820" y="2107617"/>
            <a:ext cx="3590803" cy="2773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6653" y="1628464"/>
            <a:ext cx="3306466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5804" y="2104948"/>
            <a:ext cx="3587315" cy="2773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463" y="590683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715" y="651380"/>
            <a:ext cx="644729" cy="301904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9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0EDF-2963-410A-8F3B-14AD2FF44317}" type="datetimeFigureOut">
              <a:rPr lang="en-IN" smtClean="0"/>
              <a:pPr/>
              <a:t>18-03-2021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463" y="590683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3CC9-AF53-4023-9194-E917542ADD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16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0EDF-2963-410A-8F3B-14AD2FF44317}" type="datetimeFigureOut">
              <a:rPr lang="en-IN" smtClean="0"/>
              <a:pPr/>
              <a:t>18-03-2021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463" y="590683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3CC9-AF53-4023-9194-E917542ADD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93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820" y="368849"/>
            <a:ext cx="2898179" cy="807265"/>
          </a:xfrm>
        </p:spPr>
        <p:txBody>
          <a:bodyPr anchor="b"/>
          <a:lstStyle>
            <a:lvl1pPr algn="l">
              <a:defRPr sz="165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8011" y="368849"/>
            <a:ext cx="4284266" cy="447737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820" y="1321816"/>
            <a:ext cx="2898179" cy="3524403"/>
          </a:xfrm>
        </p:spPr>
        <p:txBody>
          <a:bodyPr/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0EDF-2963-410A-8F3B-14AD2FF44317}" type="datetimeFigureOut">
              <a:rPr lang="en-IN" smtClean="0"/>
              <a:pPr/>
              <a:t>18-03-2021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463" y="590683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3CC9-AF53-4023-9194-E917542ADD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19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821" y="3969385"/>
            <a:ext cx="7371457" cy="468608"/>
          </a:xfrm>
        </p:spPr>
        <p:txBody>
          <a:bodyPr anchor="b">
            <a:normAutofit/>
          </a:bodyPr>
          <a:lstStyle>
            <a:lvl1pPr algn="l">
              <a:defRPr sz="198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0820" y="525022"/>
            <a:ext cx="7371457" cy="3187489"/>
          </a:xfrm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821" y="4437993"/>
            <a:ext cx="7371457" cy="408227"/>
          </a:xfrm>
        </p:spPr>
        <p:txBody>
          <a:bodyPr>
            <a:normAutofit/>
          </a:bodyPr>
          <a:lstStyle>
            <a:lvl1pPr marL="0" indent="0">
              <a:buNone/>
              <a:defRPr sz="992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0EDF-2963-410A-8F3B-14AD2FF44317}" type="datetimeFigureOut">
              <a:rPr lang="en-IN" smtClean="0"/>
              <a:pPr/>
              <a:t>18-03-2021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463" y="4061270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9715" y="4120275"/>
            <a:ext cx="644729" cy="301904"/>
          </a:xfrm>
        </p:spPr>
        <p:txBody>
          <a:bodyPr/>
          <a:lstStyle/>
          <a:p>
            <a:fld id="{BA183CC9-AF53-4023-9194-E917542ADD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17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89018"/>
            <a:ext cx="2357699" cy="5489162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2507" y="-650"/>
            <a:ext cx="1948552" cy="5667275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51209" cy="5670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3889" y="516047"/>
            <a:ext cx="7368387" cy="1059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820" y="1764171"/>
            <a:ext cx="7371457" cy="321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67219" y="5068963"/>
            <a:ext cx="947773" cy="3062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0820" y="5073405"/>
            <a:ext cx="6300390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39715" y="651380"/>
            <a:ext cx="644729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8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l" defTabSz="378013" rtl="0" eaLnBrk="1" latinLnBrk="0" hangingPunct="1">
        <a:spcBef>
          <a:spcPct val="0"/>
        </a:spcBef>
        <a:buNone/>
        <a:defRPr sz="2976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3510" indent="-283510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Font typeface="Wingdings 3" charset="2"/>
        <a:buChar char=""/>
        <a:defRPr sz="14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14271" indent="-236258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45032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Font typeface="Wingdings 3" charset="2"/>
        <a:buChar char="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23045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Font typeface="Wingdings 3" charset="2"/>
        <a:buChar char="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01058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Font typeface="Wingdings 3" charset="2"/>
        <a:buChar char="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079071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Font typeface="Wingdings 3" charset="2"/>
        <a:buChar char="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457084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Font typeface="Wingdings 3" charset="2"/>
        <a:buChar char="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835097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Font typeface="Wingdings 3" charset="2"/>
        <a:buChar char="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213110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Font typeface="Wingdings 3" charset="2"/>
        <a:buChar char="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38040" y="2822400"/>
            <a:ext cx="9071280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latin typeface="Times New Roman"/>
              </a:rPr>
              <a:t>Project presentation on</a:t>
            </a:r>
            <a:r>
              <a:rPr dirty="0"/>
              <a:t/>
            </a:r>
            <a:br>
              <a:rPr dirty="0"/>
            </a:br>
            <a:r>
              <a:rPr lang="en-US" sz="2600" b="0" strike="noStrike" spc="-1" dirty="0">
                <a:latin typeface="Times New Roman"/>
              </a:rPr>
              <a:t> Lie Detection using micro-facial expression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685800" y="2514600"/>
            <a:ext cx="180360" cy="42984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3"/>
          <p:cNvSpPr/>
          <p:nvPr/>
        </p:nvSpPr>
        <p:spPr>
          <a:xfrm>
            <a:off x="685800" y="2495160"/>
            <a:ext cx="180360" cy="42984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4"/>
          <p:cNvSpPr/>
          <p:nvPr/>
        </p:nvSpPr>
        <p:spPr>
          <a:xfrm>
            <a:off x="187560" y="1912320"/>
            <a:ext cx="9372240" cy="60192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latin typeface="Times New Roman"/>
              </a:rPr>
              <a:t>RAJKIYA ENGINEERING COLLEGE</a:t>
            </a: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latin typeface="Times New Roman"/>
              </a:rPr>
              <a:t> BANDA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latin typeface="Times New Roman"/>
              </a:rPr>
              <a:t>Department of Information Technology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157" name="image1.png" descr="REC-Banda logo : : Rajkiya Engineering College, Banda"/>
          <p:cNvPicPr/>
          <p:nvPr/>
        </p:nvPicPr>
        <p:blipFill>
          <a:blip r:embed="rId2"/>
          <a:stretch/>
        </p:blipFill>
        <p:spPr>
          <a:xfrm>
            <a:off x="3758400" y="0"/>
            <a:ext cx="2184840" cy="1973520"/>
          </a:xfrm>
          <a:prstGeom prst="rect">
            <a:avLst/>
          </a:prstGeom>
          <a:ln w="0">
            <a:noFill/>
          </a:ln>
        </p:spPr>
      </p:pic>
      <p:sp>
        <p:nvSpPr>
          <p:cNvPr id="158" name="CustomShape 5"/>
          <p:cNvSpPr/>
          <p:nvPr/>
        </p:nvSpPr>
        <p:spPr>
          <a:xfrm>
            <a:off x="-928800" y="3529440"/>
            <a:ext cx="6171840" cy="164340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US" sz="2000" b="1" strike="noStrike" spc="-1" dirty="0">
                <a:latin typeface="Times New Roman"/>
              </a:rPr>
              <a:t>Submitted</a:t>
            </a:r>
            <a:r>
              <a:rPr lang="en-US" sz="2000" b="1" strike="noStrike" spc="-1" dirty="0">
                <a:solidFill>
                  <a:srgbClr val="FFFFFF"/>
                </a:solidFill>
                <a:latin typeface="Times New Roman"/>
              </a:rPr>
              <a:t> </a:t>
            </a:r>
            <a:r>
              <a:rPr lang="en-US" sz="2000" b="1" strike="noStrike" spc="-1" dirty="0">
                <a:latin typeface="Times New Roman"/>
              </a:rPr>
              <a:t>By</a:t>
            </a:r>
            <a:r>
              <a:rPr lang="en-US" sz="2000" b="1" strike="noStrike" spc="-1" dirty="0">
                <a:solidFill>
                  <a:srgbClr val="FFFFFF"/>
                </a:solidFill>
                <a:latin typeface="Times New Roman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US" sz="2000" b="1" strike="noStrike" spc="-1" dirty="0">
                <a:latin typeface="Times New Roman"/>
              </a:rPr>
              <a:t>    </a:t>
            </a:r>
            <a:r>
              <a:rPr lang="en-US" sz="2000" b="1" strike="noStrike" spc="-1" dirty="0" err="1">
                <a:latin typeface="Times New Roman"/>
              </a:rPr>
              <a:t>Utsav</a:t>
            </a:r>
            <a:r>
              <a:rPr lang="en-US" sz="2000" b="1" strike="noStrike" spc="-1" dirty="0">
                <a:latin typeface="Times New Roman"/>
              </a:rPr>
              <a:t> Singh(1773413054)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US" sz="2000" b="1" strike="noStrike" spc="-1" dirty="0">
                <a:latin typeface="Times New Roman"/>
              </a:rPr>
              <a:t>      </a:t>
            </a:r>
            <a:r>
              <a:rPr lang="en-US" sz="2000" b="1" strike="noStrike" spc="-1" dirty="0" err="1">
                <a:latin typeface="Times New Roman"/>
              </a:rPr>
              <a:t>Hemant</a:t>
            </a:r>
            <a:r>
              <a:rPr lang="en-US" sz="2000" b="1" strike="noStrike" spc="-1" dirty="0">
                <a:latin typeface="Times New Roman"/>
              </a:rPr>
              <a:t> Gaur(1773413016)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US" sz="2000" b="1" strike="noStrike" spc="-1" dirty="0">
                <a:latin typeface="Times New Roman"/>
              </a:rPr>
              <a:t>           </a:t>
            </a:r>
            <a:r>
              <a:rPr lang="en-US" sz="2000" b="1" strike="noStrike" spc="-1" dirty="0" err="1">
                <a:latin typeface="Times New Roman"/>
              </a:rPr>
              <a:t>Shubham</a:t>
            </a:r>
            <a:r>
              <a:rPr lang="en-US" sz="2000" b="1" strike="noStrike" spc="-1" dirty="0">
                <a:latin typeface="Times New Roman"/>
              </a:rPr>
              <a:t> Kumar(1773413044)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US" sz="2000" b="1" strike="noStrike" spc="-1" dirty="0">
                <a:solidFill>
                  <a:srgbClr val="FFFFFF"/>
                </a:solidFill>
                <a:latin typeface="Times New Roman"/>
              </a:rPr>
              <a:t>               </a:t>
            </a:r>
            <a:r>
              <a:rPr lang="en-US" sz="2000" b="1" strike="noStrike" spc="-1" dirty="0" err="1">
                <a:latin typeface="Times New Roman"/>
              </a:rPr>
              <a:t>Somendra</a:t>
            </a:r>
            <a:r>
              <a:rPr lang="en-US" sz="2000" b="1" strike="noStrike" spc="-1" dirty="0">
                <a:solidFill>
                  <a:srgbClr val="FFFFFF"/>
                </a:solidFill>
                <a:latin typeface="Times New Roman"/>
              </a:rPr>
              <a:t> </a:t>
            </a:r>
            <a:r>
              <a:rPr lang="en-US" sz="2000" b="1" strike="noStrike" spc="-1" dirty="0">
                <a:latin typeface="Times New Roman"/>
              </a:rPr>
              <a:t>Shekhar</a:t>
            </a:r>
            <a:r>
              <a:rPr lang="en-US" sz="2000" b="1" spc="-1" dirty="0">
                <a:latin typeface="Times New Roman"/>
              </a:rPr>
              <a:t>(</a:t>
            </a:r>
            <a:r>
              <a:rPr lang="en-US" sz="2000" b="1" strike="noStrike" spc="-1" dirty="0">
                <a:latin typeface="Times New Roman"/>
              </a:rPr>
              <a:t>1773413046)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5243400" y="3529440"/>
            <a:ext cx="2742840" cy="100620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US" sz="2200" b="1" strike="noStrike" spc="-1" dirty="0">
                <a:latin typeface="Times New Roman"/>
              </a:rPr>
              <a:t>Guided</a:t>
            </a:r>
            <a:r>
              <a:rPr lang="en-US" sz="2200" b="1" strike="noStrike" spc="-1" dirty="0">
                <a:solidFill>
                  <a:srgbClr val="FFFFFF"/>
                </a:solidFill>
                <a:latin typeface="Times New Roman"/>
              </a:rPr>
              <a:t> </a:t>
            </a:r>
            <a:r>
              <a:rPr lang="en-US" sz="2200" b="1" strike="noStrike" spc="-1" dirty="0">
                <a:latin typeface="Times New Roman"/>
              </a:rPr>
              <a:t>By</a:t>
            </a:r>
            <a:r>
              <a:rPr lang="en-US" sz="2200" b="1" strike="noStrike" spc="-1" dirty="0">
                <a:solidFill>
                  <a:srgbClr val="FFFFFF"/>
                </a:solidFill>
                <a:latin typeface="Times New Roman"/>
              </a:rPr>
              <a:t>:</a:t>
            </a: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US" sz="2200" b="1" strike="noStrike" spc="-1" dirty="0">
                <a:latin typeface="Times New Roman"/>
              </a:rPr>
              <a:t>Dr.</a:t>
            </a:r>
            <a:r>
              <a:rPr lang="en-US" sz="2200" b="1" strike="noStrike" spc="-1" dirty="0">
                <a:solidFill>
                  <a:srgbClr val="FFFFFF"/>
                </a:solidFill>
                <a:latin typeface="Times New Roman"/>
              </a:rPr>
              <a:t>.</a:t>
            </a:r>
            <a:r>
              <a:rPr lang="en-US" sz="2200" b="1" strike="noStrike" spc="-1" dirty="0" err="1">
                <a:latin typeface="Times New Roman"/>
              </a:rPr>
              <a:t>Vibhash</a:t>
            </a:r>
            <a:r>
              <a:rPr lang="en-US" sz="2200" b="1" strike="noStrike" spc="-1" dirty="0">
                <a:solidFill>
                  <a:srgbClr val="FFFFFF"/>
                </a:solidFill>
                <a:latin typeface="Times New Roman"/>
              </a:rPr>
              <a:t> </a:t>
            </a:r>
            <a:r>
              <a:rPr lang="en-US" sz="2200" b="1" strike="noStrike" spc="-1" dirty="0">
                <a:latin typeface="Times New Roman"/>
              </a:rPr>
              <a:t>Yadav</a:t>
            </a: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US" sz="1600" b="1" strike="noStrike" spc="-1" dirty="0">
                <a:solidFill>
                  <a:srgbClr val="FFFFFF"/>
                </a:solidFill>
                <a:latin typeface="Times New Roman"/>
              </a:rPr>
              <a:t>(</a:t>
            </a:r>
            <a:r>
              <a:rPr lang="en-US" sz="1600" b="1" strike="noStrike" spc="-1" dirty="0">
                <a:latin typeface="Times New Roman"/>
              </a:rPr>
              <a:t>Associate</a:t>
            </a:r>
            <a:r>
              <a:rPr lang="en-US" sz="1600" b="1" strike="noStrike" spc="-1" dirty="0">
                <a:solidFill>
                  <a:srgbClr val="FFFFFF"/>
                </a:solidFill>
                <a:latin typeface="Times New Roman"/>
              </a:rPr>
              <a:t> </a:t>
            </a:r>
            <a:r>
              <a:rPr lang="en-US" sz="1600" b="1" strike="noStrike" spc="-1" dirty="0">
                <a:latin typeface="Times New Roman"/>
              </a:rPr>
              <a:t>Professor</a:t>
            </a:r>
            <a:r>
              <a:rPr lang="en-US" sz="1600" b="1" strike="noStrike" spc="-1" dirty="0">
                <a:solidFill>
                  <a:srgbClr val="FFFFFF"/>
                </a:solidFill>
                <a:latin typeface="Times New Roman"/>
              </a:rPr>
              <a:t>)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49" y="334946"/>
            <a:ext cx="5857917" cy="785817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         References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920" y="1035075"/>
            <a:ext cx="8000357" cy="3846379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1]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Walied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Merghani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Adrian K. Davison,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Moi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Hoon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Yap, “A Review on Facial Micro-Expressions Analysis Datasets, Features and Metrics” in IEEE 2018.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Gautam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Krishna,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Chavali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Kumar N V,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Bhavaraju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Tushal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Adusumilli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Venu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Gopal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Puripanda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“Micro-Expression Extraction For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Lie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DetectionUsing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Eulerian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Video (Motion and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) Magnification” in 2014.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3] Adrian K. Davison,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Walied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Merghani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and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Moi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Hoon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Yap, “Objective Classes for Micro-Facial Expression Recognition” in 2018.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4]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Soumya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Barathi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C, “Lie Detection based on Facial Micro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Expression,Body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Language and Speech Analysis” in 2016.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371600" y="2167920"/>
            <a:ext cx="7199280" cy="136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600" b="0" strike="noStrike" spc="-1" dirty="0">
                <a:latin typeface="Times New Roman"/>
              </a:rPr>
              <a:t>Thank You</a:t>
            </a:r>
            <a:endParaRPr lang="en-US" sz="9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latin typeface="Times New Roman"/>
              </a:rPr>
              <a:t>Content 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4000"/>
          </a:bodyPr>
          <a:lstStyle/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 smtClean="0">
                <a:latin typeface="Times New Roman"/>
              </a:rPr>
              <a:t>Objective</a:t>
            </a:r>
            <a:endParaRPr lang="en-US" sz="2600" b="0" strike="noStrike" spc="-1" dirty="0">
              <a:latin typeface="Arial"/>
            </a:endParaRP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 smtClean="0">
                <a:latin typeface="Times New Roman"/>
              </a:rPr>
              <a:t>Proposed Work(include Flow Diagram and algorithms)</a:t>
            </a:r>
            <a:endParaRPr lang="en-US" sz="2600" b="0" strike="noStrike" spc="-1" dirty="0">
              <a:latin typeface="Arial"/>
            </a:endParaRP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 smtClean="0">
                <a:latin typeface="Times New Roman" pitchFamily="18" charset="0"/>
                <a:cs typeface="Times New Roman" pitchFamily="18" charset="0"/>
              </a:rPr>
              <a:t>Implementation of work</a:t>
            </a:r>
            <a:endParaRPr lang="en-US" sz="2600" b="0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 smtClean="0">
                <a:latin typeface="Times New Roman"/>
              </a:rPr>
              <a:t>Results</a:t>
            </a:r>
            <a:endParaRPr lang="en-US" sz="2600" b="0" strike="noStrike" spc="-1" dirty="0">
              <a:latin typeface="Arial"/>
            </a:endParaRP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 smtClean="0">
                <a:latin typeface="Times New Roman"/>
              </a:rPr>
              <a:t>Conclusion</a:t>
            </a:r>
            <a:endParaRPr lang="en-US" sz="2600" b="0" strike="noStrike" spc="-1" dirty="0">
              <a:latin typeface="Arial"/>
            </a:endParaRP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 smtClean="0">
                <a:latin typeface="Times New Roman"/>
              </a:rPr>
              <a:t>References</a:t>
            </a: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latin typeface="Times New Roman"/>
              </a:rPr>
              <a:t>Title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228600" y="1988640"/>
            <a:ext cx="9372240" cy="236772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>
                <a:latin typeface="Times New Roman"/>
              </a:rPr>
              <a:t>Lie Detection Using Micro-Facial Expression</a:t>
            </a:r>
            <a:endParaRPr lang="en-US" sz="5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600" spc="-1" dirty="0" smtClean="0">
                <a:latin typeface="Times New Roman"/>
              </a:rPr>
              <a:t>Objective   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>
                <a:latin typeface="Times New Roman"/>
              </a:rPr>
              <a:t>The primary objective is to detect 6 universal and primary emotions based on micro-expression of subject under test.</a:t>
            </a:r>
            <a:endParaRPr lang="en-US" sz="2600" b="0" strike="noStrike" spc="-1" dirty="0">
              <a:latin typeface="Arial"/>
            </a:endParaRP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>
                <a:latin typeface="Times New Roman"/>
              </a:rPr>
              <a:t>Another salient which is being added is to detect pulse rate of the subject under test.</a:t>
            </a:r>
            <a:endParaRPr lang="en-US" sz="2600" b="0" strike="noStrike" spc="-1" dirty="0">
              <a:latin typeface="Arial"/>
            </a:endParaRP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>
                <a:latin typeface="Times New Roman"/>
              </a:rPr>
              <a:t>GUI accommodates videos and their corresponding graphs.</a:t>
            </a:r>
            <a:endParaRPr lang="en-US" sz="2600" b="0" strike="noStrike" spc="-1" dirty="0">
              <a:latin typeface="Arial"/>
            </a:endParaRP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>
                <a:latin typeface="Times New Roman"/>
              </a:rPr>
              <a:t>After studying results obtained after all process it will be easy to differentiate between truth and lie.</a:t>
            </a:r>
            <a:endParaRPr lang="en-US" sz="26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latin typeface="Times New Roman"/>
              </a:rPr>
              <a:t>Proposed work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544512" y="1539876"/>
            <a:ext cx="8954568" cy="380999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25000" lnSpcReduction="20000"/>
          </a:bodyPr>
          <a:lstStyle/>
          <a:p>
            <a:pPr marL="1251360" indent="-11430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9200" b="0" strike="noStrike" spc="-1" dirty="0" smtClean="0">
                <a:latin typeface="Times New Roman"/>
              </a:rPr>
              <a:t>This project includes the implementation of EVM(</a:t>
            </a:r>
            <a:r>
              <a:rPr lang="en-US" sz="9200" b="0" strike="noStrike" spc="-1" dirty="0" err="1" smtClean="0">
                <a:latin typeface="Times New Roman"/>
              </a:rPr>
              <a:t>Eulerian</a:t>
            </a:r>
            <a:r>
              <a:rPr lang="en-US" sz="9200" b="0" strike="noStrike" spc="-1" dirty="0" smtClean="0">
                <a:latin typeface="Times New Roman"/>
              </a:rPr>
              <a:t> Video Magnifications).</a:t>
            </a:r>
          </a:p>
          <a:p>
            <a:pPr marL="1251360" indent="-11430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9200" spc="-1" dirty="0" smtClean="0">
                <a:latin typeface="Times New Roman"/>
              </a:rPr>
              <a:t>The next step would be to feed output of EVM to Viola-Jones Algorithm for facial recognition.</a:t>
            </a:r>
            <a:endParaRPr lang="en-US" sz="9200" b="0" strike="noStrike" spc="-1" dirty="0" smtClean="0">
              <a:latin typeface="Times New Roman"/>
            </a:endParaRPr>
          </a:p>
          <a:p>
            <a:pPr marL="1251360" indent="-11430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9200" spc="-1" dirty="0" smtClean="0">
                <a:latin typeface="Times New Roman"/>
              </a:rPr>
              <a:t>HOG feature extractor will be used to extract emotions and </a:t>
            </a:r>
            <a:r>
              <a:rPr lang="en-US" sz="9200" spc="-1" dirty="0" err="1" smtClean="0">
                <a:latin typeface="Times New Roman"/>
              </a:rPr>
              <a:t>YCbCr</a:t>
            </a:r>
            <a:r>
              <a:rPr lang="en-US" sz="9200" spc="-1" dirty="0" smtClean="0">
                <a:latin typeface="Times New Roman"/>
              </a:rPr>
              <a:t> for color conversion.</a:t>
            </a:r>
            <a:endParaRPr lang="en-US" sz="9200" b="0" strike="noStrike" spc="-1" dirty="0" smtClean="0">
              <a:latin typeface="Times New Roman"/>
            </a:endParaRPr>
          </a:p>
          <a:p>
            <a:pPr marL="1251360" indent="-11430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9200" b="0" strike="noStrike" spc="-1" dirty="0" smtClean="0">
                <a:latin typeface="Times New Roman"/>
              </a:rPr>
              <a:t>Final GUI will contain color and motion magnified video along with their respective output graphs.</a:t>
            </a:r>
          </a:p>
          <a:p>
            <a:pPr marL="794160" indent="-6858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4700" dirty="0"/>
              <a:t/>
            </a:r>
            <a:br>
              <a:rPr lang="en-US" sz="4700" dirty="0"/>
            </a:br>
            <a:r>
              <a:rPr lang="en-US" sz="2600" b="0" strike="noStrike" spc="-1" dirty="0">
                <a:latin typeface="Times New Roman"/>
              </a:rPr>
              <a:t> </a:t>
            </a:r>
            <a:endParaRPr lang="en-US" sz="2600" spc="-1" dirty="0">
              <a:latin typeface="Times New Roman"/>
            </a:endParaRP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endParaRPr lang="en-US" sz="2600" b="0" strike="noStrike" spc="-1" dirty="0">
              <a:latin typeface="Times New Roman"/>
            </a:endParaRP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>
                <a:latin typeface="Times New Roman"/>
              </a:rPr>
              <a:t> </a:t>
            </a: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latin typeface="Times New Roman"/>
              </a:rPr>
              <a:t>Proposed work(cont.)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87" name="CustomShape 14"/>
          <p:cNvSpPr/>
          <p:nvPr/>
        </p:nvSpPr>
        <p:spPr>
          <a:xfrm>
            <a:off x="1778248" y="2084197"/>
            <a:ext cx="1678720" cy="28836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latin typeface="Arial"/>
              </a:rPr>
              <a:t>Motion Magnification</a:t>
            </a:r>
          </a:p>
        </p:txBody>
      </p:sp>
      <p:sp>
        <p:nvSpPr>
          <p:cNvPr id="188" name="CustomShape 15"/>
          <p:cNvSpPr/>
          <p:nvPr/>
        </p:nvSpPr>
        <p:spPr>
          <a:xfrm>
            <a:off x="6172200" y="2286000"/>
            <a:ext cx="1828440" cy="26064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latin typeface="Arial"/>
              </a:rPr>
              <a:t>Emotion Graph</a:t>
            </a:r>
          </a:p>
        </p:txBody>
      </p:sp>
      <p:sp>
        <p:nvSpPr>
          <p:cNvPr id="189" name="CustomShape 16"/>
          <p:cNvSpPr/>
          <p:nvPr/>
        </p:nvSpPr>
        <p:spPr>
          <a:xfrm>
            <a:off x="3762888" y="2548555"/>
            <a:ext cx="2514240" cy="26064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latin typeface="Arial"/>
              </a:rPr>
              <a:t>Motion Magnification Video</a:t>
            </a:r>
          </a:p>
        </p:txBody>
      </p:sp>
      <p:sp>
        <p:nvSpPr>
          <p:cNvPr id="197" name="CustomShape 24"/>
          <p:cNvSpPr/>
          <p:nvPr/>
        </p:nvSpPr>
        <p:spPr>
          <a:xfrm>
            <a:off x="6298043" y="3229287"/>
            <a:ext cx="1440160" cy="26064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latin typeface="Arial"/>
              </a:rPr>
              <a:t>Pulse Graph</a:t>
            </a:r>
          </a:p>
        </p:txBody>
      </p:sp>
      <p:sp>
        <p:nvSpPr>
          <p:cNvPr id="199" name="CustomShape 26"/>
          <p:cNvSpPr/>
          <p:nvPr/>
        </p:nvSpPr>
        <p:spPr>
          <a:xfrm>
            <a:off x="1703388" y="3311728"/>
            <a:ext cx="1828440" cy="28836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latin typeface="Arial"/>
              </a:rPr>
              <a:t>Color  Magnification</a:t>
            </a:r>
          </a:p>
        </p:txBody>
      </p:sp>
      <p:sp>
        <p:nvSpPr>
          <p:cNvPr id="200" name="CustomShape 27"/>
          <p:cNvSpPr/>
          <p:nvPr/>
        </p:nvSpPr>
        <p:spPr>
          <a:xfrm>
            <a:off x="3657960" y="2975400"/>
            <a:ext cx="2514240" cy="26064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chemeClr val="bg1"/>
                </a:solidFill>
                <a:latin typeface="Arial"/>
              </a:rPr>
              <a:t>Color Magnification Video</a:t>
            </a:r>
          </a:p>
        </p:txBody>
      </p:sp>
      <p:sp>
        <p:nvSpPr>
          <p:cNvPr id="2" name="Flowchart: Connector 1"/>
          <p:cNvSpPr/>
          <p:nvPr/>
        </p:nvSpPr>
        <p:spPr>
          <a:xfrm>
            <a:off x="347408" y="2678875"/>
            <a:ext cx="300416" cy="3004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Flowchart: Alternate Process 2"/>
          <p:cNvSpPr/>
          <p:nvPr/>
        </p:nvSpPr>
        <p:spPr>
          <a:xfrm>
            <a:off x="863848" y="2547243"/>
            <a:ext cx="914400" cy="558477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chemeClr val="tx1"/>
                </a:solidFill>
                <a:latin typeface="Arial"/>
                <a:ea typeface="DejaVu Sans"/>
              </a:rPr>
              <a:t>Input </a:t>
            </a:r>
            <a:endParaRPr lang="en-US" sz="1400" spc="-1" dirty="0">
              <a:solidFill>
                <a:schemeClr val="tx1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chemeClr val="tx1"/>
                </a:solidFill>
                <a:latin typeface="Arial"/>
                <a:ea typeface="DejaVu Sans"/>
              </a:rPr>
              <a:t>video</a:t>
            </a:r>
            <a:endParaRPr lang="en-US" sz="1400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2087984" y="2619251"/>
            <a:ext cx="799892" cy="443962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chemeClr val="tx1"/>
                </a:solidFill>
                <a:latin typeface="Arial"/>
                <a:ea typeface="DejaVu Sans"/>
              </a:rPr>
              <a:t>EVM</a:t>
            </a:r>
            <a:endParaRPr lang="en-US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2952080" y="1428901"/>
            <a:ext cx="1278686" cy="506853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chemeClr val="tx1"/>
                </a:solidFill>
                <a:latin typeface="Arial"/>
                <a:ea typeface="DejaVu Sans"/>
              </a:rPr>
              <a:t>Voila Jones</a:t>
            </a:r>
            <a:endParaRPr lang="en-US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4680272" y="1428902"/>
            <a:ext cx="1256072" cy="51324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chemeClr val="tx1"/>
                </a:solidFill>
                <a:latin typeface="Arial"/>
                <a:ea typeface="DejaVu Sans"/>
              </a:rPr>
              <a:t>HOG feature </a:t>
            </a:r>
            <a:endParaRPr lang="en-US" sz="1400" spc="-1" dirty="0">
              <a:solidFill>
                <a:schemeClr val="tx1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chemeClr val="tx1"/>
                </a:solidFill>
                <a:latin typeface="Arial"/>
                <a:ea typeface="DejaVu Sans"/>
              </a:rPr>
              <a:t>extraction</a:t>
            </a:r>
            <a:endParaRPr lang="en-US" sz="1400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4" name="Flowchart: Alternate Process 33"/>
          <p:cNvSpPr/>
          <p:nvPr/>
        </p:nvSpPr>
        <p:spPr>
          <a:xfrm>
            <a:off x="2952080" y="3771379"/>
            <a:ext cx="1282854" cy="504056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chemeClr val="tx1"/>
                </a:solidFill>
                <a:latin typeface="Arial"/>
                <a:ea typeface="DejaVu Sans"/>
              </a:rPr>
              <a:t>Voila Jones</a:t>
            </a:r>
            <a:endParaRPr lang="en-US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4680272" y="3772379"/>
            <a:ext cx="1269876" cy="503056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400" spc="-1" dirty="0" err="1">
                <a:solidFill>
                  <a:schemeClr val="tx1"/>
                </a:solidFill>
                <a:latin typeface="Arial"/>
                <a:ea typeface="DejaVu Sans"/>
              </a:rPr>
              <a:t>YCbCr</a:t>
            </a:r>
            <a:endParaRPr lang="en-US" sz="1400" spc="-1" dirty="0">
              <a:solidFill>
                <a:schemeClr val="tx1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chemeClr val="tx1"/>
                </a:solidFill>
                <a:latin typeface="Arial"/>
                <a:ea typeface="DejaVu Sans"/>
              </a:rPr>
              <a:t>conversion</a:t>
            </a:r>
            <a:endParaRPr lang="en-US" sz="1400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6428432" y="1454552"/>
            <a:ext cx="1224136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chemeClr val="tx1"/>
                </a:solidFill>
                <a:latin typeface="Arial"/>
                <a:ea typeface="DejaVu Sans"/>
              </a:rPr>
              <a:t>Graph Writer</a:t>
            </a:r>
            <a:endParaRPr lang="en-US" sz="1400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7588932" y="2547243"/>
            <a:ext cx="979772" cy="493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chemeClr val="tx1"/>
                </a:solidFill>
                <a:latin typeface="Arial"/>
                <a:ea typeface="DejaVu Sans"/>
              </a:rPr>
              <a:t>GUI</a:t>
            </a:r>
            <a:endParaRPr lang="en-US" sz="1400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959493" y="2553892"/>
            <a:ext cx="479901" cy="4799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Flowchart: Connector 41"/>
          <p:cNvSpPr/>
          <p:nvPr/>
        </p:nvSpPr>
        <p:spPr>
          <a:xfrm>
            <a:off x="9049235" y="2643634"/>
            <a:ext cx="300416" cy="3004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8" name="Line 19"/>
          <p:cNvSpPr/>
          <p:nvPr/>
        </p:nvSpPr>
        <p:spPr>
          <a:xfrm flipV="1">
            <a:off x="1778248" y="2823940"/>
            <a:ext cx="334528" cy="4378"/>
          </a:xfrm>
          <a:prstGeom prst="line">
            <a:avLst/>
          </a:prstGeom>
          <a:ln w="180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Line 19"/>
          <p:cNvSpPr/>
          <p:nvPr/>
        </p:nvSpPr>
        <p:spPr>
          <a:xfrm flipV="1">
            <a:off x="2887876" y="2823824"/>
            <a:ext cx="4692411" cy="11449"/>
          </a:xfrm>
          <a:prstGeom prst="line">
            <a:avLst/>
          </a:prstGeom>
          <a:ln w="180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Line 19"/>
          <p:cNvSpPr/>
          <p:nvPr/>
        </p:nvSpPr>
        <p:spPr>
          <a:xfrm flipV="1">
            <a:off x="5932478" y="1685526"/>
            <a:ext cx="503342" cy="1885"/>
          </a:xfrm>
          <a:prstGeom prst="line">
            <a:avLst/>
          </a:prstGeom>
          <a:ln w="180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Line 19"/>
          <p:cNvSpPr/>
          <p:nvPr/>
        </p:nvSpPr>
        <p:spPr>
          <a:xfrm>
            <a:off x="5950148" y="4023907"/>
            <a:ext cx="455824" cy="0"/>
          </a:xfrm>
          <a:prstGeom prst="line">
            <a:avLst/>
          </a:prstGeom>
          <a:ln w="180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Line 19"/>
          <p:cNvSpPr/>
          <p:nvPr/>
        </p:nvSpPr>
        <p:spPr>
          <a:xfrm flipV="1">
            <a:off x="359792" y="2823824"/>
            <a:ext cx="503635" cy="11451"/>
          </a:xfrm>
          <a:prstGeom prst="line">
            <a:avLst/>
          </a:prstGeom>
          <a:ln w="180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Line 19"/>
          <p:cNvSpPr/>
          <p:nvPr/>
        </p:nvSpPr>
        <p:spPr>
          <a:xfrm flipV="1">
            <a:off x="2887876" y="1935754"/>
            <a:ext cx="703547" cy="901766"/>
          </a:xfrm>
          <a:prstGeom prst="line">
            <a:avLst/>
          </a:prstGeom>
          <a:ln w="180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Line 19"/>
          <p:cNvSpPr/>
          <p:nvPr/>
        </p:nvSpPr>
        <p:spPr>
          <a:xfrm>
            <a:off x="4245996" y="4023407"/>
            <a:ext cx="434276" cy="500"/>
          </a:xfrm>
          <a:prstGeom prst="line">
            <a:avLst/>
          </a:prstGeom>
          <a:ln w="180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Line 19"/>
          <p:cNvSpPr/>
          <p:nvPr/>
        </p:nvSpPr>
        <p:spPr>
          <a:xfrm>
            <a:off x="2880072" y="2835275"/>
            <a:ext cx="777888" cy="952906"/>
          </a:xfrm>
          <a:prstGeom prst="line">
            <a:avLst/>
          </a:prstGeom>
          <a:ln w="180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Flowchart: Alternate Process 63"/>
          <p:cNvSpPr/>
          <p:nvPr/>
        </p:nvSpPr>
        <p:spPr>
          <a:xfrm>
            <a:off x="6406055" y="3771379"/>
            <a:ext cx="1224136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chemeClr val="tx1"/>
                </a:solidFill>
                <a:latin typeface="Arial"/>
                <a:ea typeface="DejaVu Sans"/>
              </a:rPr>
              <a:t>Graph Writer</a:t>
            </a:r>
            <a:endParaRPr lang="en-US" sz="1400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65" name="Line 19"/>
          <p:cNvSpPr/>
          <p:nvPr/>
        </p:nvSpPr>
        <p:spPr>
          <a:xfrm>
            <a:off x="7086421" y="1958608"/>
            <a:ext cx="914220" cy="588032"/>
          </a:xfrm>
          <a:prstGeom prst="line">
            <a:avLst/>
          </a:prstGeom>
          <a:ln w="180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Line 19"/>
          <p:cNvSpPr/>
          <p:nvPr/>
        </p:nvSpPr>
        <p:spPr>
          <a:xfrm flipV="1">
            <a:off x="7040499" y="3040443"/>
            <a:ext cx="1038319" cy="730935"/>
          </a:xfrm>
          <a:prstGeom prst="line">
            <a:avLst/>
          </a:prstGeom>
          <a:ln w="180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Line 19"/>
          <p:cNvSpPr/>
          <p:nvPr/>
        </p:nvSpPr>
        <p:spPr>
          <a:xfrm flipV="1">
            <a:off x="8568704" y="2783108"/>
            <a:ext cx="390789" cy="5184"/>
          </a:xfrm>
          <a:prstGeom prst="line">
            <a:avLst/>
          </a:prstGeom>
          <a:ln w="180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Line 19"/>
          <p:cNvSpPr/>
          <p:nvPr/>
        </p:nvSpPr>
        <p:spPr>
          <a:xfrm>
            <a:off x="4230766" y="1682327"/>
            <a:ext cx="449506" cy="820"/>
          </a:xfrm>
          <a:prstGeom prst="line">
            <a:avLst/>
          </a:prstGeom>
          <a:ln w="180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16"/>
          <p:cNvSpPr/>
          <p:nvPr/>
        </p:nvSpPr>
        <p:spPr>
          <a:xfrm>
            <a:off x="3684096" y="2848971"/>
            <a:ext cx="2514240" cy="26064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spc="-1" dirty="0" smtClean="0">
                <a:latin typeface="Arial"/>
              </a:rPr>
              <a:t>Color</a:t>
            </a:r>
            <a:r>
              <a:rPr lang="en-US" sz="1200" b="0" strike="noStrike" spc="-1" dirty="0" smtClean="0">
                <a:latin typeface="Arial"/>
              </a:rPr>
              <a:t> </a:t>
            </a:r>
            <a:r>
              <a:rPr lang="en-US" sz="1200" b="0" strike="noStrike" spc="-1" dirty="0">
                <a:latin typeface="Arial"/>
              </a:rPr>
              <a:t>Magnification Video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072" y="459011"/>
            <a:ext cx="7368387" cy="807060"/>
          </a:xfrm>
        </p:spPr>
        <p:txBody>
          <a:bodyPr>
            <a:normAutofit fontScale="90000"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Implementation of work</a:t>
            </a:r>
            <a:br>
              <a:rPr lang="en-IN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000" dirty="0">
                <a:latin typeface="Times New Roman" pitchFamily="18" charset="0"/>
                <a:cs typeface="Times New Roman" pitchFamily="18" charset="0"/>
              </a:rPr>
            </a:b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000" dirty="0" smtClean="0"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43968" y="1395115"/>
            <a:ext cx="7568309" cy="3492590"/>
          </a:xfrm>
        </p:spPr>
        <p:txBody>
          <a:bodyPr>
            <a:normAutofit lnSpcReduction="10000"/>
          </a:bodyPr>
          <a:lstStyle/>
          <a:p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Till now we have implemented the first stage of project.</a:t>
            </a:r>
          </a:p>
          <a:p>
            <a:pPr marL="0" indent="0">
              <a:buNone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    i.e. EVM(</a:t>
            </a:r>
            <a:r>
              <a:rPr lang="en-IN" sz="2300" dirty="0" err="1" smtClean="0">
                <a:latin typeface="Times New Roman" pitchFamily="18" charset="0"/>
                <a:cs typeface="Times New Roman" pitchFamily="18" charset="0"/>
              </a:rPr>
              <a:t>Eulerian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Video magnification) implementation.</a:t>
            </a:r>
          </a:p>
          <a:p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EVM includes </a:t>
            </a:r>
            <a:r>
              <a:rPr lang="en-IN" sz="2300" dirty="0" err="1" smtClean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magnification and Motion Magnification of the input Video.</a:t>
            </a:r>
          </a:p>
          <a:p>
            <a:r>
              <a:rPr lang="en-IN" sz="2300" dirty="0" err="1" smtClean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Magnification for the sole purpose of Pulse Detection of subject under test.</a:t>
            </a:r>
          </a:p>
          <a:p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Motion Magnification will help in  magnification of those subtle movements which are invisible to the naked human eye.</a:t>
            </a:r>
            <a:endParaRPr lang="en-IN" sz="23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3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6096" y="459011"/>
            <a:ext cx="4572032" cy="71438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     Results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0820" y="1323107"/>
            <a:ext cx="7371457" cy="3564598"/>
          </a:xfrm>
        </p:spPr>
        <p:txBody>
          <a:bodyPr/>
          <a:lstStyle/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Result of motion magnification through EVM: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motion magnified video frame is shown below in the figure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1.1: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Result of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magnification through EVM: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magnified video frame is shown below in the figure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1.2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IN" b="1" dirty="0" smtClean="0"/>
              <a:t>        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084" y="2115195"/>
            <a:ext cx="870116" cy="8886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32" y="2115195"/>
            <a:ext cx="860123" cy="8886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086" y="4203427"/>
            <a:ext cx="842114" cy="9361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797" y="4189010"/>
            <a:ext cx="841558" cy="9505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latin typeface="Times New Roman"/>
              </a:rPr>
              <a:t>Conclusion 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5500"/>
          </a:bodyPr>
          <a:lstStyle/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Lie detection, in general, is referred to as a polygraph. The drawback of polygraph is that it triggers false positives, when subject is under test is anxious or emotionally aroused.</a:t>
            </a: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Emotions play crucial role in day-to-day life. Emotions directly reveal the exact feelings of person at any given time.</a:t>
            </a: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reason why we moved to detecting lies by expression is the failure of polygraph and another reason is that hiding these micro facial expression is a very tough because they occur without any prior notice of the subject.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1082</TotalTime>
  <Words>508</Words>
  <Application>Microsoft Office PowerPoint</Application>
  <PresentationFormat>Custom</PresentationFormat>
  <Paragraphs>79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 of work   </vt:lpstr>
      <vt:lpstr>     Results</vt:lpstr>
      <vt:lpstr>PowerPoint Presentation</vt:lpstr>
      <vt:lpstr>         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Blueprint Plans</dc:title>
  <dc:creator>UtSaV SiNgH</dc:creator>
  <cp:lastModifiedBy>singh</cp:lastModifiedBy>
  <cp:revision>59</cp:revision>
  <dcterms:created xsi:type="dcterms:W3CDTF">2020-10-13T11:07:46Z</dcterms:created>
  <dcterms:modified xsi:type="dcterms:W3CDTF">2021-03-18T18:28:46Z</dcterms:modified>
  <dc:language>en-US</dc:language>
</cp:coreProperties>
</file>