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0.png" ContentType="image/png"/>
  <Override PartName="/ppt/media/image2.png" ContentType="image/png"/>
  <Override PartName="/ppt/media/image25.jpeg" ContentType="image/jpeg"/>
  <Override PartName="/ppt/media/image21.png" ContentType="image/png"/>
  <Override PartName="/ppt/media/image19.png" ContentType="image/png"/>
  <Override PartName="/ppt/media/image18.jpeg" ContentType="image/jpeg"/>
  <Override PartName="/ppt/media/image1.png" ContentType="image/png"/>
  <Override PartName="/ppt/media/image24.png" ContentType="image/png"/>
  <Override PartName="/ppt/media/image17.png" ContentType="image/png"/>
  <Override PartName="/ppt/media/image16.png" ContentType="image/png"/>
  <Override PartName="/ppt/media/image15.png" ContentType="image/png"/>
  <Override PartName="/ppt/media/image1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0"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1"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3"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4"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5"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6"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8"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9"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0"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1"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2"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3"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51" name="PlaceHolder 2"/>
          <p:cNvSpPr>
            <a:spLocks noGrp="1"/>
          </p:cNvSpPr>
          <p:nvPr>
            <p:ph type="subTitle"/>
          </p:nvPr>
        </p:nvSpPr>
        <p:spPr>
          <a:xfrm>
            <a:off x="1024200" y="2286000"/>
            <a:ext cx="9719640" cy="4023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53"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55"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56"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024200" y="585360"/>
            <a:ext cx="9719640" cy="6951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60"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1"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2"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9" name="PlaceHolder 2"/>
          <p:cNvSpPr>
            <a:spLocks noGrp="1"/>
          </p:cNvSpPr>
          <p:nvPr>
            <p:ph type="subTitle"/>
          </p:nvPr>
        </p:nvSpPr>
        <p:spPr>
          <a:xfrm>
            <a:off x="1024200" y="2286000"/>
            <a:ext cx="9719640" cy="4023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64"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5"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6"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68"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69"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0"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72" name="PlaceHolder 2"/>
          <p:cNvSpPr>
            <a:spLocks noGrp="1"/>
          </p:cNvSpPr>
          <p:nvPr>
            <p:ph type="body"/>
          </p:nvPr>
        </p:nvSpPr>
        <p:spPr>
          <a:xfrm>
            <a:off x="1024200" y="228600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3" name="PlaceHolder 3"/>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75"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6"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7"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78" name="PlaceHolder 5"/>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80" name="PlaceHolder 2"/>
          <p:cNvSpPr>
            <a:spLocks noGrp="1"/>
          </p:cNvSpPr>
          <p:nvPr>
            <p:ph type="body"/>
          </p:nvPr>
        </p:nvSpPr>
        <p:spPr>
          <a:xfrm>
            <a:off x="102420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1" name="PlaceHolder 3"/>
          <p:cNvSpPr>
            <a:spLocks noGrp="1"/>
          </p:cNvSpPr>
          <p:nvPr>
            <p:ph type="body"/>
          </p:nvPr>
        </p:nvSpPr>
        <p:spPr>
          <a:xfrm>
            <a:off x="431064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2" name="PlaceHolder 4"/>
          <p:cNvSpPr>
            <a:spLocks noGrp="1"/>
          </p:cNvSpPr>
          <p:nvPr>
            <p:ph type="body"/>
          </p:nvPr>
        </p:nvSpPr>
        <p:spPr>
          <a:xfrm>
            <a:off x="7596720" y="228600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3" name="PlaceHolder 5"/>
          <p:cNvSpPr>
            <a:spLocks noGrp="1"/>
          </p:cNvSpPr>
          <p:nvPr>
            <p:ph type="body"/>
          </p:nvPr>
        </p:nvSpPr>
        <p:spPr>
          <a:xfrm>
            <a:off x="102420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4" name="PlaceHolder 6"/>
          <p:cNvSpPr>
            <a:spLocks noGrp="1"/>
          </p:cNvSpPr>
          <p:nvPr>
            <p:ph type="body"/>
          </p:nvPr>
        </p:nvSpPr>
        <p:spPr>
          <a:xfrm>
            <a:off x="431064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85" name="PlaceHolder 7"/>
          <p:cNvSpPr>
            <a:spLocks noGrp="1"/>
          </p:cNvSpPr>
          <p:nvPr>
            <p:ph type="body"/>
          </p:nvPr>
        </p:nvSpPr>
        <p:spPr>
          <a:xfrm>
            <a:off x="7596720" y="4387320"/>
            <a:ext cx="312948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1" name="PlaceHolder 2"/>
          <p:cNvSpPr>
            <a:spLocks noGrp="1"/>
          </p:cNvSpPr>
          <p:nvPr>
            <p:ph type="body"/>
          </p:nvPr>
        </p:nvSpPr>
        <p:spPr>
          <a:xfrm>
            <a:off x="1024200" y="2286000"/>
            <a:ext cx="971964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3"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4"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24200" y="585360"/>
            <a:ext cx="9719640" cy="6951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8"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9" name="PlaceHolder 3"/>
          <p:cNvSpPr>
            <a:spLocks noGrp="1"/>
          </p:cNvSpPr>
          <p:nvPr>
            <p:ph type="body"/>
          </p:nvPr>
        </p:nvSpPr>
        <p:spPr>
          <a:xfrm>
            <a:off x="60048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0" name="PlaceHolder 4"/>
          <p:cNvSpPr>
            <a:spLocks noGrp="1"/>
          </p:cNvSpPr>
          <p:nvPr>
            <p:ph type="body"/>
          </p:nvPr>
        </p:nvSpPr>
        <p:spPr>
          <a:xfrm>
            <a:off x="10242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22" name="PlaceHolder 2"/>
          <p:cNvSpPr>
            <a:spLocks noGrp="1"/>
          </p:cNvSpPr>
          <p:nvPr>
            <p:ph type="body"/>
          </p:nvPr>
        </p:nvSpPr>
        <p:spPr>
          <a:xfrm>
            <a:off x="1024200" y="2286000"/>
            <a:ext cx="4743000" cy="40230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3"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4" name="PlaceHolder 4"/>
          <p:cNvSpPr>
            <a:spLocks noGrp="1"/>
          </p:cNvSpPr>
          <p:nvPr>
            <p:ph type="body"/>
          </p:nvPr>
        </p:nvSpPr>
        <p:spPr>
          <a:xfrm>
            <a:off x="6004800" y="438732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26" name="PlaceHolder 2"/>
          <p:cNvSpPr>
            <a:spLocks noGrp="1"/>
          </p:cNvSpPr>
          <p:nvPr>
            <p:ph type="body"/>
          </p:nvPr>
        </p:nvSpPr>
        <p:spPr>
          <a:xfrm>
            <a:off x="10242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7" name="PlaceHolder 3"/>
          <p:cNvSpPr>
            <a:spLocks noGrp="1"/>
          </p:cNvSpPr>
          <p:nvPr>
            <p:ph type="body"/>
          </p:nvPr>
        </p:nvSpPr>
        <p:spPr>
          <a:xfrm>
            <a:off x="6004800" y="2286000"/>
            <a:ext cx="4743000" cy="191880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8" name="PlaceHolder 4"/>
          <p:cNvSpPr>
            <a:spLocks noGrp="1"/>
          </p:cNvSpPr>
          <p:nvPr>
            <p:ph type="body"/>
          </p:nvPr>
        </p:nvSpPr>
        <p:spPr>
          <a:xfrm>
            <a:off x="1024200" y="4387320"/>
            <a:ext cx="9719640" cy="191880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761760" y="826200"/>
            <a:ext cx="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 name="PlaceHolder 2"/>
          <p:cNvSpPr>
            <a:spLocks noGrp="1"/>
          </p:cNvSpPr>
          <p:nvPr>
            <p:ph type="title"/>
          </p:nvPr>
        </p:nvSpPr>
        <p:spPr>
          <a:xfrm>
            <a:off x="457200" y="4960080"/>
            <a:ext cx="7772040" cy="1462680"/>
          </a:xfrm>
          <a:prstGeom prst="rect">
            <a:avLst/>
          </a:prstGeom>
        </p:spPr>
        <p:txBody>
          <a:bodyPr anchor="ctr">
            <a:normAutofit/>
          </a:bodyPr>
          <a:p>
            <a:pPr algn="r">
              <a:lnSpc>
                <a:spcPct val="80000"/>
              </a:lnSpc>
            </a:pPr>
            <a:r>
              <a:rPr b="0" lang="en-GB" sz="5000" spc="199" strike="noStrike" cap="all">
                <a:solidFill>
                  <a:srgbClr val="0d0d0d"/>
                </a:solidFill>
                <a:latin typeface="Tw Cen MT Condensed"/>
              </a:rPr>
              <a:t>Click to edit Master </a:t>
            </a:r>
            <a:r>
              <a:rPr b="0" lang="en-GB" sz="5000" spc="199" strike="noStrike" cap="all">
                <a:solidFill>
                  <a:srgbClr val="0d0d0d"/>
                </a:solidFill>
                <a:latin typeface="Tw Cen MT Condensed"/>
              </a:rPr>
              <a:t>title style</a:t>
            </a:r>
            <a:endParaRPr b="0" lang="en-US" sz="5000" spc="-1" strike="noStrike">
              <a:solidFill>
                <a:srgbClr val="000000"/>
              </a:solidFill>
              <a:latin typeface="Tw Cen MT"/>
            </a:endParaRPr>
          </a:p>
        </p:txBody>
      </p:sp>
      <p:sp>
        <p:nvSpPr>
          <p:cNvPr id="2" name="PlaceHolder 3"/>
          <p:cNvSpPr>
            <a:spLocks noGrp="1"/>
          </p:cNvSpPr>
          <p:nvPr>
            <p:ph type="dt"/>
          </p:nvPr>
        </p:nvSpPr>
        <p:spPr>
          <a:xfrm>
            <a:off x="1024200" y="6470640"/>
            <a:ext cx="2153880" cy="273960"/>
          </a:xfrm>
          <a:prstGeom prst="rect">
            <a:avLst/>
          </a:prstGeom>
        </p:spPr>
        <p:txBody>
          <a:bodyPr anchor="ctr">
            <a:noAutofit/>
          </a:bodyPr>
          <a:p>
            <a:pPr>
              <a:lnSpc>
                <a:spcPct val="100000"/>
              </a:lnSpc>
            </a:pPr>
            <a:fld id="{A8E96DDE-5FCA-4E8F-A12A-B9FC69075B3E}" type="datetime">
              <a:rPr b="0" lang="en-US" sz="1000" spc="-1" strike="noStrike">
                <a:solidFill>
                  <a:srgbClr val="0d0d0d"/>
                </a:solidFill>
                <a:latin typeface="Tw Cen MT Condensed"/>
              </a:rPr>
              <a:t>12/1/22</a:t>
            </a:fld>
            <a:endParaRPr b="0" lang="en-IN" sz="1000" spc="-1" strike="noStrike">
              <a:latin typeface="Times New Roman"/>
            </a:endParaRPr>
          </a:p>
        </p:txBody>
      </p:sp>
      <p:sp>
        <p:nvSpPr>
          <p:cNvPr id="3" name="PlaceHolder 4"/>
          <p:cNvSpPr>
            <a:spLocks noGrp="1"/>
          </p:cNvSpPr>
          <p:nvPr>
            <p:ph type="ftr"/>
          </p:nvPr>
        </p:nvSpPr>
        <p:spPr>
          <a:xfrm>
            <a:off x="4843080" y="6470640"/>
            <a:ext cx="5901120" cy="27396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10837440" y="6470640"/>
            <a:ext cx="973440" cy="273960"/>
          </a:xfrm>
          <a:prstGeom prst="rect">
            <a:avLst/>
          </a:prstGeom>
        </p:spPr>
        <p:txBody>
          <a:bodyPr anchor="ctr">
            <a:noAutofit/>
          </a:bodyPr>
          <a:p>
            <a:pPr>
              <a:lnSpc>
                <a:spcPct val="100000"/>
              </a:lnSpc>
            </a:pPr>
            <a:fld id="{878BF0BE-24F9-409E-A146-D793E29EFDA8}" type="slidenum">
              <a:rPr b="0" lang="en-US" sz="1000" spc="-1" strike="noStrike">
                <a:solidFill>
                  <a:srgbClr val="0d0d0d"/>
                </a:solidFill>
                <a:latin typeface="Tw Cen MT Condensed"/>
              </a:rPr>
              <a:t>&lt;number&gt;</a:t>
            </a:fld>
            <a:endParaRPr b="0" lang="en-IN" sz="1000" spc="-1" strike="noStrike">
              <a:latin typeface="Times New Roman"/>
            </a:endParaRPr>
          </a:p>
        </p:txBody>
      </p:sp>
      <p:sp>
        <p:nvSpPr>
          <p:cNvPr id="5" name="Line 6"/>
          <p:cNvSpPr/>
          <p:nvPr/>
        </p:nvSpPr>
        <p:spPr>
          <a:xfrm flipV="1">
            <a:off x="8386560" y="5263920"/>
            <a:ext cx="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6" name="CustomShape 7"/>
          <p:cNvSpPr/>
          <p:nvPr/>
        </p:nvSpPr>
        <p:spPr>
          <a:xfrm>
            <a:off x="0" y="0"/>
            <a:ext cx="12191760" cy="4571640"/>
          </a:xfrm>
          <a:prstGeom prst="rect">
            <a:avLst/>
          </a:prstGeom>
          <a:blipFill rotWithShape="0">
            <a:blip r:embed="rId2"/>
            <a:tile/>
          </a:blipFill>
          <a:ln>
            <a:noFill/>
          </a:ln>
        </p:spPr>
        <p:style>
          <a:lnRef idx="2">
            <a:schemeClr val="accent1">
              <a:shade val="50000"/>
            </a:schemeClr>
          </a:lnRef>
          <a:fillRef idx="1">
            <a:schemeClr val="accent1"/>
          </a:fillRef>
          <a:effectRef idx="0">
            <a:schemeClr val="accent1"/>
          </a:effectRef>
          <a:fontRef idx="minor"/>
        </p:style>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Tw Cen MT"/>
              </a:rPr>
              <a:t>Click to edit the outline text format</a:t>
            </a:r>
            <a:endParaRPr b="0" lang="en-US" sz="22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Tw Cen MT"/>
              </a:rPr>
              <a:t>Second Outline Level</a:t>
            </a:r>
            <a:endParaRPr b="0" lang="en-US" sz="14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Tw Cen MT"/>
              </a:rPr>
              <a:t>Third Outline Level</a:t>
            </a:r>
            <a:endParaRPr b="0" lang="en-US" sz="14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Tw Cen MT"/>
              </a:rPr>
              <a:t>Fourth Outline Level</a:t>
            </a:r>
            <a:endParaRPr b="0" lang="en-US" sz="14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Line 1"/>
          <p:cNvSpPr/>
          <p:nvPr/>
        </p:nvSpPr>
        <p:spPr>
          <a:xfrm flipV="1">
            <a:off x="761760" y="826200"/>
            <a:ext cx="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5" name="PlaceHolder 2"/>
          <p:cNvSpPr>
            <a:spLocks noGrp="1"/>
          </p:cNvSpPr>
          <p:nvPr>
            <p:ph type="title"/>
          </p:nvPr>
        </p:nvSpPr>
        <p:spPr>
          <a:xfrm>
            <a:off x="1024200" y="585360"/>
            <a:ext cx="9719640" cy="1499400"/>
          </a:xfrm>
          <a:prstGeom prst="rect">
            <a:avLst/>
          </a:prstGeom>
        </p:spPr>
        <p:txBody>
          <a:bodyPr anchor="ctr">
            <a:noAutofit/>
          </a:bodyPr>
          <a:p>
            <a:pPr>
              <a:lnSpc>
                <a:spcPct val="80000"/>
              </a:lnSpc>
            </a:pPr>
            <a:r>
              <a:rPr b="0" lang="en-GB" sz="5000" spc="97"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46" name="PlaceHolder 3"/>
          <p:cNvSpPr>
            <a:spLocks noGrp="1"/>
          </p:cNvSpPr>
          <p:nvPr>
            <p:ph type="body"/>
          </p:nvPr>
        </p:nvSpPr>
        <p:spPr>
          <a:xfrm>
            <a:off x="1024200" y="2286000"/>
            <a:ext cx="9719640" cy="4023000"/>
          </a:xfrm>
          <a:prstGeom prst="rect">
            <a:avLst/>
          </a:prstGeom>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GB" sz="2200" spc="-1" strike="noStrike">
                <a:solidFill>
                  <a:srgbClr val="000000"/>
                </a:solidFill>
                <a:latin typeface="Tw Cen MT"/>
              </a:rPr>
              <a:t>Click to edit Master text styles</a:t>
            </a:r>
            <a:endParaRPr b="0" lang="en-US" sz="2200" spc="-1" strike="noStrike">
              <a:solidFill>
                <a:srgbClr val="000000"/>
              </a:solidFill>
              <a:latin typeface="Tw Cen MT"/>
            </a:endParaRPr>
          </a:p>
          <a:p>
            <a:pPr lvl="1" marL="265320" indent="-136800">
              <a:lnSpc>
                <a:spcPct val="90000"/>
              </a:lnSpc>
              <a:spcBef>
                <a:spcPts val="201"/>
              </a:spcBef>
              <a:spcAft>
                <a:spcPts val="400"/>
              </a:spcAft>
              <a:buClr>
                <a:srgbClr val="99cb38"/>
              </a:buClr>
              <a:buFont typeface="Wingdings 3" charset="2"/>
              <a:buChar char=""/>
            </a:pPr>
            <a:r>
              <a:rPr b="0" lang="en-GB" sz="1800" spc="-1" strike="noStrike">
                <a:solidFill>
                  <a:srgbClr val="000000"/>
                </a:solidFill>
                <a:latin typeface="Tw Cen MT"/>
              </a:rPr>
              <a:t>Second level</a:t>
            </a:r>
            <a:endParaRPr b="0" lang="en-US" sz="1800" spc="-1" strike="noStrike">
              <a:solidFill>
                <a:srgbClr val="000000"/>
              </a:solidFill>
              <a:latin typeface="Tw Cen MT"/>
            </a:endParaRPr>
          </a:p>
          <a:p>
            <a:pPr lvl="2" marL="448200" indent="-136800">
              <a:lnSpc>
                <a:spcPct val="90000"/>
              </a:lnSpc>
              <a:spcBef>
                <a:spcPts val="201"/>
              </a:spcBef>
              <a:spcAft>
                <a:spcPts val="400"/>
              </a:spcAft>
              <a:buClr>
                <a:srgbClr val="99cb38"/>
              </a:buClr>
              <a:buFont typeface="Wingdings 3" charset="2"/>
              <a:buChar char=""/>
            </a:pPr>
            <a:r>
              <a:rPr b="0" lang="en-GB" sz="1400" spc="-1" strike="noStrike">
                <a:solidFill>
                  <a:srgbClr val="000000"/>
                </a:solidFill>
                <a:latin typeface="Tw Cen MT"/>
              </a:rPr>
              <a:t>Third level</a:t>
            </a:r>
            <a:endParaRPr b="0" lang="en-US" sz="1400" spc="-1" strike="noStrike">
              <a:solidFill>
                <a:srgbClr val="000000"/>
              </a:solidFill>
              <a:latin typeface="Tw Cen MT"/>
            </a:endParaRPr>
          </a:p>
          <a:p>
            <a:pPr lvl="3" marL="594360" indent="-136800">
              <a:lnSpc>
                <a:spcPct val="90000"/>
              </a:lnSpc>
              <a:spcBef>
                <a:spcPts val="201"/>
              </a:spcBef>
              <a:spcAft>
                <a:spcPts val="400"/>
              </a:spcAft>
              <a:buClr>
                <a:srgbClr val="99cb38"/>
              </a:buClr>
              <a:buFont typeface="Wingdings 3" charset="2"/>
              <a:buChar char=""/>
            </a:pPr>
            <a:r>
              <a:rPr b="0" lang="en-GB" sz="1400" spc="-1" strike="noStrike">
                <a:solidFill>
                  <a:srgbClr val="000000"/>
                </a:solidFill>
                <a:latin typeface="Tw Cen MT"/>
              </a:rPr>
              <a:t>Fourth level</a:t>
            </a:r>
            <a:endParaRPr b="0" lang="en-US" sz="1400" spc="-1" strike="noStrike">
              <a:solidFill>
                <a:srgbClr val="000000"/>
              </a:solidFill>
              <a:latin typeface="Tw Cen MT"/>
            </a:endParaRPr>
          </a:p>
          <a:p>
            <a:pPr lvl="4" marL="777240" indent="-136800">
              <a:lnSpc>
                <a:spcPct val="90000"/>
              </a:lnSpc>
              <a:spcBef>
                <a:spcPts val="201"/>
              </a:spcBef>
              <a:spcAft>
                <a:spcPts val="400"/>
              </a:spcAft>
              <a:buClr>
                <a:srgbClr val="99cb38"/>
              </a:buClr>
              <a:buFont typeface="Wingdings 3" charset="2"/>
              <a:buChar char=""/>
            </a:pPr>
            <a:r>
              <a:rPr b="0" lang="en-GB" sz="1400" spc="-1" strike="noStrike">
                <a:solidFill>
                  <a:srgbClr val="000000"/>
                </a:solidFill>
                <a:latin typeface="Tw Cen MT"/>
              </a:rPr>
              <a:t>Fifth level</a:t>
            </a:r>
            <a:endParaRPr b="0" lang="en-US" sz="1400" spc="-1" strike="noStrike">
              <a:solidFill>
                <a:srgbClr val="000000"/>
              </a:solidFill>
              <a:latin typeface="Tw Cen MT"/>
            </a:endParaRPr>
          </a:p>
        </p:txBody>
      </p:sp>
      <p:sp>
        <p:nvSpPr>
          <p:cNvPr id="47" name="PlaceHolder 4"/>
          <p:cNvSpPr>
            <a:spLocks noGrp="1"/>
          </p:cNvSpPr>
          <p:nvPr>
            <p:ph type="dt"/>
          </p:nvPr>
        </p:nvSpPr>
        <p:spPr>
          <a:xfrm>
            <a:off x="1024200" y="6470640"/>
            <a:ext cx="2153880" cy="273960"/>
          </a:xfrm>
          <a:prstGeom prst="rect">
            <a:avLst/>
          </a:prstGeom>
        </p:spPr>
        <p:txBody>
          <a:bodyPr anchor="ctr">
            <a:noAutofit/>
          </a:bodyPr>
          <a:p>
            <a:pPr>
              <a:lnSpc>
                <a:spcPct val="100000"/>
              </a:lnSpc>
            </a:pPr>
            <a:fld id="{EBE7D323-558A-4907-9CBD-59CF8F1DC553}" type="datetime">
              <a:rPr b="0" lang="en-US" sz="1000" spc="-1" strike="noStrike">
                <a:solidFill>
                  <a:srgbClr val="0d0d0d"/>
                </a:solidFill>
                <a:latin typeface="Tw Cen MT Condensed"/>
              </a:rPr>
              <a:t>12/1/22</a:t>
            </a:fld>
            <a:endParaRPr b="0" lang="en-IN" sz="1000" spc="-1" strike="noStrike">
              <a:latin typeface="Times New Roman"/>
            </a:endParaRPr>
          </a:p>
        </p:txBody>
      </p:sp>
      <p:sp>
        <p:nvSpPr>
          <p:cNvPr id="48" name="PlaceHolder 5"/>
          <p:cNvSpPr>
            <a:spLocks noGrp="1"/>
          </p:cNvSpPr>
          <p:nvPr>
            <p:ph type="ftr"/>
          </p:nvPr>
        </p:nvSpPr>
        <p:spPr>
          <a:xfrm>
            <a:off x="4843080" y="6470640"/>
            <a:ext cx="5901120" cy="273960"/>
          </a:xfrm>
          <a:prstGeom prst="rect">
            <a:avLst/>
          </a:prstGeom>
        </p:spPr>
        <p:txBody>
          <a:bodyPr anchor="ctr">
            <a:noAutofit/>
          </a:bodyPr>
          <a:p>
            <a:endParaRPr b="0" lang="en-IN" sz="2400" spc="-1" strike="noStrike">
              <a:latin typeface="Times New Roman"/>
            </a:endParaRPr>
          </a:p>
        </p:txBody>
      </p:sp>
      <p:sp>
        <p:nvSpPr>
          <p:cNvPr id="49" name="PlaceHolder 6"/>
          <p:cNvSpPr>
            <a:spLocks noGrp="1"/>
          </p:cNvSpPr>
          <p:nvPr>
            <p:ph type="sldNum"/>
          </p:nvPr>
        </p:nvSpPr>
        <p:spPr>
          <a:xfrm>
            <a:off x="10837440" y="6470640"/>
            <a:ext cx="973440" cy="273960"/>
          </a:xfrm>
          <a:prstGeom prst="rect">
            <a:avLst/>
          </a:prstGeom>
        </p:spPr>
        <p:txBody>
          <a:bodyPr anchor="ctr">
            <a:noAutofit/>
          </a:bodyPr>
          <a:p>
            <a:pPr>
              <a:lnSpc>
                <a:spcPct val="100000"/>
              </a:lnSpc>
            </a:pPr>
            <a:fld id="{4B3EC4A0-E587-495A-B83D-898CD4174D14}" type="slidenum">
              <a:rPr b="0" lang="en-US" sz="1000" spc="-1" strike="noStrike">
                <a:solidFill>
                  <a:srgbClr val="0d0d0d"/>
                </a:solidFill>
                <a:latin typeface="Tw Cen MT Condensed"/>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ajammc.com/2021/08/01/urdu-instagram-poetry/" TargetMode="External"/><Relationship Id="rId2" Type="http://schemas.openxmlformats.org/officeDocument/2006/relationships/hyperlink" Target="https://swarajyamag.com/culture/what-makes-a-language-polite-poetic-or-romantic" TargetMode="External"/><Relationship Id="rId3" Type="http://schemas.openxmlformats.org/officeDocument/2006/relationships/hyperlink" Target="https://www.languageoasis.com/blog/all-that-you-wanted-to-know-about-the-urdu-language/" TargetMode="External"/><Relationship Id="rId4" Type="http://schemas.openxmlformats.org/officeDocument/2006/relationships/hyperlink" Target="https://www.asianage.com/life/more-features/260618/the-eternal-charm-of-urdu.html" TargetMode="External"/><Relationship Id="rId5" Type="http://schemas.openxmlformats.org/officeDocument/2006/relationships/hyperlink" Target="https://twitter.com/ranaayyub/status/817815095468290049?lang=en" TargetMode="External"/><Relationship Id="rId6" Type="http://schemas.openxmlformats.org/officeDocument/2006/relationships/hyperlink" Target="https://www.theguardian.com/education/2014/jul/17/what-makes-a-language-attractive" TargetMode="External"/><Relationship Id="rId7" Type="http://schemas.openxmlformats.org/officeDocument/2006/relationships/hyperlink" Target="https://youtu.be/d22JtTJtFdw" TargetMode="External"/><Relationship Id="rId8" Type="http://schemas.openxmlformats.org/officeDocument/2006/relationships/hyperlink" Target="https://www.sciencedirect.com/science/article/abs/pii/S0950329320303025" TargetMode="External"/><Relationship Id="rId9"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4960080"/>
            <a:ext cx="7772040" cy="1462680"/>
          </a:xfrm>
          <a:prstGeom prst="rect">
            <a:avLst/>
          </a:prstGeom>
          <a:noFill/>
          <a:ln>
            <a:noFill/>
          </a:ln>
        </p:spPr>
        <p:txBody>
          <a:bodyPr anchor="ctr">
            <a:noAutofit/>
          </a:bodyPr>
          <a:p>
            <a:pPr algn="r">
              <a:lnSpc>
                <a:spcPct val="80000"/>
              </a:lnSpc>
            </a:pPr>
            <a:r>
              <a:rPr b="0" lang="en-US" sz="5000" spc="199" strike="noStrike" cap="all">
                <a:solidFill>
                  <a:srgbClr val="0d0d0d"/>
                </a:solidFill>
                <a:latin typeface="Tw Cen MT Condensed"/>
              </a:rPr>
              <a:t>Team papa ka para </a:t>
            </a:r>
            <a:endParaRPr b="0" lang="en-US" sz="5000" spc="-1" strike="noStrike">
              <a:solidFill>
                <a:srgbClr val="000000"/>
              </a:solidFill>
              <a:latin typeface="Tw Cen MT"/>
            </a:endParaRPr>
          </a:p>
        </p:txBody>
      </p:sp>
      <p:sp>
        <p:nvSpPr>
          <p:cNvPr id="87" name="TextShape 2"/>
          <p:cNvSpPr txBox="1"/>
          <p:nvPr/>
        </p:nvSpPr>
        <p:spPr>
          <a:xfrm>
            <a:off x="8610480" y="4960080"/>
            <a:ext cx="3200040" cy="1462680"/>
          </a:xfrm>
          <a:prstGeom prst="rect">
            <a:avLst/>
          </a:prstGeom>
          <a:noFill/>
          <a:ln>
            <a:noFill/>
          </a:ln>
        </p:spPr>
        <p:txBody>
          <a:bodyPr anchor="ctr">
            <a:noAutofit/>
          </a:bodyPr>
          <a:p>
            <a:pPr>
              <a:lnSpc>
                <a:spcPct val="100000"/>
              </a:lnSpc>
              <a:spcAft>
                <a:spcPts val="201"/>
              </a:spcAft>
              <a:tabLst>
                <a:tab algn="l" pos="0"/>
              </a:tabLst>
            </a:pPr>
            <a:r>
              <a:rPr b="0" lang="en-US" sz="1800" spc="-1" strike="noStrike">
                <a:solidFill>
                  <a:srgbClr val="0d0d0d"/>
                </a:solidFill>
                <a:latin typeface="Tw Cen MT"/>
              </a:rPr>
              <a:t>Aditya Raghuvanshi </a:t>
            </a:r>
            <a:br/>
            <a:r>
              <a:rPr b="0" lang="en-US" sz="1800" spc="-1" strike="noStrike">
                <a:solidFill>
                  <a:srgbClr val="0d0d0d"/>
                </a:solidFill>
                <a:latin typeface="Tw Cen MT"/>
              </a:rPr>
              <a:t>Utsav Shekhar </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2</a:t>
            </a:r>
            <a:endParaRPr b="0" lang="en-US" sz="5000" spc="-1" strike="noStrike">
              <a:solidFill>
                <a:srgbClr val="000000"/>
              </a:solidFill>
              <a:latin typeface="Tw Cen MT"/>
            </a:endParaRPr>
          </a:p>
        </p:txBody>
      </p:sp>
      <p:sp>
        <p:nvSpPr>
          <p:cNvPr id="117" name="TextShape 2"/>
          <p:cNvSpPr txBox="1"/>
          <p:nvPr/>
        </p:nvSpPr>
        <p:spPr>
          <a:xfrm>
            <a:off x="1024200" y="2286000"/>
            <a:ext cx="9719640" cy="402300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Methodology :</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We gathered our data from the analysis of research papers of different languages about the frequency-wise distribution of various phonetic sounds available in it. We plotted the frequencies, converting them from their way of representing sound to respective IPA symbols.</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Analyse the frequency of vowels and consonants appearing in the language. </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2</a:t>
            </a:r>
            <a:endParaRPr b="0" lang="en-US" sz="5000" spc="-1" strike="noStrike">
              <a:solidFill>
                <a:srgbClr val="000000"/>
              </a:solidFill>
              <a:latin typeface="Tw Cen MT"/>
            </a:endParaRPr>
          </a:p>
        </p:txBody>
      </p:sp>
      <p:sp>
        <p:nvSpPr>
          <p:cNvPr id="119" name="TextShape 2"/>
          <p:cNvSpPr txBox="1"/>
          <p:nvPr/>
        </p:nvSpPr>
        <p:spPr>
          <a:xfrm>
            <a:off x="1024200" y="2286000"/>
            <a:ext cx="9719640" cy="402300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 </a:t>
            </a:r>
            <a:endParaRPr b="0" lang="en-US" sz="2200" spc="-1" strike="noStrike">
              <a:solidFill>
                <a:srgbClr val="000000"/>
              </a:solidFill>
              <a:latin typeface="Tw Cen MT"/>
            </a:endParaRPr>
          </a:p>
        </p:txBody>
      </p:sp>
      <p:sp>
        <p:nvSpPr>
          <p:cNvPr id="120" name="CustomShape 3"/>
          <p:cNvSpPr/>
          <p:nvPr/>
        </p:nvSpPr>
        <p:spPr>
          <a:xfrm>
            <a:off x="6271560" y="142200"/>
            <a:ext cx="5764320" cy="3644640"/>
          </a:xfrm>
          <a:prstGeom prst="roundRect">
            <a:avLst>
              <a:gd name="adj" fmla="val 8594"/>
            </a:avLst>
          </a:prstGeom>
          <a:blipFill rotWithShape="0">
            <a:blip r:embed="rId1"/>
            <a:stretch>
              <a:fillRect/>
            </a:stretch>
          </a:blipFill>
          <a:ln>
            <a:noFill/>
          </a:ln>
          <a:effectLst>
            <a:reflection algn="bl" blurRad="12700" dir="5400000" dist="5000" endPos="28000" rotWithShape="0" stA="38000" sy="-100000"/>
          </a:effectLst>
        </p:spPr>
        <p:style>
          <a:lnRef idx="0"/>
          <a:fillRef idx="0"/>
          <a:effectRef idx="0"/>
          <a:fontRef idx="minor"/>
        </p:style>
      </p:sp>
      <p:pic>
        <p:nvPicPr>
          <p:cNvPr id="121" name="Picture 6" descr=""/>
          <p:cNvPicPr/>
          <p:nvPr/>
        </p:nvPicPr>
        <p:blipFill>
          <a:blip r:embed="rId2"/>
          <a:stretch/>
        </p:blipFill>
        <p:spPr>
          <a:xfrm>
            <a:off x="579600" y="2355480"/>
            <a:ext cx="4982760" cy="4023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2</a:t>
            </a:r>
            <a:endParaRPr b="0" lang="en-US" sz="5000" spc="-1" strike="noStrike">
              <a:solidFill>
                <a:srgbClr val="000000"/>
              </a:solidFill>
              <a:latin typeface="Tw Cen MT"/>
            </a:endParaRPr>
          </a:p>
        </p:txBody>
      </p:sp>
      <p:sp>
        <p:nvSpPr>
          <p:cNvPr id="123" name="TextShape 2"/>
          <p:cNvSpPr txBox="1"/>
          <p:nvPr/>
        </p:nvSpPr>
        <p:spPr>
          <a:xfrm>
            <a:off x="1024200" y="3675960"/>
            <a:ext cx="9719640" cy="263304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Conclusions : </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We found that number of vowels occurring in a language which we are perceived to be sweet are more.  </a:t>
            </a:r>
            <a:endParaRPr b="0" lang="en-US" sz="2200" spc="-1" strike="noStrike">
              <a:solidFill>
                <a:srgbClr val="000000"/>
              </a:solidFill>
              <a:latin typeface="Tw Cen MT"/>
            </a:endParaRPr>
          </a:p>
        </p:txBody>
      </p:sp>
      <p:pic>
        <p:nvPicPr>
          <p:cNvPr id="124" name="Picture 4" descr=""/>
          <p:cNvPicPr/>
          <p:nvPr/>
        </p:nvPicPr>
        <p:blipFill>
          <a:blip r:embed="rId1"/>
          <a:stretch/>
        </p:blipFill>
        <p:spPr>
          <a:xfrm>
            <a:off x="3498120" y="630360"/>
            <a:ext cx="7772040" cy="29084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WHY STAGE 3</a:t>
            </a:r>
            <a:endParaRPr b="0" lang="en-US" sz="5000" spc="-1" strike="noStrike">
              <a:solidFill>
                <a:srgbClr val="000000"/>
              </a:solidFill>
              <a:latin typeface="Tw Cen MT"/>
            </a:endParaRPr>
          </a:p>
        </p:txBody>
      </p:sp>
      <p:pic>
        <p:nvPicPr>
          <p:cNvPr id="126" name="Content Placeholder 3" descr=""/>
          <p:cNvPicPr/>
          <p:nvPr/>
        </p:nvPicPr>
        <p:blipFill>
          <a:blip r:embed="rId1"/>
          <a:stretch/>
        </p:blipFill>
        <p:spPr>
          <a:xfrm>
            <a:off x="812880" y="2443320"/>
            <a:ext cx="5986080" cy="3829320"/>
          </a:xfrm>
          <a:prstGeom prst="rect">
            <a:avLst/>
          </a:prstGeom>
          <a:ln>
            <a:noFill/>
          </a:ln>
        </p:spPr>
      </p:pic>
      <p:pic>
        <p:nvPicPr>
          <p:cNvPr id="127" name="Picture 5" descr=""/>
          <p:cNvPicPr/>
          <p:nvPr/>
        </p:nvPicPr>
        <p:blipFill>
          <a:blip r:embed="rId2"/>
          <a:stretch/>
        </p:blipFill>
        <p:spPr>
          <a:xfrm>
            <a:off x="4651920" y="936000"/>
            <a:ext cx="6436080" cy="11595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024200" y="585360"/>
            <a:ext cx="9719640" cy="1499400"/>
          </a:xfrm>
          <a:prstGeom prst="rect">
            <a:avLst/>
          </a:prstGeom>
          <a:noFill/>
          <a:ln>
            <a:noFill/>
          </a:ln>
        </p:spPr>
        <p:txBody>
          <a:bodyPr anchor="ctr">
            <a:noAutofit/>
          </a:bodyPr>
          <a:p>
            <a:endParaRPr b="0" lang="en-US" sz="1800" spc="-1" strike="noStrike">
              <a:solidFill>
                <a:srgbClr val="000000"/>
              </a:solidFill>
              <a:latin typeface="Tw Cen MT"/>
            </a:endParaRPr>
          </a:p>
        </p:txBody>
      </p:sp>
      <p:pic>
        <p:nvPicPr>
          <p:cNvPr id="129" name="Online Media 3" descr="What Makes Urdu Beautiful?"/>
          <p:cNvPicPr/>
          <p:nvPr/>
        </p:nvPicPr>
        <p:blipFill>
          <a:blip r:embed="rId1"/>
          <a:stretch/>
        </p:blipFill>
        <p:spPr>
          <a:xfrm>
            <a:off x="340560" y="177120"/>
            <a:ext cx="11510640" cy="650340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mediacall">
                                  <p:stCondLst>
                                    <p:cond delay="0"/>
                                  </p:stCondLst>
                                  <p:childTnLst>
                                    <p:cmd type="call">
                                      <p:cBhvr>
                                        <p:cTn id="48" dur="1" fill="hold"/>
                                        <p:tgtEl>
                                          <p:spTgt spid="129"/>
                                        </p:tgtEl>
                                      </p:cBhvr>
                                    </p:cmd>
                                  </p:childTnLst>
                                </p:cTn>
                              </p:par>
                            </p:childTnLst>
                          </p:cTn>
                        </p:par>
                      </p:childTnLst>
                    </p:cTn>
                  </p:par>
                </p:childTnLst>
              </p:cTn>
              <p:prevCondLst>
                <p:cond evt="onPrev">
                  <p:tgtEl>
                    <p:sldTgt/>
                  </p:tgtEl>
                </p:cond>
              </p:prevCondLst>
              <p:nextCondLst>
                <p:cond evt="onNext">
                  <p:tgtEl>
                    <p:sldTgt/>
                  </p:tgtEl>
                </p:cond>
              </p:nextCondLst>
            </p:seq>
            <p:seq>
              <p:cTn id="49" restart="whenNotActive" nodeType="interactiveSeq" fill="hold">
                <p:stCondLst>
                  <p:cond delay="0" evt="onClick">
                    <p:tgtEl>
                      <p:spTgt spid="129"/>
                    </p:tgtEl>
                  </p:cond>
                </p:stCondLst>
                <p:childTnLst>
                  <p:par>
                    <p:cTn id="50" fill="hold">
                      <p:stCondLst>
                        <p:cond delay="0" evt="onClick">
                          <p:tgtEl>
                            <p:spTgt spid="129"/>
                          </p:tgtEl>
                        </p:cond>
                      </p:stCondLst>
                      <p:childTnLst>
                        <p:par>
                          <p:cTn id="51" fill="hold">
                            <p:stCondLst>
                              <p:cond delay="0"/>
                            </p:stCondLst>
                            <p:childTnLst>
                              <p:par>
                                <p:cTn id="52" nodeType="clickEffect" fill="hold" presetClass="mediacall">
                                  <p:stCondLst>
                                    <p:cond delay="0"/>
                                  </p:stCondLst>
                                  <p:childTnLst>
                                    <p:cmd type="call" cmd="togglePause">
                                      <p:cBhvr>
                                        <p:cTn id="53" dur="1" fill="hold"/>
                                        <p:tgtEl>
                                          <p:spTgt spid="129"/>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3 </a:t>
            </a:r>
            <a:endParaRPr b="0" lang="en-US" sz="5000" spc="-1" strike="noStrike">
              <a:solidFill>
                <a:srgbClr val="000000"/>
              </a:solidFill>
              <a:latin typeface="Tw Cen MT"/>
            </a:endParaRPr>
          </a:p>
        </p:txBody>
      </p:sp>
      <p:sp>
        <p:nvSpPr>
          <p:cNvPr id="131" name="TextShape 2"/>
          <p:cNvSpPr txBox="1"/>
          <p:nvPr/>
        </p:nvSpPr>
        <p:spPr>
          <a:xfrm>
            <a:off x="1024200" y="2632320"/>
            <a:ext cx="3566160" cy="367668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IN" sz="1800" spc="-1" strike="noStrike">
                <a:solidFill>
                  <a:srgbClr val="000000"/>
                </a:solidFill>
                <a:latin typeface="Calibri"/>
              </a:rPr>
              <a:t>Stage 3 is our analysis of languages based on society and the perspective of common people.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00000"/>
                </a:solidFill>
                <a:latin typeface="Calibri"/>
              </a:rPr>
              <a:t>The basic idea of the experiment revolved around the sociolinguistic fact that, the beauty and such face features and characteristics of the language are perceived by the hearer on the basis of the preconceived image of the original speakers of the language. </a:t>
            </a:r>
            <a:endParaRPr b="0" lang="en-US" sz="1800" spc="-1" strike="noStrike">
              <a:solidFill>
                <a:srgbClr val="000000"/>
              </a:solidFill>
              <a:latin typeface="Tw Cen MT"/>
            </a:endParaRPr>
          </a:p>
          <a:p>
            <a:pPr>
              <a:lnSpc>
                <a:spcPct val="90000"/>
              </a:lnSpc>
              <a:spcBef>
                <a:spcPts val="1199"/>
              </a:spcBef>
              <a:spcAft>
                <a:spcPts val="201"/>
              </a:spcAft>
            </a:pPr>
            <a:endParaRPr b="0" lang="en-US" sz="1800" spc="-1" strike="noStrike">
              <a:solidFill>
                <a:srgbClr val="000000"/>
              </a:solidFill>
              <a:latin typeface="Tw Cen MT"/>
            </a:endParaRPr>
          </a:p>
        </p:txBody>
      </p:sp>
      <p:pic>
        <p:nvPicPr>
          <p:cNvPr id="132" name="Picture 4" descr="What Makes A Language ‘Polite’, ‘Poetic’, Or ‘Romantic’?"/>
          <p:cNvPicPr/>
          <p:nvPr/>
        </p:nvPicPr>
        <p:blipFill>
          <a:blip r:embed="rId1"/>
          <a:stretch/>
        </p:blipFill>
        <p:spPr>
          <a:xfrm>
            <a:off x="5569560" y="1903320"/>
            <a:ext cx="5901840" cy="3319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3</a:t>
            </a:r>
            <a:endParaRPr b="0" lang="en-US" sz="5000" spc="-1" strike="noStrike">
              <a:solidFill>
                <a:srgbClr val="000000"/>
              </a:solidFill>
              <a:latin typeface="Tw Cen MT"/>
            </a:endParaRPr>
          </a:p>
        </p:txBody>
      </p:sp>
      <p:pic>
        <p:nvPicPr>
          <p:cNvPr id="134" name="Content Placeholder 4" descr=""/>
          <p:cNvPicPr/>
          <p:nvPr/>
        </p:nvPicPr>
        <p:blipFill>
          <a:blip r:embed="rId1"/>
          <a:stretch/>
        </p:blipFill>
        <p:spPr>
          <a:xfrm>
            <a:off x="184680" y="1936440"/>
            <a:ext cx="4762080" cy="1871280"/>
          </a:xfrm>
          <a:prstGeom prst="rect">
            <a:avLst/>
          </a:prstGeom>
          <a:ln>
            <a:noFill/>
          </a:ln>
        </p:spPr>
      </p:pic>
      <p:pic>
        <p:nvPicPr>
          <p:cNvPr id="135" name="Picture 6" descr=""/>
          <p:cNvPicPr/>
          <p:nvPr/>
        </p:nvPicPr>
        <p:blipFill>
          <a:blip r:embed="rId2"/>
          <a:stretch/>
        </p:blipFill>
        <p:spPr>
          <a:xfrm>
            <a:off x="5774040" y="337680"/>
            <a:ext cx="5974200" cy="2216520"/>
          </a:xfrm>
          <a:prstGeom prst="rect">
            <a:avLst/>
          </a:prstGeom>
          <a:ln>
            <a:noFill/>
          </a:ln>
        </p:spPr>
      </p:pic>
      <p:pic>
        <p:nvPicPr>
          <p:cNvPr id="136" name="Picture 8" descr=""/>
          <p:cNvPicPr/>
          <p:nvPr/>
        </p:nvPicPr>
        <p:blipFill>
          <a:blip r:embed="rId3"/>
          <a:stretch/>
        </p:blipFill>
        <p:spPr>
          <a:xfrm>
            <a:off x="6986160" y="4303440"/>
            <a:ext cx="4762080" cy="1795320"/>
          </a:xfrm>
          <a:prstGeom prst="rect">
            <a:avLst/>
          </a:prstGeom>
          <a:ln>
            <a:noFill/>
          </a:ln>
        </p:spPr>
      </p:pic>
      <p:pic>
        <p:nvPicPr>
          <p:cNvPr id="137" name="Picture 10" descr=""/>
          <p:cNvPicPr/>
          <p:nvPr/>
        </p:nvPicPr>
        <p:blipFill>
          <a:blip r:embed="rId4"/>
          <a:stretch/>
        </p:blipFill>
        <p:spPr>
          <a:xfrm>
            <a:off x="6986160" y="3657960"/>
            <a:ext cx="4257360" cy="713160"/>
          </a:xfrm>
          <a:prstGeom prst="rect">
            <a:avLst/>
          </a:prstGeom>
          <a:ln>
            <a:noFill/>
          </a:ln>
        </p:spPr>
      </p:pic>
      <p:pic>
        <p:nvPicPr>
          <p:cNvPr id="138" name="Picture 14" descr=""/>
          <p:cNvPicPr/>
          <p:nvPr/>
        </p:nvPicPr>
        <p:blipFill>
          <a:blip r:embed="rId5"/>
          <a:stretch/>
        </p:blipFill>
        <p:spPr>
          <a:xfrm>
            <a:off x="42840" y="4509000"/>
            <a:ext cx="6542280" cy="18950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Final conclusion </a:t>
            </a:r>
            <a:endParaRPr b="0" lang="en-US" sz="5000" spc="-1" strike="noStrike">
              <a:solidFill>
                <a:srgbClr val="000000"/>
              </a:solidFill>
              <a:latin typeface="Tw Cen MT"/>
            </a:endParaRPr>
          </a:p>
        </p:txBody>
      </p:sp>
      <p:sp>
        <p:nvSpPr>
          <p:cNvPr id="140" name="TextShape 2"/>
          <p:cNvSpPr txBox="1"/>
          <p:nvPr/>
        </p:nvSpPr>
        <p:spPr>
          <a:xfrm>
            <a:off x="1024200" y="2286000"/>
            <a:ext cx="9719640" cy="4023000"/>
          </a:xfrm>
          <a:prstGeom prst="rect">
            <a:avLst/>
          </a:prstGeom>
          <a:noFill/>
          <a:ln>
            <a:noFill/>
          </a:ln>
        </p:spPr>
        <p:txBody>
          <a:bodyPr lIns="45720" rIns="45720">
            <a:noAutofit/>
          </a:bodyPr>
          <a:p>
            <a:pPr>
              <a:lnSpc>
                <a:spcPct val="90000"/>
              </a:lnSpc>
              <a:spcBef>
                <a:spcPts val="1199"/>
              </a:spcBef>
              <a:spcAft>
                <a:spcPts val="201"/>
              </a:spcAft>
              <a:tabLst>
                <a:tab algn="l" pos="0"/>
              </a:tabLst>
            </a:pPr>
            <a:r>
              <a:rPr b="0" lang="en-US" sz="2200" spc="-1" strike="noStrike">
                <a:solidFill>
                  <a:srgbClr val="000000"/>
                </a:solidFill>
                <a:latin typeface="Tw Cen MT"/>
              </a:rPr>
              <a:t>Our initial hypothesis that some Indian languages sound more soothing than </a:t>
            </a:r>
            <a:r>
              <a:rPr b="0" lang="en-US" sz="2200" spc="-1" strike="noStrike">
                <a:solidFill>
                  <a:srgbClr val="000000"/>
                </a:solidFill>
                <a:latin typeface="Tw Cen MT"/>
              </a:rPr>
              <a:t>others is proved, mainly Urdu in this case.</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The point that we made in stage 2 also points to the same conclusion but </a:t>
            </a:r>
            <a:r>
              <a:rPr b="0" lang="en-US" sz="2200" spc="-1" strike="noStrike">
                <a:solidFill>
                  <a:srgbClr val="000000"/>
                </a:solidFill>
                <a:latin typeface="Tw Cen MT"/>
              </a:rPr>
              <a:t>yet due to lack of sufficient research works on this topics, It’s conclusion are </a:t>
            </a:r>
            <a:r>
              <a:rPr b="0" lang="en-US" sz="2200" spc="-1" strike="noStrike">
                <a:solidFill>
                  <a:srgbClr val="000000"/>
                </a:solidFill>
                <a:latin typeface="Tw Cen MT"/>
              </a:rPr>
              <a:t>not majorly considered for the proof of our hypothesis.</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We can say on the basis of the discussion which were made in stage 3 of our </a:t>
            </a:r>
            <a:r>
              <a:rPr b="0" lang="en-US" sz="2200" spc="-1" strike="noStrike">
                <a:solidFill>
                  <a:srgbClr val="000000"/>
                </a:solidFill>
                <a:latin typeface="Tw Cen MT"/>
              </a:rPr>
              <a:t>project that from common person’s perspective, Urdu is more soothing than </a:t>
            </a:r>
            <a:r>
              <a:rPr b="0" lang="en-US" sz="2200" spc="-1" strike="noStrike">
                <a:solidFill>
                  <a:srgbClr val="000000"/>
                </a:solidFill>
                <a:latin typeface="Tw Cen MT"/>
              </a:rPr>
              <a:t>other Indian Languages.</a:t>
            </a:r>
            <a:r>
              <a:rPr b="0" lang="en-US" sz="2200" spc="-1" strike="noStrike">
                <a:solidFill>
                  <a:srgbClr val="000000"/>
                </a:solidFill>
                <a:latin typeface="Tw Cen MT"/>
              </a:rPr>
              <a:t>	</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Bibliography</a:t>
            </a:r>
            <a:endParaRPr b="0" lang="en-US" sz="5000" spc="-1" strike="noStrike">
              <a:solidFill>
                <a:srgbClr val="000000"/>
              </a:solidFill>
              <a:latin typeface="Tw Cen MT"/>
            </a:endParaRPr>
          </a:p>
        </p:txBody>
      </p:sp>
      <p:sp>
        <p:nvSpPr>
          <p:cNvPr id="142" name="TextShape 2"/>
          <p:cNvSpPr txBox="1"/>
          <p:nvPr/>
        </p:nvSpPr>
        <p:spPr>
          <a:xfrm>
            <a:off x="1024200" y="1745640"/>
            <a:ext cx="4286520" cy="4563360"/>
          </a:xfrm>
          <a:prstGeom prst="rect">
            <a:avLst/>
          </a:prstGeom>
          <a:noFill/>
          <a:ln>
            <a:noFill/>
          </a:ln>
        </p:spPr>
        <p:txBody>
          <a:bodyPr lIns="45720" rIns="45720">
            <a:normAutofit fontScale="30000"/>
          </a:bodyPr>
          <a:p>
            <a:pPr marL="91440" indent="-91080">
              <a:lnSpc>
                <a:spcPct val="90000"/>
              </a:lnSpc>
              <a:spcBef>
                <a:spcPts val="1199"/>
              </a:spcBef>
              <a:spcAft>
                <a:spcPts val="201"/>
              </a:spcAft>
              <a:buClr>
                <a:srgbClr val="99cb38"/>
              </a:buClr>
              <a:buFont typeface="Tw Cen MT"/>
              <a:buChar char=" "/>
            </a:pPr>
            <a:r>
              <a:rPr b="0" lang="en-IN" sz="1800" spc="-1" strike="noStrike">
                <a:solidFill>
                  <a:srgbClr val="0260bf"/>
                </a:solidFill>
                <a:latin typeface="Calibri"/>
              </a:rPr>
              <a:t>https://www.livemint.com/Opinion/B9PWW3liEjY 59D4Y1IGYkL/The-romance-of-Urdu-is-lost-in- translation.html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260bf"/>
                </a:solidFill>
                <a:latin typeface="Calibri"/>
              </a:rPr>
              <a:t>https://www.livemint.com/Opinion/B9PWW3liEjY 59D4Y1IGYkL/The-romance-of-Urdu-is-lost-in- translation.html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260bf"/>
                </a:solidFill>
                <a:latin typeface="Calibri"/>
              </a:rPr>
              <a:t>https://www.oxfordbibliographies.com/view/docu ment/obo-9780199772810/obo-9780199772810- 0161.xml#:~:text=Linguistic%20politeness%20can %20be%20defined,what%20society%20or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260bf"/>
                </a:solidFill>
                <a:latin typeface="Calibri"/>
              </a:rPr>
              <a:t>https://en.wiktionary.org/wiki/Appendix:Hindi_pr onunciation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260bf"/>
                </a:solidFill>
                <a:latin typeface="Calibri"/>
              </a:rPr>
              <a:t>https://www.sttmedia.com/characterfrequency- hindi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00000"/>
                </a:solidFill>
                <a:latin typeface="Calibri"/>
              </a:rPr>
              <a:t>Haris Bin Zia1, Agha Ali Raza1, Awais Athar2 PronouncUR: An Urdu Pronunciation Lexicon Generator </a:t>
            </a:r>
            <a:r>
              <a:rPr b="0" lang="en-IN" sz="1800" spc="-1" strike="noStrike">
                <a:solidFill>
                  <a:srgbClr val="000000"/>
                </a:solidFill>
                <a:latin typeface="TimesNewRomanPSMT"/>
              </a:rPr>
              <a:t>EMBL-EBI, Wellcome Genome Campus, Hinxton, Cambridgeshire, CB10 1SD, UK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260bf"/>
                </a:solidFill>
                <a:latin typeface="Calibri"/>
              </a:rPr>
              <a:t>https://www.sttmedia.com/characterfrequency- italian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1" lang="en-IN" sz="1800" spc="-1" strike="noStrike">
                <a:solidFill>
                  <a:srgbClr val="000000"/>
                </a:solidFill>
                <a:latin typeface="TimesNewRomanPS"/>
              </a:rPr>
              <a:t>Estimation of the Frequency of Occurrence of Italian Phonemes in Text </a:t>
            </a:r>
            <a:r>
              <a:rPr b="0" lang="en-IN" sz="1800" spc="-1" strike="noStrike">
                <a:solidFill>
                  <a:srgbClr val="000000"/>
                </a:solidFill>
                <a:latin typeface="Calibri"/>
              </a:rPr>
              <a:t>J. Arango*, A. DeCaprio*, S. Baik†, L. De Nardis‡, S. Shattuck-Hufnagel† and M.-G. Di Benedetto*†‡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00000"/>
                </a:solidFill>
                <a:latin typeface="Calibri"/>
              </a:rPr>
              <a:t>Thennarasu Sakkan</a:t>
            </a:r>
            <a:br/>
            <a:r>
              <a:rPr b="0" lang="en-IN" sz="1800" spc="-1" strike="noStrike">
                <a:solidFill>
                  <a:srgbClr val="000000"/>
                </a:solidFill>
                <a:latin typeface="Calibri"/>
              </a:rPr>
              <a:t>Corpus : </a:t>
            </a:r>
            <a:r>
              <a:rPr b="0" lang="en-IN" sz="1800" spc="-1" strike="noStrike">
                <a:solidFill>
                  <a:srgbClr val="0260bf"/>
                </a:solidFill>
                <a:latin typeface="Calibri"/>
              </a:rPr>
              <a:t>https://www.academia.edu/8745513/A_Statistical _Study_of_Tamil_Corpus </a:t>
            </a:r>
            <a:endParaRPr b="0" lang="en-US" sz="18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IN" sz="1800" spc="-1" strike="noStrike">
                <a:solidFill>
                  <a:srgbClr val="000000"/>
                </a:solidFill>
                <a:latin typeface="Calibri"/>
              </a:rPr>
              <a:t>Ferguson, Charles A., and Munier Chowdhury. “The Phonemes of Bengali.” </a:t>
            </a:r>
            <a:r>
              <a:rPr b="0" i="1" lang="en-IN" sz="1800" spc="-1" strike="noStrike">
                <a:solidFill>
                  <a:srgbClr val="000000"/>
                </a:solidFill>
                <a:latin typeface="Calibri"/>
              </a:rPr>
              <a:t>Language</a:t>
            </a:r>
            <a:r>
              <a:rPr b="0" lang="en-IN" sz="1800" spc="-1" strike="noStrike">
                <a:solidFill>
                  <a:srgbClr val="000000"/>
                </a:solidFill>
                <a:latin typeface="Calibri"/>
              </a:rPr>
              <a:t>, vol. 36, no. 1, 1960, pp. 22–59. </a:t>
            </a:r>
            <a:r>
              <a:rPr b="0" i="1" lang="en-IN" sz="1800" spc="-1" strike="noStrike">
                <a:solidFill>
                  <a:srgbClr val="000000"/>
                </a:solidFill>
                <a:latin typeface="Calibri"/>
              </a:rPr>
              <a:t>JSTOR</a:t>
            </a:r>
            <a:r>
              <a:rPr b="0" lang="en-IN" sz="1800" spc="-1" strike="noStrike">
                <a:solidFill>
                  <a:srgbClr val="000000"/>
                </a:solidFill>
                <a:latin typeface="Calibri"/>
              </a:rPr>
              <a:t>, </a:t>
            </a:r>
            <a:r>
              <a:rPr b="0" lang="en-IN" sz="1800" spc="-1" strike="noStrike">
                <a:solidFill>
                  <a:srgbClr val="0260bf"/>
                </a:solidFill>
                <a:latin typeface="Calibri"/>
              </a:rPr>
              <a:t>https://doi.org/10.2307/410622. Accessed 17 Nov. 2022</a:t>
            </a:r>
            <a:r>
              <a:rPr b="0" lang="en-IN" sz="1800" spc="-1" strike="noStrike">
                <a:solidFill>
                  <a:srgbClr val="000000"/>
                </a:solidFill>
                <a:latin typeface="Calibri"/>
              </a:rPr>
              <a:t>. </a:t>
            </a:r>
            <a:endParaRPr b="0" lang="en-US" sz="1800" spc="-1" strike="noStrike">
              <a:solidFill>
                <a:srgbClr val="000000"/>
              </a:solidFill>
              <a:latin typeface="Tw Cen MT"/>
            </a:endParaRPr>
          </a:p>
          <a:p>
            <a:pPr>
              <a:lnSpc>
                <a:spcPct val="90000"/>
              </a:lnSpc>
              <a:spcBef>
                <a:spcPts val="1199"/>
              </a:spcBef>
              <a:spcAft>
                <a:spcPts val="201"/>
              </a:spcAft>
            </a:pPr>
            <a:endParaRPr b="0" lang="en-US" sz="1800" spc="-1" strike="noStrike">
              <a:solidFill>
                <a:srgbClr val="000000"/>
              </a:solidFill>
              <a:latin typeface="Tw Cen MT"/>
            </a:endParaRPr>
          </a:p>
          <a:p>
            <a:pPr>
              <a:lnSpc>
                <a:spcPct val="90000"/>
              </a:lnSpc>
              <a:spcBef>
                <a:spcPts val="1199"/>
              </a:spcBef>
              <a:spcAft>
                <a:spcPts val="201"/>
              </a:spcAft>
            </a:pPr>
            <a:endParaRPr b="0" lang="en-US" sz="1800" spc="-1" strike="noStrike">
              <a:solidFill>
                <a:srgbClr val="000000"/>
              </a:solidFill>
              <a:latin typeface="Tw Cen MT"/>
            </a:endParaRPr>
          </a:p>
        </p:txBody>
      </p:sp>
      <p:sp>
        <p:nvSpPr>
          <p:cNvPr id="143" name="CustomShape 3"/>
          <p:cNvSpPr/>
          <p:nvPr/>
        </p:nvSpPr>
        <p:spPr>
          <a:xfrm>
            <a:off x="6410160" y="866880"/>
            <a:ext cx="4913280" cy="5068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100" spc="-1" strike="noStrike">
                <a:solidFill>
                  <a:srgbClr val="0260bf"/>
                </a:solidFill>
                <a:latin typeface="Calibri"/>
              </a:rPr>
              <a:t>https://docs.google.com/forms/d/e/1FAIpQLScK0F eaqKtx2QYr3JU6b9AEwaSfYtRVdIxZ5y2v4xPOoR9s 4w/viewform?usp=sf_link </a:t>
            </a:r>
            <a:endParaRPr b="0" lang="en-IN" sz="1100" spc="-1" strike="noStrike">
              <a:latin typeface="Arial"/>
            </a:endParaRPr>
          </a:p>
          <a:p>
            <a:pPr>
              <a:lnSpc>
                <a:spcPct val="100000"/>
              </a:lnSpc>
            </a:pPr>
            <a:endParaRPr b="0" lang="en-IN" sz="1100" spc="-1" strike="noStrike">
              <a:latin typeface="Arial"/>
            </a:endParaRPr>
          </a:p>
          <a:p>
            <a:pPr>
              <a:lnSpc>
                <a:spcPct val="100000"/>
              </a:lnSpc>
            </a:pPr>
            <a:r>
              <a:rPr b="0" lang="en-IN" sz="1400" spc="-1" strike="noStrike" u="sng">
                <a:solidFill>
                  <a:srgbClr val="6b9f25"/>
                </a:solidFill>
                <a:uFillTx/>
                <a:latin typeface="Tw Cen MT"/>
                <a:hlinkClick r:id="rId1"/>
              </a:rPr>
              <a:t>https://ajammc.com/2021/08/01/urdu-instagram-poetry/</a:t>
            </a:r>
            <a:r>
              <a:rPr b="0" lang="en-IN" sz="1400" spc="-1" strike="noStrike">
                <a:solidFill>
                  <a:srgbClr val="000000"/>
                </a:solidFill>
                <a:latin typeface="Tw Cen MT"/>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u="sng">
                <a:solidFill>
                  <a:srgbClr val="6b9f25"/>
                </a:solidFill>
                <a:uFillTx/>
                <a:latin typeface="Tw Cen MT"/>
                <a:hlinkClick r:id="rId2"/>
              </a:rPr>
              <a:t>https://swarajyamag.com/culture/what-makes-a-language-polite-poetic-or-romantic</a:t>
            </a:r>
            <a:r>
              <a:rPr b="0" lang="en-IN" sz="1400" spc="-1" strike="noStrike">
                <a:solidFill>
                  <a:srgbClr val="000000"/>
                </a:solidFill>
                <a:latin typeface="Tw Cen MT"/>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u="sng">
                <a:solidFill>
                  <a:srgbClr val="6b9f25"/>
                </a:solidFill>
                <a:uFillTx/>
                <a:latin typeface="Tw Cen MT"/>
                <a:hlinkClick r:id="rId3"/>
              </a:rPr>
              <a:t>https://www.languageoasis.com/blog/all-that-you-wanted-to-know-about-the-urdu-language/</a:t>
            </a:r>
            <a:r>
              <a:rPr b="0" lang="en-IN" sz="1400" spc="-1" strike="noStrike">
                <a:solidFill>
                  <a:srgbClr val="000000"/>
                </a:solidFill>
                <a:latin typeface="Tw Cen MT"/>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u="sng">
                <a:solidFill>
                  <a:srgbClr val="6b9f25"/>
                </a:solidFill>
                <a:uFillTx/>
                <a:latin typeface="Tw Cen MT"/>
                <a:hlinkClick r:id="rId4"/>
              </a:rPr>
              <a:t>https://www.asianage.com/life/more-features/260618/the-eternal-charm-of-urdu.html</a:t>
            </a:r>
            <a:r>
              <a:rPr b="0" lang="en-IN" sz="1400" spc="-1" strike="noStrike">
                <a:solidFill>
                  <a:srgbClr val="000000"/>
                </a:solidFill>
                <a:latin typeface="Tw Cen MT"/>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u="sng">
                <a:solidFill>
                  <a:srgbClr val="6b9f25"/>
                </a:solidFill>
                <a:uFillTx/>
                <a:latin typeface="Tw Cen MT"/>
                <a:hlinkClick r:id="rId5"/>
              </a:rPr>
              <a:t>https://twitter.com/ranaayyub/status/817815095468290049?lang=en</a:t>
            </a:r>
            <a:r>
              <a:rPr b="0" lang="en-IN" sz="1400" spc="-1" strike="noStrike">
                <a:solidFill>
                  <a:srgbClr val="000000"/>
                </a:solidFill>
                <a:latin typeface="Tw Cen MT"/>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u="sng">
                <a:solidFill>
                  <a:srgbClr val="6b9f25"/>
                </a:solidFill>
                <a:uFillTx/>
                <a:latin typeface="Tw Cen MT"/>
                <a:hlinkClick r:id="rId6"/>
              </a:rPr>
              <a:t>https://www.theguardian.com/education/2014/jul/17/what-makes-a-language-attractive</a:t>
            </a:r>
            <a:r>
              <a:rPr b="0" lang="en-IN" sz="1400" spc="-1" strike="noStrike">
                <a:solidFill>
                  <a:srgbClr val="000000"/>
                </a:solidFill>
                <a:latin typeface="Tw Cen MT"/>
              </a:rPr>
              <a:t> </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u="sng">
                <a:solidFill>
                  <a:srgbClr val="6b9f25"/>
                </a:solidFill>
                <a:uFillTx/>
                <a:latin typeface="Tw Cen MT"/>
                <a:hlinkClick r:id="rId7"/>
              </a:rPr>
              <a:t>https://youtu.be/d22JtTJtFdw</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u="sng">
                <a:solidFill>
                  <a:srgbClr val="6b9f25"/>
                </a:solidFill>
                <a:uFillTx/>
                <a:latin typeface="Tw Cen MT"/>
                <a:hlinkClick r:id="rId8"/>
              </a:rPr>
              <a:t>https://www.sciencedirect.com/science/article/abs/pii/S0950329320303025</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0" y="63000"/>
            <a:ext cx="12024000" cy="6624000"/>
          </a:xfrm>
          <a:prstGeom prst="rect">
            <a:avLst/>
          </a:prstGeom>
          <a:ln>
            <a:noFill/>
          </a:ln>
        </p:spPr>
      </p:pic>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0"/>
                      </p:stCondLst>
                      <p:childTnLst>
                        <p:par>
                          <p:cTn id="67" fill="hold">
                            <p:stCondLst>
                              <p:cond delay="0"/>
                            </p:stCondLst>
                            <p:childTnLst>
                              <p:par>
                                <p:cTn id="68" nodeType="withEffect" fill="hold" presetClass="entr" presetID="4" presetSubtype="16">
                                  <p:stCondLst>
                                    <p:cond delay="0"/>
                                  </p:stCondLst>
                                  <p:childTnLst>
                                    <p:set>
                                      <p:cBhvr>
                                        <p:cTn id="69" dur="1" fill="hold">
                                          <p:stCondLst>
                                            <p:cond delay="0"/>
                                          </p:stCondLst>
                                        </p:cTn>
                                        <p:tgtEl>
                                          <p:spTgt spid="144"/>
                                        </p:tgtEl>
                                        <p:attrNameLst>
                                          <p:attrName>style.visibility</p:attrName>
                                        </p:attrNameLst>
                                      </p:cBhvr>
                                      <p:to>
                                        <p:strVal val="visible"/>
                                      </p:to>
                                    </p:set>
                                    <p:animEffect filter="box(in)" transition="in">
                                      <p:cBhvr additive="repl">
                                        <p:cTn id="70"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Our hypothesis</a:t>
            </a:r>
            <a:endParaRPr b="0" lang="en-US" sz="5000" spc="-1" strike="noStrike">
              <a:solidFill>
                <a:srgbClr val="000000"/>
              </a:solidFill>
              <a:latin typeface="Tw Cen MT"/>
            </a:endParaRPr>
          </a:p>
        </p:txBody>
      </p:sp>
      <p:sp>
        <p:nvSpPr>
          <p:cNvPr id="89" name="TextShape 2"/>
          <p:cNvSpPr txBox="1"/>
          <p:nvPr/>
        </p:nvSpPr>
        <p:spPr>
          <a:xfrm>
            <a:off x="1024200" y="2286000"/>
            <a:ext cx="9719640" cy="4023000"/>
          </a:xfrm>
          <a:prstGeom prst="rect">
            <a:avLst/>
          </a:prstGeom>
          <a:noFill/>
          <a:ln>
            <a:noFill/>
          </a:ln>
        </p:spPr>
        <p:txBody>
          <a:bodyPr lIns="45720" rIns="45720">
            <a:noAutofit/>
          </a:bodyPr>
          <a:p>
            <a:pPr>
              <a:lnSpc>
                <a:spcPct val="90000"/>
              </a:lnSpc>
              <a:spcBef>
                <a:spcPts val="1199"/>
              </a:spcBef>
              <a:spcAft>
                <a:spcPts val="201"/>
              </a:spcAft>
              <a:tabLst>
                <a:tab algn="l" pos="0"/>
              </a:tabLst>
            </a:pPr>
            <a:r>
              <a:rPr b="0" lang="en-US" sz="2200" spc="-1" strike="noStrike">
                <a:solidFill>
                  <a:srgbClr val="000000"/>
                </a:solidFill>
                <a:latin typeface="Tw Cen MT"/>
              </a:rPr>
              <a:t>There are some languages which are perceived more soothing / more beautiful to humans. </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In Indian context we found 2 such languages, Urdu and Bengali. Our main focus here will be on trying to find the reason behind why Urdu is perceived more soothing to humans than other Indian languages</a:t>
            </a:r>
            <a:endParaRPr b="0" lang="en-US" sz="2200" spc="-1" strike="noStrike">
              <a:solidFill>
                <a:srgbClr val="000000"/>
              </a:solidFill>
              <a:latin typeface="Tw Cen MT"/>
            </a:endParaRPr>
          </a:p>
          <a:p>
            <a:pPr>
              <a:lnSpc>
                <a:spcPct val="90000"/>
              </a:lnSpc>
              <a:spcBef>
                <a:spcPts val="1199"/>
              </a:spcBef>
              <a:spcAft>
                <a:spcPts val="201"/>
              </a:spcAft>
              <a:tabLst>
                <a:tab algn="l" pos="0"/>
              </a:tabLst>
            </a:pP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Other such languages are</a:t>
            </a:r>
            <a:br/>
            <a:r>
              <a:rPr b="0" lang="en-US" sz="2200" spc="-1" strike="noStrike">
                <a:solidFill>
                  <a:srgbClr val="000000"/>
                </a:solidFill>
                <a:latin typeface="Tw Cen MT"/>
              </a:rPr>
              <a:t>1. French</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Chinese/Mandarin Vs Japanese ( Yash Bhaskar )</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0"/>
                      </p:stCondLst>
                      <p:childTnLst>
                        <p:par>
                          <p:cTn id="10" fill="hold">
                            <p:stCondLst>
                              <p:cond delay="0"/>
                            </p:stCondLst>
                            <p:childTnLst>
                              <p:par>
                                <p:cTn id="11" nodeType="withEffect" fill="hold" presetClass="entr" presetID="2" presetSubtype="4">
                                  <p:stCondLst>
                                    <p:cond delay="0"/>
                                  </p:stCondLst>
                                  <p:childTnLst>
                                    <p:set>
                                      <p:cBhvr>
                                        <p:cTn id="12" dur="1" fill="hold">
                                          <p:stCondLst>
                                            <p:cond delay="0"/>
                                          </p:stCondLst>
                                        </p:cTn>
                                        <p:tgtEl>
                                          <p:spTgt spid="88">
                                            <p:txEl>
                                              <p:pRg st="0" end="0"/>
                                            </p:txEl>
                                          </p:spTgt>
                                        </p:tgtEl>
                                        <p:attrNameLst>
                                          <p:attrName>style.visibility</p:attrName>
                                        </p:attrNameLst>
                                      </p:cBhvr>
                                      <p:to>
                                        <p:strVal val="visible"/>
                                      </p:to>
                                    </p:set>
                                    <p:anim calcmode="lin" valueType="num">
                                      <p:cBhvr additive="repl">
                                        <p:cTn id="13"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8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63200" y="-2628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highlight>
                  <a:srgbClr val="ffff00"/>
                </a:highlight>
                <a:latin typeface="Tw Cen MT Condensed"/>
              </a:rPr>
              <a:t>Motivation </a:t>
            </a:r>
            <a:endParaRPr b="0" lang="en-US" sz="5000" spc="-1" strike="noStrike">
              <a:solidFill>
                <a:srgbClr val="000000"/>
              </a:solidFill>
              <a:latin typeface="Tw Cen MT"/>
            </a:endParaRPr>
          </a:p>
        </p:txBody>
      </p:sp>
      <p:pic>
        <p:nvPicPr>
          <p:cNvPr id="91" name="Content Placeholder 5" descr=""/>
          <p:cNvPicPr/>
          <p:nvPr/>
        </p:nvPicPr>
        <p:blipFill>
          <a:blip r:embed="rId1"/>
          <a:stretch/>
        </p:blipFill>
        <p:spPr>
          <a:xfrm>
            <a:off x="216360" y="1076040"/>
            <a:ext cx="4351680" cy="3418200"/>
          </a:xfrm>
          <a:prstGeom prst="rect">
            <a:avLst/>
          </a:prstGeom>
          <a:ln>
            <a:noFill/>
          </a:ln>
        </p:spPr>
      </p:pic>
      <p:pic>
        <p:nvPicPr>
          <p:cNvPr id="92" name="Picture 2" descr="Oui oui merci! : r/meme"/>
          <p:cNvPicPr/>
          <p:nvPr/>
        </p:nvPicPr>
        <p:blipFill>
          <a:blip r:embed="rId2"/>
          <a:stretch/>
        </p:blipFill>
        <p:spPr>
          <a:xfrm>
            <a:off x="9154800" y="196200"/>
            <a:ext cx="2656440" cy="6429600"/>
          </a:xfrm>
          <a:prstGeom prst="rect">
            <a:avLst/>
          </a:prstGeom>
          <a:ln>
            <a:noFill/>
          </a:ln>
        </p:spPr>
      </p:pic>
      <p:pic>
        <p:nvPicPr>
          <p:cNvPr id="93" name="Picture 3" descr=""/>
          <p:cNvPicPr/>
          <p:nvPr/>
        </p:nvPicPr>
        <p:blipFill>
          <a:blip r:embed="rId3"/>
          <a:srcRect l="0" t="0" r="0" b="22272"/>
          <a:stretch/>
        </p:blipFill>
        <p:spPr>
          <a:xfrm>
            <a:off x="4568760" y="226440"/>
            <a:ext cx="4332600" cy="3044880"/>
          </a:xfrm>
          <a:prstGeom prst="rect">
            <a:avLst/>
          </a:prstGeom>
          <a:ln>
            <a:noFill/>
          </a:ln>
        </p:spPr>
      </p:pic>
      <p:pic>
        <p:nvPicPr>
          <p:cNvPr id="94" name="Picture 7" descr=""/>
          <p:cNvPicPr/>
          <p:nvPr/>
        </p:nvPicPr>
        <p:blipFill>
          <a:blip r:embed="rId4"/>
          <a:srcRect l="0" t="0" r="0" b="2692"/>
          <a:stretch/>
        </p:blipFill>
        <p:spPr>
          <a:xfrm>
            <a:off x="1382400" y="4250160"/>
            <a:ext cx="7772040" cy="2598480"/>
          </a:xfrm>
          <a:prstGeom prst="rect">
            <a:avLst/>
          </a:prstGeom>
          <a:ln>
            <a:noFill/>
          </a:ln>
        </p:spPr>
      </p:pic>
      <p:pic>
        <p:nvPicPr>
          <p:cNvPr id="95" name="Picture 9" descr=""/>
          <p:cNvPicPr/>
          <p:nvPr/>
        </p:nvPicPr>
        <p:blipFill>
          <a:blip r:embed="rId5"/>
          <a:stretch/>
        </p:blipFill>
        <p:spPr>
          <a:xfrm>
            <a:off x="4516560" y="3257640"/>
            <a:ext cx="4351680" cy="842760"/>
          </a:xfrm>
          <a:prstGeom prst="rect">
            <a:avLst/>
          </a:prstGeom>
          <a:ln>
            <a:noFill/>
          </a:ln>
        </p:spPr>
      </p:pic>
      <p:sp>
        <p:nvSpPr>
          <p:cNvPr id="96" name="CustomShape 2"/>
          <p:cNvSpPr/>
          <p:nvPr/>
        </p:nvSpPr>
        <p:spPr>
          <a:xfrm rot="16200000">
            <a:off x="-789480" y="4563720"/>
            <a:ext cx="3368160" cy="106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Tw Cen MT"/>
              </a:rPr>
              <a:t>Yash Bhaskar effect </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96"/>
                                        </p:tgtEl>
                                        <p:attrNameLst>
                                          <p:attrName>style.visibility</p:attrName>
                                        </p:attrNameLst>
                                      </p:cBhvr>
                                      <p:to>
                                        <p:strVal val="visible"/>
                                      </p:to>
                                    </p:set>
                                    <p:anim calcmode="lin" valueType="num">
                                      <p:cBhvr additive="repl">
                                        <p:cTn id="21" dur="500" fill="hold"/>
                                        <p:tgtEl>
                                          <p:spTgt spid="96"/>
                                        </p:tgtEl>
                                        <p:attrNameLst>
                                          <p:attrName>ppt_x</p:attrName>
                                        </p:attrNameLst>
                                      </p:cBhvr>
                                      <p:tavLst>
                                        <p:tav tm="0">
                                          <p:val>
                                            <p:strVal val="#ppt_x"/>
                                          </p:val>
                                        </p:tav>
                                        <p:tav tm="100000">
                                          <p:val>
                                            <p:strVal val="#ppt_x"/>
                                          </p:val>
                                        </p:tav>
                                      </p:tavLst>
                                    </p:anim>
                                    <p:anim calcmode="lin" valueType="num">
                                      <p:cBhvr additive="repl">
                                        <p:cTn id="2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Our approach </a:t>
            </a:r>
            <a:endParaRPr b="0" lang="en-US" sz="5000" spc="-1" strike="noStrike">
              <a:solidFill>
                <a:srgbClr val="000000"/>
              </a:solidFill>
              <a:latin typeface="Tw Cen MT"/>
            </a:endParaRPr>
          </a:p>
        </p:txBody>
      </p:sp>
      <p:sp>
        <p:nvSpPr>
          <p:cNvPr id="98" name="TextShape 2"/>
          <p:cNvSpPr txBox="1"/>
          <p:nvPr/>
        </p:nvSpPr>
        <p:spPr>
          <a:xfrm>
            <a:off x="1024200" y="2286000"/>
            <a:ext cx="9719640" cy="4023000"/>
          </a:xfrm>
          <a:prstGeom prst="rect">
            <a:avLst/>
          </a:prstGeom>
          <a:noFill/>
          <a:ln>
            <a:noFill/>
          </a:ln>
        </p:spPr>
        <p:txBody>
          <a:bodyPr lIns="45720" rIns="45720">
            <a:noAutofit/>
          </a:bodyPr>
          <a:p>
            <a:pPr>
              <a:lnSpc>
                <a:spcPct val="90000"/>
              </a:lnSpc>
              <a:spcBef>
                <a:spcPts val="1199"/>
              </a:spcBef>
              <a:spcAft>
                <a:spcPts val="201"/>
              </a:spcAft>
              <a:tabLst>
                <a:tab algn="l" pos="0"/>
              </a:tabLst>
            </a:pPr>
            <a:r>
              <a:rPr b="0" lang="en-US" sz="2200" spc="-1" strike="noStrike">
                <a:solidFill>
                  <a:srgbClr val="000000"/>
                </a:solidFill>
                <a:latin typeface="Tw Cen MT"/>
              </a:rPr>
              <a:t>So we knew that something is going on which we are not able to understand why</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We divided our total approach into 3 methods:</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Stage 1 : Did a survey to find the effect of translation factor in feelings or emotions. Does it get reduced or changed due to translation?</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Stage 2 : Detailed analysis based on phonological factors of a language.</a:t>
            </a: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Stage 3 : Analysis of the results obtained so far with the sociolinguistic factors.</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0"/>
                      </p:stCondLst>
                      <p:childTnLst>
                        <p:par>
                          <p:cTn id="26" fill="hold">
                            <p:stCondLst>
                              <p:cond delay="0"/>
                            </p:stCondLst>
                            <p:childTnLst>
                              <p:par>
                                <p:cTn id="27" nodeType="withEffect" fill="hold" presetClass="entr" presetID="1">
                                  <p:stCondLst>
                                    <p:cond delay="0"/>
                                  </p:stCondLst>
                                  <p:childTnLst>
                                    <p:set>
                                      <p:cBhvr>
                                        <p:cTn id="28"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1</a:t>
            </a:r>
            <a:endParaRPr b="0" lang="en-US" sz="5000" spc="-1" strike="noStrike">
              <a:solidFill>
                <a:srgbClr val="000000"/>
              </a:solidFill>
              <a:latin typeface="Tw Cen MT"/>
            </a:endParaRPr>
          </a:p>
        </p:txBody>
      </p:sp>
      <p:sp>
        <p:nvSpPr>
          <p:cNvPr id="100" name="TextShape 2"/>
          <p:cNvSpPr txBox="1"/>
          <p:nvPr/>
        </p:nvSpPr>
        <p:spPr>
          <a:xfrm>
            <a:off x="1024200" y="2239920"/>
            <a:ext cx="2675160" cy="390888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Aim – to find out whether the feeling is lost in translating languages or not. We mainly focused on Urdu and Hindi in our survey. </a:t>
            </a:r>
            <a:endParaRPr b="0" lang="en-US" sz="2200" spc="-1" strike="noStrike">
              <a:solidFill>
                <a:srgbClr val="000000"/>
              </a:solidFill>
              <a:latin typeface="Tw Cen MT"/>
            </a:endParaRPr>
          </a:p>
        </p:txBody>
      </p:sp>
      <p:pic>
        <p:nvPicPr>
          <p:cNvPr id="101" name="Picture 6" descr=""/>
          <p:cNvPicPr/>
          <p:nvPr/>
        </p:nvPicPr>
        <p:blipFill>
          <a:blip r:embed="rId1"/>
          <a:stretch/>
        </p:blipFill>
        <p:spPr>
          <a:xfrm>
            <a:off x="4040280" y="932760"/>
            <a:ext cx="7924320" cy="499212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4" presetSubtype="16">
                                  <p:stCondLst>
                                    <p:cond delay="0"/>
                                  </p:stCondLst>
                                  <p:childTnLst>
                                    <p:set>
                                      <p:cBhvr>
                                        <p:cTn id="34" dur="1" fill="hold">
                                          <p:stCondLst>
                                            <p:cond delay="0"/>
                                          </p:stCondLst>
                                        </p:cTn>
                                        <p:tgtEl>
                                          <p:spTgt spid="101"/>
                                        </p:tgtEl>
                                        <p:attrNameLst>
                                          <p:attrName>style.visibility</p:attrName>
                                        </p:attrNameLst>
                                      </p:cBhvr>
                                      <p:to>
                                        <p:strVal val="visible"/>
                                      </p:to>
                                    </p:set>
                                    <p:animEffect filter="box(in)" transition="in">
                                      <p:cBhvr additive="repl">
                                        <p:cTn id="35"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1</a:t>
            </a:r>
            <a:endParaRPr b="0" lang="en-US" sz="5000" spc="-1" strike="noStrike">
              <a:solidFill>
                <a:srgbClr val="000000"/>
              </a:solidFill>
              <a:latin typeface="Tw Cen MT"/>
            </a:endParaRPr>
          </a:p>
        </p:txBody>
      </p:sp>
      <p:sp>
        <p:nvSpPr>
          <p:cNvPr id="103" name="TextShape 2"/>
          <p:cNvSpPr txBox="1"/>
          <p:nvPr/>
        </p:nvSpPr>
        <p:spPr>
          <a:xfrm>
            <a:off x="1024200" y="2286000"/>
            <a:ext cx="9719640" cy="402300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Methodology : </a:t>
            </a:r>
            <a:endParaRPr b="0" lang="en-US" sz="2200" spc="-1" strike="noStrike">
              <a:solidFill>
                <a:srgbClr val="000000"/>
              </a:solidFill>
              <a:latin typeface="Tw Cen MT"/>
            </a:endParaRPr>
          </a:p>
          <a:p>
            <a:pPr>
              <a:lnSpc>
                <a:spcPct val="90000"/>
              </a:lnSpc>
              <a:spcBef>
                <a:spcPts val="1199"/>
              </a:spcBef>
              <a:spcAft>
                <a:spcPts val="201"/>
              </a:spcAft>
            </a:pP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Section 1: word by word survey where word were given in both Hindi and Urdu and the participant was asked which was more soothing</a:t>
            </a:r>
            <a:br/>
            <a:endParaRPr b="0" lang="en-US" sz="2200" spc="-1" strike="noStrike">
              <a:solidFill>
                <a:srgbClr val="000000"/>
              </a:solidFill>
              <a:latin typeface="Tw Cen MT"/>
            </a:endParaRPr>
          </a:p>
          <a:p>
            <a:pPr>
              <a:lnSpc>
                <a:spcPct val="90000"/>
              </a:lnSpc>
              <a:spcBef>
                <a:spcPts val="1199"/>
              </a:spcBef>
              <a:spcAft>
                <a:spcPts val="201"/>
              </a:spcAft>
              <a:tabLst>
                <a:tab algn="l" pos="0"/>
              </a:tabLst>
            </a:pPr>
            <a:r>
              <a:rPr b="0" lang="en-US" sz="2200" spc="-1" strike="noStrike">
                <a:solidFill>
                  <a:srgbClr val="000000"/>
                </a:solidFill>
                <a:latin typeface="Tw Cen MT"/>
              </a:rPr>
              <a:t>Section 2 :  Translating from Urdu to Hindi and surveying about the feeling that it’s trying to convey is getting affected by translation. </a:t>
            </a:r>
            <a:endParaRPr b="0" lang="en-US" sz="2200" spc="-1" strike="noStrike">
              <a:solidFill>
                <a:srgbClr val="000000"/>
              </a:solidFill>
              <a:latin typeface="Tw Cen MT"/>
            </a:endParaRPr>
          </a:p>
          <a:p>
            <a:pPr>
              <a:lnSpc>
                <a:spcPct val="90000"/>
              </a:lnSpc>
              <a:spcBef>
                <a:spcPts val="1199"/>
              </a:spcBef>
              <a:spcAft>
                <a:spcPts val="201"/>
              </a:spcAft>
              <a:tabLst>
                <a:tab algn="l" pos="0"/>
              </a:tabLst>
            </a:pPr>
            <a:br/>
            <a:r>
              <a:rPr b="0" lang="en-US" sz="2200" spc="-1" strike="noStrike">
                <a:solidFill>
                  <a:srgbClr val="000000"/>
                </a:solidFill>
                <a:latin typeface="Tw Cen MT"/>
              </a:rPr>
              <a:t>Section 3 : Hindi to Urdu and doing the same survey as above</a:t>
            </a:r>
            <a:endParaRPr b="0" lang="en-US" sz="2200" spc="-1" strike="noStrike">
              <a:solidFill>
                <a:srgbClr val="000000"/>
              </a:solidFill>
              <a:latin typeface="Tw Cen MT"/>
            </a:endParaRPr>
          </a:p>
        </p:txBody>
      </p:sp>
      <p:sp>
        <p:nvSpPr>
          <p:cNvPr id="104" name="CustomShape 3"/>
          <p:cNvSpPr/>
          <p:nvPr/>
        </p:nvSpPr>
        <p:spPr>
          <a:xfrm>
            <a:off x="5651280" y="976680"/>
            <a:ext cx="491004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w Cen MT"/>
              </a:rPr>
              <a:t>Someone please ask: How we tried to reduce observers' paradox ?</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36" dur="indefinite" restart="never" nodeType="tmRoot">
          <p:childTnLst>
            <p:seq>
              <p:cTn id="37" dur="indefinite" nodeType="mainSeq">
                <p:childTnLst>
                  <p:par>
                    <p:cTn id="38" fill="hold">
                      <p:stCondLst>
                        <p:cond delay="indefinite"/>
                      </p:stCondLst>
                      <p:childTnLst>
                        <p:par>
                          <p:cTn id="39" fill="hold">
                            <p:stCondLst>
                              <p:cond delay="0"/>
                            </p:stCondLst>
                            <p:childTnLst>
                              <p:par>
                                <p:cTn id="40" nodeType="clickEffect" fill="hold" presetClass="entr" presetID="4" presetSubtype="16">
                                  <p:stCondLst>
                                    <p:cond delay="0"/>
                                  </p:stCondLst>
                                  <p:childTnLst>
                                    <p:set>
                                      <p:cBhvr>
                                        <p:cTn id="41" dur="1" fill="hold">
                                          <p:stCondLst>
                                            <p:cond delay="0"/>
                                          </p:stCondLst>
                                        </p:cTn>
                                        <p:tgtEl>
                                          <p:spTgt spid="104"/>
                                        </p:tgtEl>
                                        <p:attrNameLst>
                                          <p:attrName>style.visibility</p:attrName>
                                        </p:attrNameLst>
                                      </p:cBhvr>
                                      <p:to>
                                        <p:strVal val="visible"/>
                                      </p:to>
                                    </p:set>
                                    <p:animEffect filter="box(in)" transition="in">
                                      <p:cBhvr additive="repl">
                                        <p:cTn id="42"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1</a:t>
            </a:r>
            <a:endParaRPr b="0" lang="en-US" sz="5000" spc="-1" strike="noStrike">
              <a:solidFill>
                <a:srgbClr val="000000"/>
              </a:solidFill>
              <a:latin typeface="Tw Cen MT"/>
            </a:endParaRPr>
          </a:p>
        </p:txBody>
      </p:sp>
      <p:sp>
        <p:nvSpPr>
          <p:cNvPr id="106" name="TextShape 2"/>
          <p:cNvSpPr txBox="1"/>
          <p:nvPr/>
        </p:nvSpPr>
        <p:spPr>
          <a:xfrm>
            <a:off x="1024200" y="2286000"/>
            <a:ext cx="10720080" cy="424872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Results and findings &amp;&amp; Conclusions : </a:t>
            </a:r>
            <a:endParaRPr b="0" lang="en-US" sz="2200" spc="-1" strike="noStrike">
              <a:solidFill>
                <a:srgbClr val="000000"/>
              </a:solidFill>
              <a:latin typeface="Tw Cen MT"/>
            </a:endParaRPr>
          </a:p>
        </p:txBody>
      </p:sp>
      <p:pic>
        <p:nvPicPr>
          <p:cNvPr id="107" name="Picture 6" descr=""/>
          <p:cNvPicPr/>
          <p:nvPr/>
        </p:nvPicPr>
        <p:blipFill>
          <a:blip r:embed="rId1"/>
          <a:stretch/>
        </p:blipFill>
        <p:spPr>
          <a:xfrm>
            <a:off x="6095880" y="207360"/>
            <a:ext cx="5083560" cy="2254680"/>
          </a:xfrm>
          <a:prstGeom prst="rect">
            <a:avLst/>
          </a:prstGeom>
          <a:ln>
            <a:noFill/>
          </a:ln>
        </p:spPr>
      </p:pic>
      <p:pic>
        <p:nvPicPr>
          <p:cNvPr id="108" name="Picture 8" descr=""/>
          <p:cNvPicPr/>
          <p:nvPr/>
        </p:nvPicPr>
        <p:blipFill>
          <a:blip r:embed="rId2"/>
          <a:stretch/>
        </p:blipFill>
        <p:spPr>
          <a:xfrm>
            <a:off x="934560" y="2705760"/>
            <a:ext cx="3749400" cy="2620800"/>
          </a:xfrm>
          <a:prstGeom prst="rect">
            <a:avLst/>
          </a:prstGeom>
          <a:ln>
            <a:noFill/>
          </a:ln>
        </p:spPr>
      </p:pic>
      <p:pic>
        <p:nvPicPr>
          <p:cNvPr id="109" name="Picture 10" descr=""/>
          <p:cNvPicPr/>
          <p:nvPr/>
        </p:nvPicPr>
        <p:blipFill>
          <a:blip r:embed="rId3"/>
          <a:stretch/>
        </p:blipFill>
        <p:spPr>
          <a:xfrm>
            <a:off x="934560" y="5326920"/>
            <a:ext cx="3749400" cy="437760"/>
          </a:xfrm>
          <a:prstGeom prst="rect">
            <a:avLst/>
          </a:prstGeom>
          <a:ln>
            <a:noFill/>
          </a:ln>
        </p:spPr>
      </p:pic>
      <p:pic>
        <p:nvPicPr>
          <p:cNvPr id="110" name="Picture 12" descr=""/>
          <p:cNvPicPr/>
          <p:nvPr/>
        </p:nvPicPr>
        <p:blipFill>
          <a:blip r:embed="rId4"/>
          <a:stretch/>
        </p:blipFill>
        <p:spPr>
          <a:xfrm>
            <a:off x="5331240" y="3146760"/>
            <a:ext cx="6413040" cy="2526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Why stage 2 ?</a:t>
            </a:r>
            <a:endParaRPr b="0" lang="en-US" sz="5000" spc="-1" strike="noStrike">
              <a:solidFill>
                <a:srgbClr val="000000"/>
              </a:solidFill>
              <a:latin typeface="Tw Cen MT"/>
            </a:endParaRPr>
          </a:p>
        </p:txBody>
      </p:sp>
      <p:sp>
        <p:nvSpPr>
          <p:cNvPr id="112" name="TextShape 2"/>
          <p:cNvSpPr txBox="1"/>
          <p:nvPr/>
        </p:nvSpPr>
        <p:spPr>
          <a:xfrm>
            <a:off x="1024200" y="2286000"/>
            <a:ext cx="9719640" cy="402300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Linguistically we know that no language is superior or inferior, all langauges do have similar features and incorporate similar traits.</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So there is no semantic relation to a language being soothing or not. And moreover the languages are also rated by people who don’t know that language.</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So we went for phonological analysis to find the root reason for our hypothesis.</a:t>
            </a:r>
            <a:endParaRPr b="0" lang="en-US" sz="2200" spc="-1" strike="noStrike">
              <a:solidFill>
                <a:srgbClr val="000000"/>
              </a:solidFill>
              <a:latin typeface="Tw Cen MT"/>
            </a:endParaRPr>
          </a:p>
        </p:txBody>
      </p:sp>
      <p:pic>
        <p:nvPicPr>
          <p:cNvPr id="113" name="Graphic 4" descr="Tongue with solid fill"/>
          <p:cNvPicPr/>
          <p:nvPr/>
        </p:nvPicPr>
        <p:blipFill>
          <a:blip r:embed="rId1"/>
          <a:stretch/>
        </p:blipFill>
        <p:spPr>
          <a:xfrm>
            <a:off x="5010840" y="4458960"/>
            <a:ext cx="2170080" cy="2170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024200" y="585360"/>
            <a:ext cx="9719640" cy="1499400"/>
          </a:xfrm>
          <a:prstGeom prst="rect">
            <a:avLst/>
          </a:prstGeom>
          <a:noFill/>
          <a:ln>
            <a:noFill/>
          </a:ln>
        </p:spPr>
        <p:txBody>
          <a:bodyPr anchor="ctr">
            <a:noAutofit/>
          </a:bodyPr>
          <a:p>
            <a:pPr>
              <a:lnSpc>
                <a:spcPct val="80000"/>
              </a:lnSpc>
            </a:pPr>
            <a:r>
              <a:rPr b="0" lang="en-US" sz="5000" spc="97" strike="noStrike" cap="all">
                <a:solidFill>
                  <a:srgbClr val="0d0d0d"/>
                </a:solidFill>
                <a:latin typeface="Tw Cen MT Condensed"/>
              </a:rPr>
              <a:t>Stage 2</a:t>
            </a:r>
            <a:endParaRPr b="0" lang="en-US" sz="5000" spc="-1" strike="noStrike">
              <a:solidFill>
                <a:srgbClr val="000000"/>
              </a:solidFill>
              <a:latin typeface="Tw Cen MT"/>
            </a:endParaRPr>
          </a:p>
        </p:txBody>
      </p:sp>
      <p:sp>
        <p:nvSpPr>
          <p:cNvPr id="115" name="TextShape 2"/>
          <p:cNvSpPr txBox="1"/>
          <p:nvPr/>
        </p:nvSpPr>
        <p:spPr>
          <a:xfrm>
            <a:off x="1024200" y="3168000"/>
            <a:ext cx="9719640" cy="3141000"/>
          </a:xfrm>
          <a:prstGeom prst="rect">
            <a:avLst/>
          </a:prstGeom>
          <a:noFill/>
          <a:ln>
            <a:noFill/>
          </a:ln>
        </p:spPr>
        <p:txBody>
          <a:bodyPr lIns="45720" rIns="45720">
            <a:noAutofit/>
          </a:bodyPr>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Aim – To analyze the phonological differences between the languages which are perceived to sound sweet and which are not.</a:t>
            </a:r>
            <a:endParaRPr b="0" lang="en-US" sz="2200" spc="-1" strike="noStrike">
              <a:solidFill>
                <a:srgbClr val="000000"/>
              </a:solidFill>
              <a:latin typeface="Tw Cen MT"/>
            </a:endParaRPr>
          </a:p>
          <a:p>
            <a:pPr marL="91440" indent="-91080">
              <a:lnSpc>
                <a:spcPct val="90000"/>
              </a:lnSpc>
              <a:spcBef>
                <a:spcPts val="1199"/>
              </a:spcBef>
              <a:spcAft>
                <a:spcPts val="201"/>
              </a:spcAft>
              <a:buClr>
                <a:srgbClr val="99cb38"/>
              </a:buClr>
              <a:buFont typeface="Tw Cen MT"/>
              <a:buChar char=" "/>
            </a:pPr>
            <a:r>
              <a:rPr b="0" lang="en-US" sz="2200" spc="-1" strike="noStrike">
                <a:solidFill>
                  <a:srgbClr val="000000"/>
                </a:solidFill>
                <a:latin typeface="Tw Cen MT"/>
              </a:rPr>
              <a:t>  </a:t>
            </a:r>
            <a:endParaRPr b="0" lang="en-US"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{EB7DC22B-7359-CB4F-988D-BCF37EC2FF7F}tf10001061</Template>
  <TotalTime>225</TotalTime>
  <Application>LibreOffice/6.4.7.2$Linux_X86_64 LibreOffice_project/40$Build-2</Application>
  <Words>1012</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2022-11-30T16:01:20Z</dcterms:created>
  <dc:creator>Aditya Raghuvanshi</dc:creator>
  <dc:description/>
  <dc:language>en-IN</dc:language>
  <cp:lastModifiedBy/>
  <dcterms:modified xsi:type="dcterms:W3CDTF">2022-12-01T02:56:55Z</dcterms:modified>
  <cp:revision>2</cp:revision>
  <dc:subject/>
  <dc:title>Team papa ka para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