
<file path=[Content_Types].xml><?xml version="1.0" encoding="utf-8"?>
<Types xmlns="http://schemas.openxmlformats.org/package/2006/content-types">
  <Default Extension="bin" ContentType="image/unknown"/>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70" r:id="rId3"/>
    <p:sldId id="259" r:id="rId4"/>
    <p:sldId id="257" r:id="rId5"/>
    <p:sldId id="263" r:id="rId6"/>
    <p:sldId id="264" r:id="rId7"/>
    <p:sldId id="265" r:id="rId8"/>
    <p:sldId id="266" r:id="rId9"/>
    <p:sldId id="272" r:id="rId10"/>
    <p:sldId id="273" r:id="rId11"/>
    <p:sldId id="274" r:id="rId12"/>
    <p:sldId id="275" r:id="rId13"/>
    <p:sldId id="281" r:id="rId14"/>
    <p:sldId id="276" r:id="rId15"/>
    <p:sldId id="277" r:id="rId16"/>
    <p:sldId id="278" r:id="rId17"/>
    <p:sldId id="279" r:id="rId18"/>
    <p:sldId id="280" r:id="rId19"/>
    <p:sldId id="267" r:id="rId20"/>
    <p:sldId id="268" r:id="rId21"/>
    <p:sldId id="269"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7" d="100"/>
          <a:sy n="67" d="100"/>
        </p:scale>
        <p:origin x="6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C6F30B-CB2D-44B5-8807-25BF970FE80A}" type="datetimeFigureOut">
              <a:rPr lang="en-IN" smtClean="0"/>
              <a:t>07-11-2022</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9C615090-7AF0-472E-ACA7-A9A6C85AD056}" type="slidenum">
              <a:rPr lang="en-IN" smtClean="0"/>
              <a:t>‹#›</a:t>
            </a:fld>
            <a:endParaRPr lang="en-IN"/>
          </a:p>
        </p:txBody>
      </p:sp>
    </p:spTree>
    <p:extLst>
      <p:ext uri="{BB962C8B-B14F-4D97-AF65-F5344CB8AC3E}">
        <p14:creationId xmlns:p14="http://schemas.microsoft.com/office/powerpoint/2010/main" val="2051258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6F30B-CB2D-44B5-8807-25BF970FE80A}"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15090-7AF0-472E-ACA7-A9A6C85AD056}" type="slidenum">
              <a:rPr lang="en-IN" smtClean="0"/>
              <a:t>‹#›</a:t>
            </a:fld>
            <a:endParaRPr lang="en-IN"/>
          </a:p>
        </p:txBody>
      </p:sp>
    </p:spTree>
    <p:extLst>
      <p:ext uri="{BB962C8B-B14F-4D97-AF65-F5344CB8AC3E}">
        <p14:creationId xmlns:p14="http://schemas.microsoft.com/office/powerpoint/2010/main" val="4033049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6F30B-CB2D-44B5-8807-25BF970FE80A}"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15090-7AF0-472E-ACA7-A9A6C85AD056}" type="slidenum">
              <a:rPr lang="en-IN" smtClean="0"/>
              <a:t>‹#›</a:t>
            </a:fld>
            <a:endParaRPr lang="en-IN"/>
          </a:p>
        </p:txBody>
      </p:sp>
    </p:spTree>
    <p:extLst>
      <p:ext uri="{BB962C8B-B14F-4D97-AF65-F5344CB8AC3E}">
        <p14:creationId xmlns:p14="http://schemas.microsoft.com/office/powerpoint/2010/main" val="299430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6F30B-CB2D-44B5-8807-25BF970FE80A}"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15090-7AF0-472E-ACA7-A9A6C85AD056}" type="slidenum">
              <a:rPr lang="en-IN" smtClean="0"/>
              <a:t>‹#›</a:t>
            </a:fld>
            <a:endParaRPr lang="en-IN"/>
          </a:p>
        </p:txBody>
      </p:sp>
    </p:spTree>
    <p:extLst>
      <p:ext uri="{BB962C8B-B14F-4D97-AF65-F5344CB8AC3E}">
        <p14:creationId xmlns:p14="http://schemas.microsoft.com/office/powerpoint/2010/main" val="413023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6F30B-CB2D-44B5-8807-25BF970FE80A}"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15090-7AF0-472E-ACA7-A9A6C85AD056}" type="slidenum">
              <a:rPr lang="en-IN" smtClean="0"/>
              <a:t>‹#›</a:t>
            </a:fld>
            <a:endParaRPr lang="en-IN"/>
          </a:p>
        </p:txBody>
      </p:sp>
    </p:spTree>
    <p:extLst>
      <p:ext uri="{BB962C8B-B14F-4D97-AF65-F5344CB8AC3E}">
        <p14:creationId xmlns:p14="http://schemas.microsoft.com/office/powerpoint/2010/main" val="555807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6F30B-CB2D-44B5-8807-25BF970FE80A}" type="datetimeFigureOut">
              <a:rPr lang="en-IN" smtClean="0"/>
              <a:t>07-11-2022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15090-7AF0-472E-ACA7-A9A6C85AD056}" type="slidenum">
              <a:rPr lang="en-IN" smtClean="0"/>
              <a:t>‹#›</a:t>
            </a:fld>
            <a:endParaRPr lang="en-IN"/>
          </a:p>
        </p:txBody>
      </p:sp>
    </p:spTree>
    <p:extLst>
      <p:ext uri="{BB962C8B-B14F-4D97-AF65-F5344CB8AC3E}">
        <p14:creationId xmlns:p14="http://schemas.microsoft.com/office/powerpoint/2010/main" val="3873354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6F30B-CB2D-44B5-8807-25BF970FE80A}" type="datetimeFigureOut">
              <a:rPr lang="en-IN" smtClean="0"/>
              <a:t>07-11-2022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615090-7AF0-472E-ACA7-A9A6C85AD056}" type="slidenum">
              <a:rPr lang="en-IN" smtClean="0"/>
              <a:t>‹#›</a:t>
            </a:fld>
            <a:endParaRPr lang="en-IN"/>
          </a:p>
        </p:txBody>
      </p:sp>
    </p:spTree>
    <p:extLst>
      <p:ext uri="{BB962C8B-B14F-4D97-AF65-F5344CB8AC3E}">
        <p14:creationId xmlns:p14="http://schemas.microsoft.com/office/powerpoint/2010/main" val="299576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6F30B-CB2D-44B5-8807-25BF970FE80A}" type="datetimeFigureOut">
              <a:rPr lang="en-IN" smtClean="0"/>
              <a:t>07-11-2022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615090-7AF0-472E-ACA7-A9A6C85AD056}" type="slidenum">
              <a:rPr lang="en-IN" smtClean="0"/>
              <a:t>‹#›</a:t>
            </a:fld>
            <a:endParaRPr lang="en-IN"/>
          </a:p>
        </p:txBody>
      </p:sp>
    </p:spTree>
    <p:extLst>
      <p:ext uri="{BB962C8B-B14F-4D97-AF65-F5344CB8AC3E}">
        <p14:creationId xmlns:p14="http://schemas.microsoft.com/office/powerpoint/2010/main" val="27657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6F30B-CB2D-44B5-8807-25BF970FE80A}" type="datetimeFigureOut">
              <a:rPr lang="en-IN" smtClean="0"/>
              <a:t>07-11-2022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615090-7AF0-472E-ACA7-A9A6C85AD056}" type="slidenum">
              <a:rPr lang="en-IN" smtClean="0"/>
              <a:t>‹#›</a:t>
            </a:fld>
            <a:endParaRPr lang="en-IN"/>
          </a:p>
        </p:txBody>
      </p:sp>
    </p:spTree>
    <p:extLst>
      <p:ext uri="{BB962C8B-B14F-4D97-AF65-F5344CB8AC3E}">
        <p14:creationId xmlns:p14="http://schemas.microsoft.com/office/powerpoint/2010/main" val="2832420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C6F30B-CB2D-44B5-8807-25BF970FE80A}" type="datetimeFigureOut">
              <a:rPr lang="en-IN" smtClean="0"/>
              <a:t>07-11-2022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15090-7AF0-472E-ACA7-A9A6C85AD056}" type="slidenum">
              <a:rPr lang="en-IN" smtClean="0"/>
              <a:t>‹#›</a:t>
            </a:fld>
            <a:endParaRPr lang="en-IN"/>
          </a:p>
        </p:txBody>
      </p:sp>
    </p:spTree>
    <p:extLst>
      <p:ext uri="{BB962C8B-B14F-4D97-AF65-F5344CB8AC3E}">
        <p14:creationId xmlns:p14="http://schemas.microsoft.com/office/powerpoint/2010/main" val="2973063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2C6F30B-CB2D-44B5-8807-25BF970FE80A}" type="datetimeFigureOut">
              <a:rPr lang="en-IN" smtClean="0"/>
              <a:t>07-11-2022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C615090-7AF0-472E-ACA7-A9A6C85AD056}" type="slidenum">
              <a:rPr lang="en-IN" smtClean="0"/>
              <a:t>‹#›</a:t>
            </a:fld>
            <a:endParaRPr lang="en-IN"/>
          </a:p>
        </p:txBody>
      </p:sp>
    </p:spTree>
    <p:extLst>
      <p:ext uri="{BB962C8B-B14F-4D97-AF65-F5344CB8AC3E}">
        <p14:creationId xmlns:p14="http://schemas.microsoft.com/office/powerpoint/2010/main" val="1684325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2C6F30B-CB2D-44B5-8807-25BF970FE80A}" type="datetimeFigureOut">
              <a:rPr lang="en-IN" smtClean="0"/>
              <a:t>07-11-2022</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C615090-7AF0-472E-ACA7-A9A6C85AD056}"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2577869"/>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3B6A0-38D2-63E6-1240-530D250FFCEB}"/>
              </a:ext>
            </a:extLst>
          </p:cNvPr>
          <p:cNvSpPr>
            <a:spLocks noGrp="1"/>
          </p:cNvSpPr>
          <p:nvPr>
            <p:ph type="ctrTitle"/>
          </p:nvPr>
        </p:nvSpPr>
        <p:spPr>
          <a:xfrm>
            <a:off x="317500" y="292100"/>
            <a:ext cx="11874499" cy="1384301"/>
          </a:xfrm>
        </p:spPr>
        <p:txBody>
          <a:bodyPr>
            <a:normAutofit/>
          </a:bodyPr>
          <a:lstStyle/>
          <a:p>
            <a:r>
              <a:rPr lang="en-IN" dirty="0"/>
              <a:t>HUMAN RESOURCES</a:t>
            </a:r>
          </a:p>
        </p:txBody>
      </p:sp>
      <p:sp>
        <p:nvSpPr>
          <p:cNvPr id="3" name="Subtitle 2">
            <a:extLst>
              <a:ext uri="{FF2B5EF4-FFF2-40B4-BE49-F238E27FC236}">
                <a16:creationId xmlns:a16="http://schemas.microsoft.com/office/drawing/2014/main" id="{D0B0D78C-68E2-9625-895D-FF1F279B58E2}"/>
              </a:ext>
            </a:extLst>
          </p:cNvPr>
          <p:cNvSpPr>
            <a:spLocks noGrp="1"/>
          </p:cNvSpPr>
          <p:nvPr>
            <p:ph type="subTitle" idx="1"/>
          </p:nvPr>
        </p:nvSpPr>
        <p:spPr>
          <a:xfrm>
            <a:off x="1774424" y="1676402"/>
            <a:ext cx="8637072" cy="4368798"/>
          </a:xfrm>
        </p:spPr>
        <p:txBody>
          <a:bodyPr>
            <a:noAutofit/>
          </a:bodyPr>
          <a:lstStyle/>
          <a:p>
            <a:r>
              <a:rPr lang="en-IN" sz="4400" b="1" dirty="0"/>
              <a:t>MINI PROJECT </a:t>
            </a:r>
          </a:p>
          <a:p>
            <a:r>
              <a:rPr lang="en-IN" sz="2000" dirty="0"/>
              <a:t>DATA PRE-PROCESSING</a:t>
            </a:r>
          </a:p>
          <a:p>
            <a:r>
              <a:rPr lang="en-IN" sz="2000" dirty="0"/>
              <a:t>EXPLORATORY DATA  ANALYSIS </a:t>
            </a:r>
          </a:p>
          <a:p>
            <a:r>
              <a:rPr lang="en-IN" sz="2000" dirty="0"/>
              <a:t>PYTHON FOR DATA SCIENCE     </a:t>
            </a:r>
          </a:p>
          <a:p>
            <a:endParaRPr lang="en-IN" sz="2000" dirty="0"/>
          </a:p>
          <a:p>
            <a:endParaRPr lang="en-IN" sz="2000" dirty="0"/>
          </a:p>
          <a:p>
            <a:r>
              <a:rPr lang="en-IN" sz="2000" dirty="0"/>
              <a:t>                                                                              UTSAV KALRA -  21070126105  </a:t>
            </a:r>
          </a:p>
          <a:p>
            <a:r>
              <a:rPr lang="en-IN" sz="2000" dirty="0"/>
              <a:t>                                                                        VAISHNAVI PATIL  - 21070126108</a:t>
            </a:r>
          </a:p>
        </p:txBody>
      </p:sp>
    </p:spTree>
    <p:extLst>
      <p:ext uri="{BB962C8B-B14F-4D97-AF65-F5344CB8AC3E}">
        <p14:creationId xmlns:p14="http://schemas.microsoft.com/office/powerpoint/2010/main" val="2468233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A0EF-9FFF-3A6C-402C-467306A4C859}"/>
              </a:ext>
            </a:extLst>
          </p:cNvPr>
          <p:cNvSpPr>
            <a:spLocks noGrp="1"/>
          </p:cNvSpPr>
          <p:nvPr>
            <p:ph type="title"/>
          </p:nvPr>
        </p:nvSpPr>
        <p:spPr>
          <a:xfrm>
            <a:off x="1451579" y="804519"/>
            <a:ext cx="9291215" cy="135281"/>
          </a:xfrm>
        </p:spPr>
        <p:txBody>
          <a:bodyPr>
            <a:normAutofit fontScale="90000"/>
          </a:bodyPr>
          <a:lstStyle/>
          <a:p>
            <a:r>
              <a:rPr lang="en-IN" dirty="0"/>
              <a:t>Relationship between special project count and salary : graph shows how does salary varies according to special projects made by employees</a:t>
            </a:r>
          </a:p>
        </p:txBody>
      </p:sp>
      <p:pic>
        <p:nvPicPr>
          <p:cNvPr id="5" name="Content Placeholder 4">
            <a:extLst>
              <a:ext uri="{FF2B5EF4-FFF2-40B4-BE49-F238E27FC236}">
                <a16:creationId xmlns:a16="http://schemas.microsoft.com/office/drawing/2014/main" id="{89574EFE-702F-F0E3-AFF2-1866A6157F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38300"/>
            <a:ext cx="12191999" cy="4521200"/>
          </a:xfrm>
        </p:spPr>
      </p:pic>
    </p:spTree>
    <p:extLst>
      <p:ext uri="{BB962C8B-B14F-4D97-AF65-F5344CB8AC3E}">
        <p14:creationId xmlns:p14="http://schemas.microsoft.com/office/powerpoint/2010/main" val="117047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CE499-81DE-3D11-BD0D-4A751F1197AE}"/>
              </a:ext>
            </a:extLst>
          </p:cNvPr>
          <p:cNvSpPr>
            <a:spLocks noGrp="1"/>
          </p:cNvSpPr>
          <p:nvPr>
            <p:ph type="title"/>
          </p:nvPr>
        </p:nvSpPr>
        <p:spPr>
          <a:xfrm>
            <a:off x="1451579" y="2"/>
            <a:ext cx="9291215" cy="1391654"/>
          </a:xfrm>
        </p:spPr>
        <p:txBody>
          <a:bodyPr>
            <a:normAutofit fontScale="90000"/>
          </a:bodyPr>
          <a:lstStyle/>
          <a:p>
            <a:r>
              <a:rPr lang="en-IN" dirty="0"/>
              <a:t>Heatmap : it is a graphical representation of data that uses a system of color-coding to represent different values</a:t>
            </a:r>
          </a:p>
        </p:txBody>
      </p:sp>
      <p:pic>
        <p:nvPicPr>
          <p:cNvPr id="5" name="Content Placeholder 4">
            <a:extLst>
              <a:ext uri="{FF2B5EF4-FFF2-40B4-BE49-F238E27FC236}">
                <a16:creationId xmlns:a16="http://schemas.microsoft.com/office/drawing/2014/main" id="{EE36CED8-9A35-2509-17AD-387AA7DADD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91656"/>
            <a:ext cx="12192000" cy="4805944"/>
          </a:xfrm>
        </p:spPr>
      </p:pic>
    </p:spTree>
    <p:extLst>
      <p:ext uri="{BB962C8B-B14F-4D97-AF65-F5344CB8AC3E}">
        <p14:creationId xmlns:p14="http://schemas.microsoft.com/office/powerpoint/2010/main" val="2204181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C47D-DA0D-9EC9-70B6-968DC7610837}"/>
              </a:ext>
            </a:extLst>
          </p:cNvPr>
          <p:cNvSpPr>
            <a:spLocks noGrp="1"/>
          </p:cNvSpPr>
          <p:nvPr>
            <p:ph type="title"/>
          </p:nvPr>
        </p:nvSpPr>
        <p:spPr>
          <a:xfrm>
            <a:off x="1451579" y="0"/>
            <a:ext cx="9291215" cy="1600199"/>
          </a:xfrm>
        </p:spPr>
        <p:txBody>
          <a:bodyPr>
            <a:normAutofit fontScale="90000"/>
          </a:bodyPr>
          <a:lstStyle/>
          <a:p>
            <a:r>
              <a:rPr lang="en-IN" dirty="0"/>
              <a:t>SALARY VS EMPLOMENT SATISFACTION : THE GRAPH SHOWS HOE DOES EMPLOMENT SATISFACTION VARIES ACCORDING TO THE SALARY OF THE EMPLOYEE</a:t>
            </a:r>
          </a:p>
        </p:txBody>
      </p:sp>
      <p:pic>
        <p:nvPicPr>
          <p:cNvPr id="5" name="Content Placeholder 4">
            <a:extLst>
              <a:ext uri="{FF2B5EF4-FFF2-40B4-BE49-F238E27FC236}">
                <a16:creationId xmlns:a16="http://schemas.microsoft.com/office/drawing/2014/main" id="{9BB6FD62-6CFB-99D3-BF1F-9510757536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00" y="1600200"/>
            <a:ext cx="11938000" cy="4597400"/>
          </a:xfrm>
        </p:spPr>
      </p:pic>
    </p:spTree>
    <p:extLst>
      <p:ext uri="{BB962C8B-B14F-4D97-AF65-F5344CB8AC3E}">
        <p14:creationId xmlns:p14="http://schemas.microsoft.com/office/powerpoint/2010/main" val="40685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3E9C1-6482-D36B-2139-F0477F8691AF}"/>
              </a:ext>
            </a:extLst>
          </p:cNvPr>
          <p:cNvSpPr>
            <a:spLocks noGrp="1"/>
          </p:cNvSpPr>
          <p:nvPr>
            <p:ph type="title"/>
          </p:nvPr>
        </p:nvSpPr>
        <p:spPr/>
        <p:txBody>
          <a:bodyPr/>
          <a:lstStyle/>
          <a:p>
            <a:r>
              <a:rPr lang="en-IN" dirty="0"/>
              <a:t>This pie chart shows total percentage of male and female in the company</a:t>
            </a:r>
          </a:p>
        </p:txBody>
      </p:sp>
      <p:pic>
        <p:nvPicPr>
          <p:cNvPr id="4" name="Picture 3">
            <a:extLst>
              <a:ext uri="{FF2B5EF4-FFF2-40B4-BE49-F238E27FC236}">
                <a16:creationId xmlns:a16="http://schemas.microsoft.com/office/drawing/2014/main" id="{CF011D62-F1AF-2433-EA4B-1D4EDCC5A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969" y="2023798"/>
            <a:ext cx="6354062" cy="3781953"/>
          </a:xfrm>
          <a:prstGeom prst="rect">
            <a:avLst/>
          </a:prstGeom>
        </p:spPr>
      </p:pic>
    </p:spTree>
    <p:extLst>
      <p:ext uri="{BB962C8B-B14F-4D97-AF65-F5344CB8AC3E}">
        <p14:creationId xmlns:p14="http://schemas.microsoft.com/office/powerpoint/2010/main" val="583722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D7467-F531-E074-1FFE-2F48E85A396F}"/>
              </a:ext>
            </a:extLst>
          </p:cNvPr>
          <p:cNvSpPr>
            <a:spLocks noGrp="1"/>
          </p:cNvSpPr>
          <p:nvPr>
            <p:ph type="title"/>
          </p:nvPr>
        </p:nvSpPr>
        <p:spPr/>
        <p:txBody>
          <a:bodyPr>
            <a:normAutofit fontScale="90000"/>
          </a:bodyPr>
          <a:lstStyle/>
          <a:p>
            <a:r>
              <a:rPr lang="en-IN" sz="4000" b="1" i="0" dirty="0">
                <a:effectLst/>
                <a:latin typeface="Roboto" panose="02000000000000000000" pitchFamily="2" charset="0"/>
              </a:rPr>
              <a:t>Machine Learning Model</a:t>
            </a:r>
            <a:br>
              <a:rPr lang="en-IN" b="0" i="0" dirty="0">
                <a:solidFill>
                  <a:srgbClr val="D5D5D5"/>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C33DACCE-52AB-E1EE-F49E-A5995417D2FB}"/>
              </a:ext>
            </a:extLst>
          </p:cNvPr>
          <p:cNvSpPr>
            <a:spLocks noGrp="1"/>
          </p:cNvSpPr>
          <p:nvPr>
            <p:ph idx="1"/>
          </p:nvPr>
        </p:nvSpPr>
        <p:spPr>
          <a:xfrm>
            <a:off x="0" y="1485900"/>
            <a:ext cx="6591300" cy="2247900"/>
          </a:xfrm>
        </p:spPr>
        <p:txBody>
          <a:bodyPr/>
          <a:lstStyle/>
          <a:p>
            <a:pPr marL="0" indent="0">
              <a:buNone/>
            </a:pPr>
            <a:r>
              <a:rPr lang="en-IN" dirty="0"/>
              <a:t>In this model we are predicting that weather the employee will be terminated in future or will remain in the company. </a:t>
            </a:r>
          </a:p>
          <a:p>
            <a:pPr marL="0" indent="0">
              <a:buNone/>
            </a:pPr>
            <a:r>
              <a:rPr lang="en-IN" dirty="0"/>
              <a:t>By taking in order every perspective of the dataset, graphs, encoding….</a:t>
            </a:r>
          </a:p>
          <a:p>
            <a:pPr marL="0" indent="0">
              <a:buNone/>
            </a:pPr>
            <a:endParaRPr lang="en-IN" dirty="0"/>
          </a:p>
        </p:txBody>
      </p:sp>
      <p:pic>
        <p:nvPicPr>
          <p:cNvPr id="7" name="Picture 6">
            <a:extLst>
              <a:ext uri="{FF2B5EF4-FFF2-40B4-BE49-F238E27FC236}">
                <a16:creationId xmlns:a16="http://schemas.microsoft.com/office/drawing/2014/main" id="{4AA16169-4302-3593-3FB9-EF4027048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3475" y="3095625"/>
            <a:ext cx="7248526" cy="3143251"/>
          </a:xfrm>
          <a:prstGeom prst="rect">
            <a:avLst/>
          </a:prstGeom>
        </p:spPr>
      </p:pic>
    </p:spTree>
    <p:extLst>
      <p:ext uri="{BB962C8B-B14F-4D97-AF65-F5344CB8AC3E}">
        <p14:creationId xmlns:p14="http://schemas.microsoft.com/office/powerpoint/2010/main" val="1850564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8E618-3E7A-2ED9-28C1-86F3AF4AE1E8}"/>
              </a:ext>
            </a:extLst>
          </p:cNvPr>
          <p:cNvSpPr>
            <a:spLocks noGrp="1"/>
          </p:cNvSpPr>
          <p:nvPr>
            <p:ph type="title"/>
          </p:nvPr>
        </p:nvSpPr>
        <p:spPr/>
        <p:txBody>
          <a:bodyPr/>
          <a:lstStyle/>
          <a:p>
            <a:r>
              <a:rPr lang="en-IN" dirty="0"/>
              <a:t>LABEL ENCODING IS DONE TO CONVER CATGORICAL DATA INTO UNIQUE INTEGERS</a:t>
            </a:r>
          </a:p>
        </p:txBody>
      </p:sp>
      <p:pic>
        <p:nvPicPr>
          <p:cNvPr id="5" name="Content Placeholder 4">
            <a:extLst>
              <a:ext uri="{FF2B5EF4-FFF2-40B4-BE49-F238E27FC236}">
                <a16:creationId xmlns:a16="http://schemas.microsoft.com/office/drawing/2014/main" id="{E3DDAFF9-1E2C-CC5E-5F1B-ABBEA10ACB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257" y="1752600"/>
            <a:ext cx="9687486" cy="4300881"/>
          </a:xfrm>
        </p:spPr>
      </p:pic>
    </p:spTree>
    <p:extLst>
      <p:ext uri="{BB962C8B-B14F-4D97-AF65-F5344CB8AC3E}">
        <p14:creationId xmlns:p14="http://schemas.microsoft.com/office/powerpoint/2010/main" val="2879836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2081-E43D-0ABC-6B91-1F59E793F417}"/>
              </a:ext>
            </a:extLst>
          </p:cNvPr>
          <p:cNvSpPr>
            <a:spLocks noGrp="1"/>
          </p:cNvSpPr>
          <p:nvPr>
            <p:ph type="ctrTitle"/>
          </p:nvPr>
        </p:nvSpPr>
        <p:spPr/>
        <p:txBody>
          <a:bodyPr/>
          <a:lstStyle/>
          <a:p>
            <a:br>
              <a:rPr lang="en-IN" dirty="0"/>
            </a:br>
            <a:endParaRPr lang="en-IN" dirty="0"/>
          </a:p>
        </p:txBody>
      </p:sp>
      <p:sp>
        <p:nvSpPr>
          <p:cNvPr id="3" name="Subtitle 2">
            <a:extLst>
              <a:ext uri="{FF2B5EF4-FFF2-40B4-BE49-F238E27FC236}">
                <a16:creationId xmlns:a16="http://schemas.microsoft.com/office/drawing/2014/main" id="{C94131A6-8463-3F13-8F63-846F41DFCB96}"/>
              </a:ext>
            </a:extLst>
          </p:cNvPr>
          <p:cNvSpPr>
            <a:spLocks noGrp="1"/>
          </p:cNvSpPr>
          <p:nvPr>
            <p:ph type="subTitle" idx="1"/>
          </p:nvPr>
        </p:nvSpPr>
        <p:spPr>
          <a:xfrm>
            <a:off x="4791074" y="154657"/>
            <a:ext cx="5620421" cy="2102767"/>
          </a:xfrm>
        </p:spPr>
        <p:txBody>
          <a:bodyPr>
            <a:normAutofit fontScale="25000" lnSpcReduction="20000"/>
          </a:bodyPr>
          <a:lstStyle/>
          <a:p>
            <a:r>
              <a:rPr lang="en-US" sz="5600" dirty="0">
                <a:solidFill>
                  <a:schemeClr val="accent1"/>
                </a:solidFill>
              </a:rPr>
              <a:t>x=all columns except target column</a:t>
            </a:r>
          </a:p>
          <a:p>
            <a:r>
              <a:rPr lang="en-IN" sz="5600" dirty="0">
                <a:solidFill>
                  <a:schemeClr val="accent1"/>
                </a:solidFill>
              </a:rPr>
              <a:t>y=target columns</a:t>
            </a:r>
          </a:p>
          <a:p>
            <a:r>
              <a:rPr lang="it-IT" sz="5600" dirty="0">
                <a:solidFill>
                  <a:schemeClr val="accent1"/>
                </a:solidFill>
              </a:rPr>
              <a:t>x_train=70% data to train model data</a:t>
            </a:r>
            <a:endParaRPr lang="en-IN" sz="5600" dirty="0">
              <a:solidFill>
                <a:schemeClr val="accent1"/>
              </a:solidFill>
            </a:endParaRPr>
          </a:p>
          <a:p>
            <a:r>
              <a:rPr lang="en-IN" sz="5600" dirty="0" err="1">
                <a:solidFill>
                  <a:schemeClr val="accent1"/>
                </a:solidFill>
              </a:rPr>
              <a:t>y_train</a:t>
            </a:r>
            <a:r>
              <a:rPr lang="en-IN" sz="5600" dirty="0">
                <a:solidFill>
                  <a:schemeClr val="accent1"/>
                </a:solidFill>
              </a:rPr>
              <a:t>=70% target column data</a:t>
            </a:r>
          </a:p>
          <a:p>
            <a:r>
              <a:rPr lang="en-US" sz="5600" dirty="0" err="1">
                <a:solidFill>
                  <a:schemeClr val="accent1"/>
                </a:solidFill>
              </a:rPr>
              <a:t>x_test</a:t>
            </a:r>
            <a:r>
              <a:rPr lang="en-US" sz="5600" dirty="0">
                <a:solidFill>
                  <a:schemeClr val="accent1"/>
                </a:solidFill>
              </a:rPr>
              <a:t>=rest 30% for testing after </a:t>
            </a:r>
            <a:r>
              <a:rPr lang="en-US" sz="5600" dirty="0" err="1">
                <a:solidFill>
                  <a:schemeClr val="accent1"/>
                </a:solidFill>
              </a:rPr>
              <a:t>traning</a:t>
            </a:r>
            <a:endParaRPr lang="en-US" sz="5600" dirty="0">
              <a:solidFill>
                <a:schemeClr val="accent1"/>
              </a:solidFill>
            </a:endParaRPr>
          </a:p>
          <a:p>
            <a:r>
              <a:rPr lang="en-US" sz="5600" dirty="0" err="1">
                <a:solidFill>
                  <a:schemeClr val="accent1"/>
                </a:solidFill>
              </a:rPr>
              <a:t>y_test</a:t>
            </a:r>
            <a:r>
              <a:rPr lang="en-US" sz="5600" dirty="0">
                <a:solidFill>
                  <a:schemeClr val="accent1"/>
                </a:solidFill>
              </a:rPr>
              <a:t>=30% target column for testing</a:t>
            </a:r>
            <a:endParaRPr lang="en-IN" sz="5600" dirty="0">
              <a:solidFill>
                <a:schemeClr val="accent1"/>
              </a:solidFill>
            </a:endParaRPr>
          </a:p>
          <a:p>
            <a:endParaRPr lang="en-IN" dirty="0"/>
          </a:p>
        </p:txBody>
      </p:sp>
      <p:pic>
        <p:nvPicPr>
          <p:cNvPr id="9" name="Picture 8">
            <a:extLst>
              <a:ext uri="{FF2B5EF4-FFF2-40B4-BE49-F238E27FC236}">
                <a16:creationId xmlns:a16="http://schemas.microsoft.com/office/drawing/2014/main" id="{D32DCAC1-FDD8-92EF-EF9B-C17C8435F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559" y="2497810"/>
            <a:ext cx="8858250" cy="4205533"/>
          </a:xfrm>
          <a:prstGeom prst="rect">
            <a:avLst/>
          </a:prstGeom>
        </p:spPr>
      </p:pic>
    </p:spTree>
    <p:extLst>
      <p:ext uri="{BB962C8B-B14F-4D97-AF65-F5344CB8AC3E}">
        <p14:creationId xmlns:p14="http://schemas.microsoft.com/office/powerpoint/2010/main" val="1709041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B463-A435-CCC6-CE72-71BFC29FB2BE}"/>
              </a:ext>
            </a:extLst>
          </p:cNvPr>
          <p:cNvSpPr>
            <a:spLocks noGrp="1"/>
          </p:cNvSpPr>
          <p:nvPr>
            <p:ph type="title"/>
          </p:nvPr>
        </p:nvSpPr>
        <p:spPr/>
        <p:txBody>
          <a:bodyPr/>
          <a:lstStyle/>
          <a:p>
            <a:r>
              <a:rPr lang="en-IN" dirty="0"/>
              <a:t>LOGISTIC REGRESSION</a:t>
            </a:r>
          </a:p>
        </p:txBody>
      </p:sp>
      <p:pic>
        <p:nvPicPr>
          <p:cNvPr id="4" name="Picture 3">
            <a:extLst>
              <a:ext uri="{FF2B5EF4-FFF2-40B4-BE49-F238E27FC236}">
                <a16:creationId xmlns:a16="http://schemas.microsoft.com/office/drawing/2014/main" id="{D2BC0DAE-2E6E-F619-8C01-E045E3C9D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5" y="1853754"/>
            <a:ext cx="9810750" cy="4254099"/>
          </a:xfrm>
          <a:prstGeom prst="rect">
            <a:avLst/>
          </a:prstGeom>
        </p:spPr>
      </p:pic>
    </p:spTree>
    <p:extLst>
      <p:ext uri="{BB962C8B-B14F-4D97-AF65-F5344CB8AC3E}">
        <p14:creationId xmlns:p14="http://schemas.microsoft.com/office/powerpoint/2010/main" val="1548477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53F9A-E0A9-0051-D5C3-85905C543C97}"/>
              </a:ext>
            </a:extLst>
          </p:cNvPr>
          <p:cNvSpPr>
            <a:spLocks noGrp="1"/>
          </p:cNvSpPr>
          <p:nvPr>
            <p:ph type="title"/>
          </p:nvPr>
        </p:nvSpPr>
        <p:spPr/>
        <p:txBody>
          <a:bodyPr/>
          <a:lstStyle/>
          <a:p>
            <a:r>
              <a:rPr lang="en-IN" dirty="0" err="1"/>
              <a:t>Kneighbors</a:t>
            </a:r>
            <a:r>
              <a:rPr lang="en-IN" dirty="0"/>
              <a:t> Classifier </a:t>
            </a:r>
            <a:r>
              <a:rPr lang="en-IN" dirty="0" err="1"/>
              <a:t>AlGORITHM</a:t>
            </a:r>
            <a:endParaRPr lang="en-IN" dirty="0"/>
          </a:p>
        </p:txBody>
      </p:sp>
      <p:pic>
        <p:nvPicPr>
          <p:cNvPr id="4" name="Picture 3">
            <a:extLst>
              <a:ext uri="{FF2B5EF4-FFF2-40B4-BE49-F238E27FC236}">
                <a16:creationId xmlns:a16="http://schemas.microsoft.com/office/drawing/2014/main" id="{0A221BF8-E32C-C30B-3C81-55EA7A696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715" y="1663254"/>
            <a:ext cx="10466569" cy="4244104"/>
          </a:xfrm>
          <a:prstGeom prst="rect">
            <a:avLst/>
          </a:prstGeom>
        </p:spPr>
      </p:pic>
    </p:spTree>
    <p:extLst>
      <p:ext uri="{BB962C8B-B14F-4D97-AF65-F5344CB8AC3E}">
        <p14:creationId xmlns:p14="http://schemas.microsoft.com/office/powerpoint/2010/main" val="1385995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A447-3DAD-BD6B-12A3-96B5A5A6E852}"/>
              </a:ext>
            </a:extLst>
          </p:cNvPr>
          <p:cNvSpPr>
            <a:spLocks noGrp="1"/>
          </p:cNvSpPr>
          <p:nvPr>
            <p:ph type="title"/>
          </p:nvPr>
        </p:nvSpPr>
        <p:spPr>
          <a:xfrm>
            <a:off x="1451579" y="88901"/>
            <a:ext cx="9291215" cy="876299"/>
          </a:xfrm>
        </p:spPr>
        <p:txBody>
          <a:bodyPr/>
          <a:lstStyle/>
          <a:p>
            <a:r>
              <a:rPr lang="en-IN" dirty="0"/>
              <a:t>PROBLEEMS AND SOLUTIONS</a:t>
            </a:r>
          </a:p>
        </p:txBody>
      </p:sp>
      <p:sp>
        <p:nvSpPr>
          <p:cNvPr id="3" name="Content Placeholder 2">
            <a:extLst>
              <a:ext uri="{FF2B5EF4-FFF2-40B4-BE49-F238E27FC236}">
                <a16:creationId xmlns:a16="http://schemas.microsoft.com/office/drawing/2014/main" id="{C7533553-DF9D-4F54-6AFA-CD9CB269C5DE}"/>
              </a:ext>
            </a:extLst>
          </p:cNvPr>
          <p:cNvSpPr>
            <a:spLocks noGrp="1"/>
          </p:cNvSpPr>
          <p:nvPr>
            <p:ph idx="1"/>
          </p:nvPr>
        </p:nvSpPr>
        <p:spPr>
          <a:xfrm>
            <a:off x="584201" y="850900"/>
            <a:ext cx="10845800" cy="5346700"/>
          </a:xfrm>
        </p:spPr>
        <p:txBody>
          <a:bodyPr>
            <a:normAutofit/>
          </a:bodyPr>
          <a:lstStyle/>
          <a:p>
            <a:r>
              <a:rPr lang="en-IN" dirty="0"/>
              <a:t>Q) </a:t>
            </a:r>
            <a:r>
              <a:rPr lang="en-US" dirty="0"/>
              <a:t>Competition (attracting and retaining good talent)</a:t>
            </a:r>
          </a:p>
          <a:p>
            <a:r>
              <a:rPr lang="en-US" dirty="0"/>
              <a:t>Competition is not only the most important factor in business and client interactions but also the most influential and threatening factor in HR. It is all the more difficult for small and medium enterprises since they need to compete with big names and brands while recruiting talent.</a:t>
            </a:r>
          </a:p>
          <a:p>
            <a:r>
              <a:rPr lang="en-US" dirty="0"/>
              <a:t>SOLUTION : </a:t>
            </a:r>
          </a:p>
          <a:p>
            <a:r>
              <a:rPr lang="en-US" dirty="0"/>
              <a:t>Furthermore, having a structured onboarding process helps combat initial hiccups in an employee’s experience in a new work environment, such as awkwardness to interact with strangers, not knowing whom to approach for issues, concerns, or questions, not knowing one’s key performance indicators for the job role, not knowing team members or the immediate manager well enough, etc.</a:t>
            </a:r>
            <a:endParaRPr lang="en-IN" dirty="0"/>
          </a:p>
        </p:txBody>
      </p:sp>
    </p:spTree>
    <p:extLst>
      <p:ext uri="{BB962C8B-B14F-4D97-AF65-F5344CB8AC3E}">
        <p14:creationId xmlns:p14="http://schemas.microsoft.com/office/powerpoint/2010/main" val="1760591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EC67A-F9B5-75B0-6BA4-1AFBFD49F6A3}"/>
              </a:ext>
            </a:extLst>
          </p:cNvPr>
          <p:cNvSpPr>
            <a:spLocks noGrp="1"/>
          </p:cNvSpPr>
          <p:nvPr>
            <p:ph type="title"/>
          </p:nvPr>
        </p:nvSpPr>
        <p:spPr>
          <a:xfrm>
            <a:off x="-1168400" y="114301"/>
            <a:ext cx="8151934" cy="571500"/>
          </a:xfrm>
        </p:spPr>
        <p:txBody>
          <a:bodyPr/>
          <a:lstStyle/>
          <a:p>
            <a:r>
              <a:rPr lang="en-IN" dirty="0"/>
              <a:t>AIM </a:t>
            </a:r>
          </a:p>
        </p:txBody>
      </p:sp>
      <p:pic>
        <p:nvPicPr>
          <p:cNvPr id="6" name="Picture Placeholder 5">
            <a:extLst>
              <a:ext uri="{FF2B5EF4-FFF2-40B4-BE49-F238E27FC236}">
                <a16:creationId xmlns:a16="http://schemas.microsoft.com/office/drawing/2014/main" id="{1E5BAD21-2243-58CE-2F91-CD8044BFC9A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9119" r="29119"/>
          <a:stretch>
            <a:fillRect/>
          </a:stretch>
        </p:blipFill>
        <p:spPr>
          <a:xfrm>
            <a:off x="7073900" y="195167"/>
            <a:ext cx="4838699" cy="5717407"/>
          </a:xfrm>
        </p:spPr>
      </p:pic>
      <p:sp>
        <p:nvSpPr>
          <p:cNvPr id="4" name="Text Placeholder 3">
            <a:extLst>
              <a:ext uri="{FF2B5EF4-FFF2-40B4-BE49-F238E27FC236}">
                <a16:creationId xmlns:a16="http://schemas.microsoft.com/office/drawing/2014/main" id="{6050C668-BE0A-423B-0042-AB4349D160AC}"/>
              </a:ext>
            </a:extLst>
          </p:cNvPr>
          <p:cNvSpPr>
            <a:spLocks noGrp="1"/>
          </p:cNvSpPr>
          <p:nvPr>
            <p:ph type="body" sz="half" idx="2"/>
          </p:nvPr>
        </p:nvSpPr>
        <p:spPr>
          <a:xfrm>
            <a:off x="279400" y="965200"/>
            <a:ext cx="6070599" cy="4889500"/>
          </a:xfrm>
        </p:spPr>
        <p:txBody>
          <a:bodyPr>
            <a:normAutofit/>
          </a:bodyPr>
          <a:lstStyle/>
          <a:p>
            <a:r>
              <a:rPr lang="en-US" sz="2000" dirty="0">
                <a:latin typeface="arial" panose="020B0604020202020204" pitchFamily="34" charset="0"/>
              </a:rPr>
              <a:t>It</a:t>
            </a:r>
            <a:r>
              <a:rPr lang="en-US" sz="2000" b="0" i="0" dirty="0">
                <a:effectLst/>
                <a:latin typeface="arial" panose="020B0604020202020204" pitchFamily="34" charset="0"/>
              </a:rPr>
              <a:t>s sole aim is to </a:t>
            </a:r>
            <a:r>
              <a:rPr lang="en-US" sz="2000" b="1" i="0" dirty="0">
                <a:effectLst/>
                <a:latin typeface="arial" panose="020B0604020202020204" pitchFamily="34" charset="0"/>
              </a:rPr>
              <a:t>provide better insight into each of the human resource processes, gathering related data and then using this data to make informed decisions on how to improve these processes</a:t>
            </a:r>
            <a:r>
              <a:rPr lang="en-US" sz="2000" b="0" i="0" dirty="0">
                <a:effectLst/>
                <a:latin typeface="arial" panose="020B0604020202020204" pitchFamily="34" charset="0"/>
              </a:rPr>
              <a:t>.</a:t>
            </a:r>
            <a:endParaRPr lang="en-IN" sz="2000" dirty="0"/>
          </a:p>
        </p:txBody>
      </p:sp>
    </p:spTree>
    <p:extLst>
      <p:ext uri="{BB962C8B-B14F-4D97-AF65-F5344CB8AC3E}">
        <p14:creationId xmlns:p14="http://schemas.microsoft.com/office/powerpoint/2010/main" val="1539029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008A-3300-1646-F05E-5A543B3D3948}"/>
              </a:ext>
            </a:extLst>
          </p:cNvPr>
          <p:cNvSpPr>
            <a:spLocks noGrp="1"/>
          </p:cNvSpPr>
          <p:nvPr>
            <p:ph type="title"/>
          </p:nvPr>
        </p:nvSpPr>
        <p:spPr/>
        <p:txBody>
          <a:bodyPr/>
          <a:lstStyle/>
          <a:p>
            <a:r>
              <a:rPr lang="en-IN" dirty="0"/>
              <a:t>Problem  and solution </a:t>
            </a:r>
          </a:p>
        </p:txBody>
      </p:sp>
      <p:sp>
        <p:nvSpPr>
          <p:cNvPr id="3" name="Content Placeholder 2">
            <a:extLst>
              <a:ext uri="{FF2B5EF4-FFF2-40B4-BE49-F238E27FC236}">
                <a16:creationId xmlns:a16="http://schemas.microsoft.com/office/drawing/2014/main" id="{6C0FFE75-857E-F0CF-426D-1221EBF8916C}"/>
              </a:ext>
            </a:extLst>
          </p:cNvPr>
          <p:cNvSpPr>
            <a:spLocks noGrp="1"/>
          </p:cNvSpPr>
          <p:nvPr>
            <p:ph idx="1"/>
          </p:nvPr>
        </p:nvSpPr>
        <p:spPr/>
        <p:txBody>
          <a:bodyPr/>
          <a:lstStyle/>
          <a:p>
            <a:r>
              <a:rPr lang="en-US" dirty="0"/>
              <a:t>DIVERSITY  While having a good ratio of diversity is a boon to an organization and is a good thing to boast of, from an HR perspective, organizations face challenges managing this diversity in age, gender, nationality, ethnicity, etc.</a:t>
            </a:r>
          </a:p>
          <a:p>
            <a:r>
              <a:rPr lang="en-US" dirty="0"/>
              <a:t>Solution - To resolve conflicts arising out of this diversity, it is important to sensitize all employees toward the cultures of different people they work with. Culture orientation as part of the onboarding process is a prime step in the correct direction.</a:t>
            </a:r>
            <a:endParaRPr lang="en-IN" dirty="0"/>
          </a:p>
        </p:txBody>
      </p:sp>
    </p:spTree>
    <p:extLst>
      <p:ext uri="{BB962C8B-B14F-4D97-AF65-F5344CB8AC3E}">
        <p14:creationId xmlns:p14="http://schemas.microsoft.com/office/powerpoint/2010/main" val="1422133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5AA5-0F00-1C92-FD9F-1D45E943D325}"/>
              </a:ext>
            </a:extLst>
          </p:cNvPr>
          <p:cNvSpPr>
            <a:spLocks noGrp="1"/>
          </p:cNvSpPr>
          <p:nvPr>
            <p:ph type="title"/>
          </p:nvPr>
        </p:nvSpPr>
        <p:spPr>
          <a:xfrm>
            <a:off x="1451579" y="1"/>
            <a:ext cx="9291215" cy="939799"/>
          </a:xfrm>
        </p:spPr>
        <p:txBody>
          <a:bodyPr/>
          <a:lstStyle/>
          <a:p>
            <a:r>
              <a:rPr lang="en-IN" dirty="0"/>
              <a:t>Problem and solution</a:t>
            </a:r>
          </a:p>
        </p:txBody>
      </p:sp>
      <p:sp>
        <p:nvSpPr>
          <p:cNvPr id="3" name="Content Placeholder 2">
            <a:extLst>
              <a:ext uri="{FF2B5EF4-FFF2-40B4-BE49-F238E27FC236}">
                <a16:creationId xmlns:a16="http://schemas.microsoft.com/office/drawing/2014/main" id="{A4EB6577-7EC9-8DF3-AFEF-B00F0DB9FCCC}"/>
              </a:ext>
            </a:extLst>
          </p:cNvPr>
          <p:cNvSpPr>
            <a:spLocks noGrp="1"/>
          </p:cNvSpPr>
          <p:nvPr>
            <p:ph idx="1"/>
          </p:nvPr>
        </p:nvSpPr>
        <p:spPr>
          <a:xfrm>
            <a:off x="1451579" y="1168400"/>
            <a:ext cx="9291215" cy="4610100"/>
          </a:xfrm>
        </p:spPr>
        <p:txBody>
          <a:bodyPr>
            <a:normAutofit/>
          </a:bodyPr>
          <a:lstStyle/>
          <a:p>
            <a:r>
              <a:rPr lang="en-US" dirty="0"/>
              <a:t>CONTINUOUS LEARNING  AND SUCCESS  PLANNING: Upskilling and continuous learning are extremely crucial to an employee’s growth and success in an organization. These days, with the increasing demands of the business, organizations are finding it difficult to foster an environment of continuous learning and development and keep pace with the rising ambitions of employees, for the paucity of time.</a:t>
            </a:r>
          </a:p>
          <a:p>
            <a:r>
              <a:rPr lang="en-US" dirty="0"/>
              <a:t>SOLUTION : The basic principle to effective training and development is to identify trainings relevant to the current or future role of an employee. Further, adopting a practical rather than theoretical approach to training helps. For example, presentations and PPTs are now old school</a:t>
            </a:r>
            <a:endParaRPr lang="en-IN" dirty="0"/>
          </a:p>
        </p:txBody>
      </p:sp>
    </p:spTree>
    <p:extLst>
      <p:ext uri="{BB962C8B-B14F-4D97-AF65-F5344CB8AC3E}">
        <p14:creationId xmlns:p14="http://schemas.microsoft.com/office/powerpoint/2010/main" val="2702296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56AFB-FDC0-CE07-1939-14D6A6746D73}"/>
              </a:ext>
            </a:extLst>
          </p:cNvPr>
          <p:cNvSpPr>
            <a:spLocks noGrp="1"/>
          </p:cNvSpPr>
          <p:nvPr>
            <p:ph type="title"/>
          </p:nvPr>
        </p:nvSpPr>
        <p:spPr>
          <a:xfrm>
            <a:off x="1451579" y="114300"/>
            <a:ext cx="9291215" cy="1498600"/>
          </a:xfrm>
        </p:spPr>
        <p:txBody>
          <a:bodyPr/>
          <a:lstStyle/>
          <a:p>
            <a:r>
              <a:rPr lang="en-IN" dirty="0"/>
              <a:t>CONCLUSION</a:t>
            </a:r>
          </a:p>
        </p:txBody>
      </p:sp>
      <p:sp>
        <p:nvSpPr>
          <p:cNvPr id="3" name="Content Placeholder 2">
            <a:extLst>
              <a:ext uri="{FF2B5EF4-FFF2-40B4-BE49-F238E27FC236}">
                <a16:creationId xmlns:a16="http://schemas.microsoft.com/office/drawing/2014/main" id="{55EFCBF9-A58A-D80F-56FE-07EAB01055BD}"/>
              </a:ext>
            </a:extLst>
          </p:cNvPr>
          <p:cNvSpPr>
            <a:spLocks noGrp="1"/>
          </p:cNvSpPr>
          <p:nvPr>
            <p:ph idx="1"/>
          </p:nvPr>
        </p:nvSpPr>
        <p:spPr>
          <a:xfrm>
            <a:off x="1451579" y="1143000"/>
            <a:ext cx="9291215" cy="4699000"/>
          </a:xfrm>
        </p:spPr>
        <p:txBody>
          <a:bodyPr>
            <a:normAutofit/>
          </a:bodyPr>
          <a:lstStyle/>
          <a:p>
            <a:r>
              <a:rPr lang="en-US" dirty="0"/>
              <a:t>:In today world, the Human Resource Management plays a very significant role in the daily life. On the one hand, the Soft and Hard Human Resource Management influence on the business and lets them development rapidly. It can improve employee’s motivation in a business and pay attention to company’s policy and law respectively, which can increase the efficiency of  company and get higher profits. On the other hand, trade unions help the employee to achieve negotiation successfully in the early time; it means the employee can negotiate a better wages and a good working condition .However, at the present, the employment law gradually becomes the focus in the world, because it has more restrictive and more favorable to protecting employee’s benefit. In the future, the Human Resources Management will continue to play its role in each business.</a:t>
            </a:r>
            <a:endParaRPr lang="en-IN" dirty="0"/>
          </a:p>
        </p:txBody>
      </p:sp>
    </p:spTree>
    <p:extLst>
      <p:ext uri="{BB962C8B-B14F-4D97-AF65-F5344CB8AC3E}">
        <p14:creationId xmlns:p14="http://schemas.microsoft.com/office/powerpoint/2010/main" val="3983765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B0C7D-9DA9-3162-4DA8-0E215710E9CB}"/>
              </a:ext>
            </a:extLst>
          </p:cNvPr>
          <p:cNvSpPr>
            <a:spLocks noGrp="1"/>
          </p:cNvSpPr>
          <p:nvPr>
            <p:ph type="title"/>
          </p:nvPr>
        </p:nvSpPr>
        <p:spPr/>
        <p:txBody>
          <a:bodyPr/>
          <a:lstStyle/>
          <a:p>
            <a:r>
              <a:rPr lang="en-IN" dirty="0"/>
              <a:t>WHY HUMAN RESOURCES  </a:t>
            </a:r>
          </a:p>
        </p:txBody>
      </p:sp>
      <p:sp>
        <p:nvSpPr>
          <p:cNvPr id="3" name="Content Placeholder 2">
            <a:extLst>
              <a:ext uri="{FF2B5EF4-FFF2-40B4-BE49-F238E27FC236}">
                <a16:creationId xmlns:a16="http://schemas.microsoft.com/office/drawing/2014/main" id="{E5318CE6-8DA9-080C-6913-C3CB43C4EE09}"/>
              </a:ext>
            </a:extLst>
          </p:cNvPr>
          <p:cNvSpPr>
            <a:spLocks noGrp="1"/>
          </p:cNvSpPr>
          <p:nvPr>
            <p:ph idx="1"/>
          </p:nvPr>
        </p:nvSpPr>
        <p:spPr/>
        <p:txBody>
          <a:bodyPr/>
          <a:lstStyle/>
          <a:p>
            <a:r>
              <a:rPr lang="en-US" dirty="0"/>
              <a:t>Managing and using people </a:t>
            </a:r>
            <a:r>
              <a:rPr lang="en-US" dirty="0" err="1"/>
              <a:t>effectivelyTying</a:t>
            </a:r>
            <a:r>
              <a:rPr lang="en-US" dirty="0"/>
              <a:t> performance appraisal and compensation to </a:t>
            </a:r>
            <a:r>
              <a:rPr lang="en-US" dirty="0" err="1"/>
              <a:t>competenciesDeveloping</a:t>
            </a:r>
            <a:r>
              <a:rPr lang="en-US" dirty="0"/>
              <a:t> competencies that enhance individual and organizational </a:t>
            </a:r>
            <a:r>
              <a:rPr lang="en-US" dirty="0" err="1"/>
              <a:t>performanceIncreasing</a:t>
            </a:r>
            <a:r>
              <a:rPr lang="en-US" dirty="0"/>
              <a:t> the innovation, creativity, and flexibility necessary to enhance </a:t>
            </a:r>
            <a:r>
              <a:rPr lang="en-US" dirty="0" err="1"/>
              <a:t>competitivenessApplying</a:t>
            </a:r>
            <a:r>
              <a:rPr lang="en-US" dirty="0"/>
              <a:t> new approaches to work process design, succession planning, career development, and inter-organizational </a:t>
            </a:r>
            <a:r>
              <a:rPr lang="en-US" dirty="0" err="1"/>
              <a:t>mobilityManaging</a:t>
            </a:r>
            <a:r>
              <a:rPr lang="en-US" dirty="0"/>
              <a:t> the implementation and integration of technology through improved staffing, training, and communication with employees</a:t>
            </a:r>
            <a:endParaRPr lang="en-IN" dirty="0"/>
          </a:p>
        </p:txBody>
      </p:sp>
    </p:spTree>
    <p:extLst>
      <p:ext uri="{BB962C8B-B14F-4D97-AF65-F5344CB8AC3E}">
        <p14:creationId xmlns:p14="http://schemas.microsoft.com/office/powerpoint/2010/main" val="2595626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D1004-72B5-81D2-56C1-675AAA9CB81B}"/>
              </a:ext>
            </a:extLst>
          </p:cNvPr>
          <p:cNvSpPr>
            <a:spLocks noGrp="1"/>
          </p:cNvSpPr>
          <p:nvPr>
            <p:ph type="title"/>
          </p:nvPr>
        </p:nvSpPr>
        <p:spPr>
          <a:xfrm>
            <a:off x="1955800" y="1"/>
            <a:ext cx="2450838" cy="774699"/>
          </a:xfrm>
        </p:spPr>
        <p:txBody>
          <a:bodyPr/>
          <a:lstStyle/>
          <a:p>
            <a:r>
              <a:rPr lang="en-IN" dirty="0"/>
              <a:t> </a:t>
            </a:r>
            <a:r>
              <a:rPr lang="en-IN" sz="4000" b="1" dirty="0"/>
              <a:t>DATSET</a:t>
            </a:r>
          </a:p>
        </p:txBody>
      </p:sp>
      <p:pic>
        <p:nvPicPr>
          <p:cNvPr id="6" name="Picture Placeholder 5">
            <a:extLst>
              <a:ext uri="{FF2B5EF4-FFF2-40B4-BE49-F238E27FC236}">
                <a16:creationId xmlns:a16="http://schemas.microsoft.com/office/drawing/2014/main" id="{69956A5E-454A-FEFD-B393-6DB314B1C60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4730750" y="609600"/>
            <a:ext cx="7123094" cy="5245100"/>
          </a:xfrm>
        </p:spPr>
      </p:pic>
      <p:sp>
        <p:nvSpPr>
          <p:cNvPr id="4" name="Text Placeholder 3">
            <a:extLst>
              <a:ext uri="{FF2B5EF4-FFF2-40B4-BE49-F238E27FC236}">
                <a16:creationId xmlns:a16="http://schemas.microsoft.com/office/drawing/2014/main" id="{209EE70B-417F-0048-10B9-AF2CA1F2AF6B}"/>
              </a:ext>
            </a:extLst>
          </p:cNvPr>
          <p:cNvSpPr>
            <a:spLocks noGrp="1"/>
          </p:cNvSpPr>
          <p:nvPr>
            <p:ph type="body" sz="half" idx="2"/>
          </p:nvPr>
        </p:nvSpPr>
        <p:spPr>
          <a:xfrm>
            <a:off x="1" y="774701"/>
            <a:ext cx="4279900" cy="6502399"/>
          </a:xfrm>
        </p:spPr>
        <p:txBody>
          <a:bodyPr>
            <a:noAutofit/>
          </a:bodyPr>
          <a:lstStyle/>
          <a:p>
            <a:r>
              <a:rPr lang="en-US" dirty="0"/>
              <a:t>We are working on expanding the data set even further by generating even more records and a few additional features. We will be keeping this as one file/one data set for now. There is a possibility of creating a second file perhaps down the road where you can join the files together to practice SQL/joins, etc. We have reduced the complexity of the dataset down to a single data file (v14). The CSV revolves around a fictitious company and the core data set contains names, DOBs, age, gender, marital status, date of hire, reasons for termination, department, whether they are active or terminated, position title, pay rate, manager name, and performance </a:t>
            </a:r>
            <a:r>
              <a:rPr lang="en-US" dirty="0" err="1"/>
              <a:t>score.Recent</a:t>
            </a:r>
            <a:r>
              <a:rPr lang="en-US" dirty="0"/>
              <a:t> additions to the data </a:t>
            </a:r>
            <a:r>
              <a:rPr lang="en-US" dirty="0" err="1"/>
              <a:t>include:AbsencesMost</a:t>
            </a:r>
            <a:r>
              <a:rPr lang="en-US" dirty="0"/>
              <a:t> Recent Performance Review </a:t>
            </a:r>
            <a:r>
              <a:rPr lang="en-US" dirty="0" err="1"/>
              <a:t>DateEmployee</a:t>
            </a:r>
            <a:r>
              <a:rPr lang="en-US" dirty="0"/>
              <a:t> Engagement Score</a:t>
            </a:r>
            <a:endParaRPr lang="en-IN" dirty="0"/>
          </a:p>
        </p:txBody>
      </p:sp>
    </p:spTree>
    <p:extLst>
      <p:ext uri="{BB962C8B-B14F-4D97-AF65-F5344CB8AC3E}">
        <p14:creationId xmlns:p14="http://schemas.microsoft.com/office/powerpoint/2010/main" val="1201093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D9CC2-E8FF-F4EC-6153-A32BAB20583B}"/>
              </a:ext>
            </a:extLst>
          </p:cNvPr>
          <p:cNvSpPr>
            <a:spLocks noGrp="1"/>
          </p:cNvSpPr>
          <p:nvPr>
            <p:ph type="title"/>
          </p:nvPr>
        </p:nvSpPr>
        <p:spPr>
          <a:xfrm>
            <a:off x="520701" y="114301"/>
            <a:ext cx="3885938" cy="723899"/>
          </a:xfrm>
        </p:spPr>
        <p:txBody>
          <a:bodyPr>
            <a:normAutofit fontScale="90000"/>
          </a:bodyPr>
          <a:lstStyle/>
          <a:p>
            <a:r>
              <a:rPr lang="en-IN" dirty="0"/>
              <a:t>DESCRIBE OBJECTS AND NUMBERS IN DATA SET</a:t>
            </a:r>
          </a:p>
        </p:txBody>
      </p:sp>
      <p:pic>
        <p:nvPicPr>
          <p:cNvPr id="6" name="Content Placeholder 5">
            <a:extLst>
              <a:ext uri="{FF2B5EF4-FFF2-40B4-BE49-F238E27FC236}">
                <a16:creationId xmlns:a16="http://schemas.microsoft.com/office/drawing/2014/main" id="{EDD9900D-6C46-37E5-A1F1-9BBE852DD8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2800" y="0"/>
            <a:ext cx="7540205" cy="6172200"/>
          </a:xfrm>
        </p:spPr>
      </p:pic>
      <p:sp>
        <p:nvSpPr>
          <p:cNvPr id="4" name="Text Placeholder 3">
            <a:extLst>
              <a:ext uri="{FF2B5EF4-FFF2-40B4-BE49-F238E27FC236}">
                <a16:creationId xmlns:a16="http://schemas.microsoft.com/office/drawing/2014/main" id="{5FE4AB62-5D98-75FC-BE0B-C5FC05699729}"/>
              </a:ext>
            </a:extLst>
          </p:cNvPr>
          <p:cNvSpPr>
            <a:spLocks noGrp="1"/>
          </p:cNvSpPr>
          <p:nvPr>
            <p:ph type="body" sz="half" idx="2"/>
          </p:nvPr>
        </p:nvSpPr>
        <p:spPr>
          <a:xfrm>
            <a:off x="381001" y="838200"/>
            <a:ext cx="4025638" cy="4876800"/>
          </a:xfrm>
        </p:spPr>
        <p:txBody>
          <a:bodyPr>
            <a:normAutofit/>
          </a:bodyPr>
          <a:lstStyle/>
          <a:p>
            <a:r>
              <a:rPr lang="en-US" sz="2000" dirty="0"/>
              <a:t>This set is normally presented in a tabular pattern. Every column describes a particular variable.</a:t>
            </a:r>
          </a:p>
          <a:p>
            <a:r>
              <a:rPr lang="en-US" sz="2000" dirty="0"/>
              <a:t>The numerical data set is a data set, where the data are expressed in numbers rather than natural language. The numerical data is sometimes called quantitative data. The set of all the quantitative data/numerical data is called the numerical data set</a:t>
            </a:r>
            <a:r>
              <a:rPr lang="en-US" dirty="0"/>
              <a:t>.</a:t>
            </a:r>
            <a:endParaRPr lang="en-IN" dirty="0"/>
          </a:p>
        </p:txBody>
      </p:sp>
    </p:spTree>
    <p:extLst>
      <p:ext uri="{BB962C8B-B14F-4D97-AF65-F5344CB8AC3E}">
        <p14:creationId xmlns:p14="http://schemas.microsoft.com/office/powerpoint/2010/main" val="7356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7863-CC8F-ABB6-E9FC-A637DFAD0B69}"/>
              </a:ext>
            </a:extLst>
          </p:cNvPr>
          <p:cNvSpPr>
            <a:spLocks noGrp="1"/>
          </p:cNvSpPr>
          <p:nvPr>
            <p:ph type="title"/>
          </p:nvPr>
        </p:nvSpPr>
        <p:spPr>
          <a:xfrm>
            <a:off x="1054100" y="-304799"/>
            <a:ext cx="3676223" cy="1103773"/>
          </a:xfrm>
        </p:spPr>
        <p:txBody>
          <a:bodyPr/>
          <a:lstStyle/>
          <a:p>
            <a:r>
              <a:rPr lang="en-IN" dirty="0"/>
              <a:t>DATA CLEANING </a:t>
            </a:r>
          </a:p>
        </p:txBody>
      </p:sp>
      <p:pic>
        <p:nvPicPr>
          <p:cNvPr id="6" name="Content Placeholder 5">
            <a:extLst>
              <a:ext uri="{FF2B5EF4-FFF2-40B4-BE49-F238E27FC236}">
                <a16:creationId xmlns:a16="http://schemas.microsoft.com/office/drawing/2014/main" id="{02622754-97BA-BF9E-CB95-A564C7B7F4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3180" y="0"/>
            <a:ext cx="7058819" cy="6146799"/>
          </a:xfrm>
        </p:spPr>
      </p:pic>
      <p:sp>
        <p:nvSpPr>
          <p:cNvPr id="4" name="Text Placeholder 3">
            <a:extLst>
              <a:ext uri="{FF2B5EF4-FFF2-40B4-BE49-F238E27FC236}">
                <a16:creationId xmlns:a16="http://schemas.microsoft.com/office/drawing/2014/main" id="{B7912DF8-DBF5-0448-7353-5CF2006568B5}"/>
              </a:ext>
            </a:extLst>
          </p:cNvPr>
          <p:cNvSpPr>
            <a:spLocks noGrp="1"/>
          </p:cNvSpPr>
          <p:nvPr>
            <p:ph type="body" sz="half" idx="2"/>
          </p:nvPr>
        </p:nvSpPr>
        <p:spPr>
          <a:xfrm>
            <a:off x="190501" y="1041400"/>
            <a:ext cx="5159160" cy="5372100"/>
          </a:xfrm>
        </p:spPr>
        <p:txBody>
          <a:bodyPr>
            <a:normAutofit/>
          </a:bodyPr>
          <a:lstStyle/>
          <a:p>
            <a:r>
              <a:rPr lang="en-US" sz="2000" dirty="0"/>
              <a:t>TWO TYPES OF ENCODING CATEGORICAL TECHNIQUES</a:t>
            </a:r>
          </a:p>
          <a:p>
            <a:r>
              <a:rPr lang="en-US" sz="2000" dirty="0"/>
              <a:t>ONE HOT ENCODED</a:t>
            </a:r>
          </a:p>
          <a:p>
            <a:r>
              <a:rPr lang="en-US" sz="2000" dirty="0"/>
              <a:t>  LABEL ENCODER</a:t>
            </a:r>
          </a:p>
          <a:p>
            <a:r>
              <a:rPr lang="en-US" sz="2000" dirty="0"/>
              <a:t>One-Hot Encoding is another popular technique for treating categorical variables. It simply creates additional features based on the number of unique values in the categorical feature. Every unique value in the category will be added as a feature</a:t>
            </a:r>
            <a:r>
              <a:rPr lang="en-US" sz="1800" dirty="0"/>
              <a:t>.</a:t>
            </a:r>
          </a:p>
        </p:txBody>
      </p:sp>
    </p:spTree>
    <p:extLst>
      <p:ext uri="{BB962C8B-B14F-4D97-AF65-F5344CB8AC3E}">
        <p14:creationId xmlns:p14="http://schemas.microsoft.com/office/powerpoint/2010/main" val="4091353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2E24-BE61-0B7A-BC6E-726DF9FCC263}"/>
              </a:ext>
            </a:extLst>
          </p:cNvPr>
          <p:cNvSpPr>
            <a:spLocks noGrp="1"/>
          </p:cNvSpPr>
          <p:nvPr>
            <p:ph type="title"/>
          </p:nvPr>
        </p:nvSpPr>
        <p:spPr>
          <a:xfrm>
            <a:off x="406401" y="203201"/>
            <a:ext cx="3606799" cy="609599"/>
          </a:xfrm>
        </p:spPr>
        <p:txBody>
          <a:bodyPr/>
          <a:lstStyle/>
          <a:p>
            <a:r>
              <a:rPr lang="en-IN" dirty="0"/>
              <a:t>DATA CLEANING </a:t>
            </a:r>
          </a:p>
        </p:txBody>
      </p:sp>
      <p:pic>
        <p:nvPicPr>
          <p:cNvPr id="6" name="Content Placeholder 5">
            <a:extLst>
              <a:ext uri="{FF2B5EF4-FFF2-40B4-BE49-F238E27FC236}">
                <a16:creationId xmlns:a16="http://schemas.microsoft.com/office/drawing/2014/main" id="{BAEAC3B9-806A-E978-96A0-70055FA6B8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6400" y="0"/>
            <a:ext cx="7975600" cy="6121399"/>
          </a:xfrm>
        </p:spPr>
      </p:pic>
      <p:sp>
        <p:nvSpPr>
          <p:cNvPr id="4" name="Text Placeholder 3">
            <a:extLst>
              <a:ext uri="{FF2B5EF4-FFF2-40B4-BE49-F238E27FC236}">
                <a16:creationId xmlns:a16="http://schemas.microsoft.com/office/drawing/2014/main" id="{CCB7FF8D-F889-EE82-B1F8-3EF730041822}"/>
              </a:ext>
            </a:extLst>
          </p:cNvPr>
          <p:cNvSpPr>
            <a:spLocks noGrp="1"/>
          </p:cNvSpPr>
          <p:nvPr>
            <p:ph type="body" sz="half" idx="2"/>
          </p:nvPr>
        </p:nvSpPr>
        <p:spPr>
          <a:xfrm>
            <a:off x="406401" y="1079501"/>
            <a:ext cx="4000238" cy="4374172"/>
          </a:xfrm>
        </p:spPr>
        <p:txBody>
          <a:bodyPr>
            <a:normAutofit/>
          </a:bodyPr>
          <a:lstStyle/>
          <a:p>
            <a:r>
              <a:rPr lang="en-US" sz="2400" dirty="0"/>
              <a:t>LABEL ENCODING </a:t>
            </a:r>
          </a:p>
          <a:p>
            <a:r>
              <a:rPr lang="en-US" sz="2400" dirty="0"/>
              <a:t>Label Encoding is a popular encoding technique for handling categorical variables. In this technique, each label is assigned a unique integer based on alphabetical ordering</a:t>
            </a:r>
            <a:endParaRPr lang="en-IN" sz="2400" dirty="0"/>
          </a:p>
        </p:txBody>
      </p:sp>
    </p:spTree>
    <p:extLst>
      <p:ext uri="{BB962C8B-B14F-4D97-AF65-F5344CB8AC3E}">
        <p14:creationId xmlns:p14="http://schemas.microsoft.com/office/powerpoint/2010/main" val="329884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055D-6C3C-5A52-95B1-BD19B63BA64A}"/>
              </a:ext>
            </a:extLst>
          </p:cNvPr>
          <p:cNvSpPr>
            <a:spLocks noGrp="1"/>
          </p:cNvSpPr>
          <p:nvPr>
            <p:ph type="title"/>
          </p:nvPr>
        </p:nvSpPr>
        <p:spPr>
          <a:xfrm>
            <a:off x="609600" y="1"/>
            <a:ext cx="4533899" cy="609599"/>
          </a:xfrm>
        </p:spPr>
        <p:txBody>
          <a:bodyPr/>
          <a:lstStyle/>
          <a:p>
            <a:r>
              <a:rPr lang="en-IN" dirty="0"/>
              <a:t>CONCATENATE THE DATASET</a:t>
            </a:r>
          </a:p>
        </p:txBody>
      </p:sp>
      <p:sp>
        <p:nvSpPr>
          <p:cNvPr id="4" name="Text Placeholder 3">
            <a:extLst>
              <a:ext uri="{FF2B5EF4-FFF2-40B4-BE49-F238E27FC236}">
                <a16:creationId xmlns:a16="http://schemas.microsoft.com/office/drawing/2014/main" id="{B25C4945-69F1-BD09-709A-DFF43BE6104E}"/>
              </a:ext>
            </a:extLst>
          </p:cNvPr>
          <p:cNvSpPr>
            <a:spLocks noGrp="1"/>
          </p:cNvSpPr>
          <p:nvPr>
            <p:ph type="body" sz="half" idx="2"/>
          </p:nvPr>
        </p:nvSpPr>
        <p:spPr>
          <a:xfrm>
            <a:off x="381001" y="952501"/>
            <a:ext cx="4851400" cy="4501172"/>
          </a:xfrm>
        </p:spPr>
        <p:txBody>
          <a:bodyPr>
            <a:normAutofit/>
          </a:bodyPr>
          <a:lstStyle/>
          <a:p>
            <a:r>
              <a:rPr lang="en-US" sz="2000" dirty="0"/>
              <a:t>These operations can involve anything from very straightforward concatenation of two different datasets, to more complicated database-style joins and merges that correctly handle any overlaps between the datasets. Series and </a:t>
            </a:r>
            <a:r>
              <a:rPr lang="en-US" sz="2000" dirty="0" err="1"/>
              <a:t>DataFrames</a:t>
            </a:r>
            <a:r>
              <a:rPr lang="en-US" sz="2000" dirty="0"/>
              <a:t> are built with this type of operation in mind, and Pandas includes functions and methods that make this sort of data wrangling fast and straightforward.</a:t>
            </a:r>
            <a:endParaRPr lang="en-IN" sz="2000" dirty="0"/>
          </a:p>
        </p:txBody>
      </p:sp>
      <p:pic>
        <p:nvPicPr>
          <p:cNvPr id="10" name="Content Placeholder 9">
            <a:extLst>
              <a:ext uri="{FF2B5EF4-FFF2-40B4-BE49-F238E27FC236}">
                <a16:creationId xmlns:a16="http://schemas.microsoft.com/office/drawing/2014/main" id="{1A5FF988-C535-0F25-237B-E20DFCD3F1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1306" y="1"/>
            <a:ext cx="6439694" cy="2108200"/>
          </a:xfrm>
        </p:spPr>
      </p:pic>
      <p:pic>
        <p:nvPicPr>
          <p:cNvPr id="12" name="Picture 11">
            <a:extLst>
              <a:ext uri="{FF2B5EF4-FFF2-40B4-BE49-F238E27FC236}">
                <a16:creationId xmlns:a16="http://schemas.microsoft.com/office/drawing/2014/main" id="{41EA1747-B9BA-1E00-4AB4-A91CE76D4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1306" y="1859431"/>
            <a:ext cx="6439694" cy="4261969"/>
          </a:xfrm>
          <a:prstGeom prst="rect">
            <a:avLst/>
          </a:prstGeom>
        </p:spPr>
      </p:pic>
    </p:spTree>
    <p:extLst>
      <p:ext uri="{BB962C8B-B14F-4D97-AF65-F5344CB8AC3E}">
        <p14:creationId xmlns:p14="http://schemas.microsoft.com/office/powerpoint/2010/main" val="256460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3EC7-3A23-7556-D4E5-C192EFE229D0}"/>
              </a:ext>
            </a:extLst>
          </p:cNvPr>
          <p:cNvSpPr>
            <a:spLocks noGrp="1"/>
          </p:cNvSpPr>
          <p:nvPr>
            <p:ph type="title"/>
          </p:nvPr>
        </p:nvSpPr>
        <p:spPr>
          <a:xfrm>
            <a:off x="355601" y="165101"/>
            <a:ext cx="11176000" cy="1015999"/>
          </a:xfrm>
        </p:spPr>
        <p:txBody>
          <a:bodyPr>
            <a:normAutofit fontScale="90000"/>
          </a:bodyPr>
          <a:lstStyle/>
          <a:p>
            <a:r>
              <a:rPr lang="en-IN" dirty="0"/>
              <a:t>Overall diversity profile of the organisation : the graph shows the total amount of employees in every field of the company</a:t>
            </a:r>
          </a:p>
        </p:txBody>
      </p:sp>
      <p:pic>
        <p:nvPicPr>
          <p:cNvPr id="5" name="Content Placeholder 4">
            <a:extLst>
              <a:ext uri="{FF2B5EF4-FFF2-40B4-BE49-F238E27FC236}">
                <a16:creationId xmlns:a16="http://schemas.microsoft.com/office/drawing/2014/main" id="{A650F0C8-3289-5CE5-6675-6C2E90E13D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70000"/>
            <a:ext cx="12192000" cy="5588000"/>
          </a:xfrm>
        </p:spPr>
      </p:pic>
    </p:spTree>
    <p:extLst>
      <p:ext uri="{BB962C8B-B14F-4D97-AF65-F5344CB8AC3E}">
        <p14:creationId xmlns:p14="http://schemas.microsoft.com/office/powerpoint/2010/main" val="13100990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D0A2FB41E66147A0CFC718CF22AECA" ma:contentTypeVersion="11" ma:contentTypeDescription="Create a new document." ma:contentTypeScope="" ma:versionID="8ce2d6b870966ed2e62c556eefee864f">
  <xsd:schema xmlns:xsd="http://www.w3.org/2001/XMLSchema" xmlns:xs="http://www.w3.org/2001/XMLSchema" xmlns:p="http://schemas.microsoft.com/office/2006/metadata/properties" xmlns:ns2="8fb75d90-663c-40e0-80cf-7ff30360a2cf" xmlns:ns3="25941ca9-4a4f-469d-9836-3a922d8cc1ec" targetNamespace="http://schemas.microsoft.com/office/2006/metadata/properties" ma:root="true" ma:fieldsID="6e84a7c8e5def842d633bf5a6d95f749" ns2:_="" ns3:_="">
    <xsd:import namespace="8fb75d90-663c-40e0-80cf-7ff30360a2cf"/>
    <xsd:import namespace="25941ca9-4a4f-469d-9836-3a922d8cc1ec"/>
    <xsd:element name="properties">
      <xsd:complexType>
        <xsd:sequence>
          <xsd:element name="documentManagement">
            <xsd:complexType>
              <xsd:all>
                <xsd:element ref="ns2:ReferenceId" minOccurs="0"/>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b75d90-663c-40e0-80cf-7ff30360a2cf"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af3fe4a9-70a0-41f4-869d-a0bdcc3996d0"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5941ca9-4a4f-469d-9836-3a922d8cc1ec"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aa3dc27c-4145-4b12-91dc-3bdb94c2e1c5}" ma:internalName="TaxCatchAll" ma:showField="CatchAllData" ma:web="25941ca9-4a4f-469d-9836-3a922d8cc1e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3DA7A6-1854-46BE-9A40-EE895D0F9136}"/>
</file>

<file path=customXml/itemProps2.xml><?xml version="1.0" encoding="utf-8"?>
<ds:datastoreItem xmlns:ds="http://schemas.openxmlformats.org/officeDocument/2006/customXml" ds:itemID="{76E851A9-AAB8-4B62-A270-3B7B35E40785}"/>
</file>

<file path=docProps/app.xml><?xml version="1.0" encoding="utf-8"?>
<Properties xmlns="http://schemas.openxmlformats.org/officeDocument/2006/extended-properties" xmlns:vt="http://schemas.openxmlformats.org/officeDocument/2006/docPropsVTypes">
  <Template>Gallery</Template>
  <TotalTime>3405</TotalTime>
  <Words>1189</Words>
  <Application>Microsoft Office PowerPoint</Application>
  <PresentationFormat>Widescreen</PresentationFormat>
  <Paragraphs>59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vt:lpstr>
      <vt:lpstr>Roboto</vt:lpstr>
      <vt:lpstr>Rockwell</vt:lpstr>
      <vt:lpstr>Gallery</vt:lpstr>
      <vt:lpstr>HUMAN RESOURCES</vt:lpstr>
      <vt:lpstr>AIM </vt:lpstr>
      <vt:lpstr>WHY HUMAN RESOURCES  </vt:lpstr>
      <vt:lpstr> DATSET</vt:lpstr>
      <vt:lpstr>DESCRIBE OBJECTS AND NUMBERS IN DATA SET</vt:lpstr>
      <vt:lpstr>DATA CLEANING </vt:lpstr>
      <vt:lpstr>DATA CLEANING </vt:lpstr>
      <vt:lpstr>CONCATENATE THE DATASET</vt:lpstr>
      <vt:lpstr>Overall diversity profile of the organisation : the graph shows the total amount of employees in every field of the company</vt:lpstr>
      <vt:lpstr>Relationship between special project count and salary : graph shows how does salary varies according to special projects made by employees</vt:lpstr>
      <vt:lpstr>Heatmap : it is a graphical representation of data that uses a system of color-coding to represent different values</vt:lpstr>
      <vt:lpstr>SALARY VS EMPLOMENT SATISFACTION : THE GRAPH SHOWS HOE DOES EMPLOMENT SATISFACTION VARIES ACCORDING TO THE SALARY OF THE EMPLOYEE</vt:lpstr>
      <vt:lpstr>This pie chart shows total percentage of male and female in the company</vt:lpstr>
      <vt:lpstr>Machine Learning Model </vt:lpstr>
      <vt:lpstr>LABEL ENCODING IS DONE TO CONVER CATGORICAL DATA INTO UNIQUE INTEGERS</vt:lpstr>
      <vt:lpstr> </vt:lpstr>
      <vt:lpstr>LOGISTIC REGRESSION</vt:lpstr>
      <vt:lpstr>Kneighbors Classifier AlGORITHM</vt:lpstr>
      <vt:lpstr>PROBLEEMS AND SOLUTIONS</vt:lpstr>
      <vt:lpstr>Problem  and solution </vt:lpstr>
      <vt:lpstr>Problem and solution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RESOURCES</dc:title>
  <dc:creator>vaishnavi.patil.btech2021</dc:creator>
  <cp:lastModifiedBy>utsav.kalra.btech2021</cp:lastModifiedBy>
  <cp:revision>8</cp:revision>
  <dcterms:created xsi:type="dcterms:W3CDTF">2022-11-04T08:51:13Z</dcterms:created>
  <dcterms:modified xsi:type="dcterms:W3CDTF">2022-11-07T19:27:45Z</dcterms:modified>
</cp:coreProperties>
</file>