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D61453-28FF-D547-B225-BBFB66BCB3B8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C60A7-79A2-C742-8386-F1C376615E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493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C60A7-79A2-C742-8386-F1C376615E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059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C60A7-79A2-C742-8386-F1C376615E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278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C60A7-79A2-C742-8386-F1C376615EB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908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61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98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97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70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9228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72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941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148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021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1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660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79" r:id="rId2"/>
    <p:sldLayoutId id="2147483678" r:id="rId3"/>
    <p:sldLayoutId id="2147483677" r:id="rId4"/>
    <p:sldLayoutId id="2147483676" r:id="rId5"/>
    <p:sldLayoutId id="2147483675" r:id="rId6"/>
    <p:sldLayoutId id="2147483674" r:id="rId7"/>
    <p:sldLayoutId id="2147483673" r:id="rId8"/>
    <p:sldLayoutId id="2147483672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7">
            <a:extLst>
              <a:ext uri="{FF2B5EF4-FFF2-40B4-BE49-F238E27FC236}">
                <a16:creationId xmlns:a16="http://schemas.microsoft.com/office/drawing/2014/main" id="{2D6FBB9D-1CAA-4D05-AB33-BABDFE17B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0" name="Rectangle 1049">
            <a:extLst>
              <a:ext uri="{FF2B5EF4-FFF2-40B4-BE49-F238E27FC236}">
                <a16:creationId xmlns:a16="http://schemas.microsoft.com/office/drawing/2014/main" id="{04727B71-B4B6-4823-80A1-68C40B475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2" name="Rectangle 1051">
            <a:extLst>
              <a:ext uri="{FF2B5EF4-FFF2-40B4-BE49-F238E27FC236}">
                <a16:creationId xmlns:a16="http://schemas.microsoft.com/office/drawing/2014/main" id="{79A6DB05-9FB5-4B07-8675-74C23D4FD8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4" name="Rectangle 1053">
            <a:extLst>
              <a:ext uri="{FF2B5EF4-FFF2-40B4-BE49-F238E27FC236}">
                <a16:creationId xmlns:a16="http://schemas.microsoft.com/office/drawing/2014/main" id="{231BF440-39FA-4087-84CC-2EEC0BBDA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140+ Face Scan Grid Stock Illustrations, Royalty-Free Vector Graphics &amp;  Clip Art - iStock">
            <a:extLst>
              <a:ext uri="{FF2B5EF4-FFF2-40B4-BE49-F238E27FC236}">
                <a16:creationId xmlns:a16="http://schemas.microsoft.com/office/drawing/2014/main" id="{9C161817-F44C-E94F-9A4F-54F77F9D86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40" r="-2" b="32020"/>
          <a:stretch/>
        </p:blipFill>
        <p:spPr bwMode="auto">
          <a:xfrm>
            <a:off x="4883025" y="10"/>
            <a:ext cx="7308975" cy="336498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0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1210305" y="3364992"/>
                </a:lnTo>
                <a:lnTo>
                  <a:pt x="1192705" y="2943200"/>
                </a:lnTo>
                <a:cubicBezTo>
                  <a:pt x="1098874" y="1825108"/>
                  <a:pt x="684692" y="821621"/>
                  <a:pt x="62981" y="69271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The Benefits of Switching from Analog to Digital Security Cameras">
            <a:extLst>
              <a:ext uri="{FF2B5EF4-FFF2-40B4-BE49-F238E27FC236}">
                <a16:creationId xmlns:a16="http://schemas.microsoft.com/office/drawing/2014/main" id="{D75189A3-7418-F517-B757-1CACD2E28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17" r="-2" b="18509"/>
          <a:stretch/>
        </p:blipFill>
        <p:spPr bwMode="auto">
          <a:xfrm>
            <a:off x="4883025" y="3493008"/>
            <a:ext cx="7308975" cy="3364992"/>
          </a:xfrm>
          <a:custGeom>
            <a:avLst/>
            <a:gdLst/>
            <a:ahLst/>
            <a:cxnLst/>
            <a:rect l="l" t="t" r="r" b="b"/>
            <a:pathLst>
              <a:path w="7308975" h="3364992">
                <a:moveTo>
                  <a:pt x="1210305" y="0"/>
                </a:moveTo>
                <a:lnTo>
                  <a:pt x="7308975" y="0"/>
                </a:lnTo>
                <a:lnTo>
                  <a:pt x="7308975" y="3364992"/>
                </a:lnTo>
                <a:lnTo>
                  <a:pt x="0" y="3364992"/>
                </a:lnTo>
                <a:lnTo>
                  <a:pt x="62981" y="3295722"/>
                </a:lnTo>
                <a:cubicBezTo>
                  <a:pt x="684692" y="2543371"/>
                  <a:pt x="1098874" y="1539884"/>
                  <a:pt x="1192705" y="42179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56" name="Freeform: Shape 1055">
            <a:extLst>
              <a:ext uri="{FF2B5EF4-FFF2-40B4-BE49-F238E27FC236}">
                <a16:creationId xmlns:a16="http://schemas.microsoft.com/office/drawing/2014/main" id="{F04E4CBA-303B-48BD-8451-C2701CB0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1" cy="6858000"/>
          </a:xfrm>
          <a:custGeom>
            <a:avLst/>
            <a:gdLst>
              <a:gd name="connsiteX0" fmla="*/ 0 w 6096001"/>
              <a:gd name="connsiteY0" fmla="*/ 0 h 6858000"/>
              <a:gd name="connsiteX1" fmla="*/ 4883024 w 6096001"/>
              <a:gd name="connsiteY1" fmla="*/ 0 h 6858000"/>
              <a:gd name="connsiteX2" fmla="*/ 4946006 w 6096001"/>
              <a:gd name="connsiteY2" fmla="*/ 69271 h 6858000"/>
              <a:gd name="connsiteX3" fmla="*/ 6096001 w 6096001"/>
              <a:gd name="connsiteY3" fmla="*/ 3429000 h 6858000"/>
              <a:gd name="connsiteX4" fmla="*/ 4946006 w 6096001"/>
              <a:gd name="connsiteY4" fmla="*/ 6788730 h 6858000"/>
              <a:gd name="connsiteX5" fmla="*/ 4883024 w 6096001"/>
              <a:gd name="connsiteY5" fmla="*/ 6858000 h 6858000"/>
              <a:gd name="connsiteX6" fmla="*/ 0 w 609600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1" h="6858000">
                <a:moveTo>
                  <a:pt x="0" y="0"/>
                </a:moveTo>
                <a:lnTo>
                  <a:pt x="4883024" y="0"/>
                </a:lnTo>
                <a:lnTo>
                  <a:pt x="4946006" y="69271"/>
                </a:lnTo>
                <a:cubicBezTo>
                  <a:pt x="5656532" y="929100"/>
                  <a:pt x="6096001" y="2116944"/>
                  <a:pt x="6096001" y="3429000"/>
                </a:cubicBezTo>
                <a:cubicBezTo>
                  <a:pt x="6096001" y="4741056"/>
                  <a:pt x="5656532" y="5928900"/>
                  <a:pt x="4946006" y="6788730"/>
                </a:cubicBezTo>
                <a:lnTo>
                  <a:pt x="4883024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58" name="Freeform: Shape 1057">
            <a:extLst>
              <a:ext uri="{FF2B5EF4-FFF2-40B4-BE49-F238E27FC236}">
                <a16:creationId xmlns:a16="http://schemas.microsoft.com/office/drawing/2014/main" id="{F6CA58B3-AFCC-4A40-9882-50D508087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087332" cy="6858000"/>
          </a:xfrm>
          <a:custGeom>
            <a:avLst/>
            <a:gdLst>
              <a:gd name="connsiteX0" fmla="*/ 0 w 6087332"/>
              <a:gd name="connsiteY0" fmla="*/ 0 h 6858000"/>
              <a:gd name="connsiteX1" fmla="*/ 4874355 w 6087332"/>
              <a:gd name="connsiteY1" fmla="*/ 0 h 6858000"/>
              <a:gd name="connsiteX2" fmla="*/ 4937337 w 6087332"/>
              <a:gd name="connsiteY2" fmla="*/ 69271 h 6858000"/>
              <a:gd name="connsiteX3" fmla="*/ 6087332 w 6087332"/>
              <a:gd name="connsiteY3" fmla="*/ 3429000 h 6858000"/>
              <a:gd name="connsiteX4" fmla="*/ 4937337 w 6087332"/>
              <a:gd name="connsiteY4" fmla="*/ 6788730 h 6858000"/>
              <a:gd name="connsiteX5" fmla="*/ 4874355 w 6087332"/>
              <a:gd name="connsiteY5" fmla="*/ 6858000 h 6858000"/>
              <a:gd name="connsiteX6" fmla="*/ 0 w 608733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87332" h="6858000">
                <a:moveTo>
                  <a:pt x="0" y="0"/>
                </a:moveTo>
                <a:lnTo>
                  <a:pt x="4874355" y="0"/>
                </a:lnTo>
                <a:lnTo>
                  <a:pt x="4937337" y="69271"/>
                </a:lnTo>
                <a:cubicBezTo>
                  <a:pt x="5647863" y="929100"/>
                  <a:pt x="6087332" y="2116944"/>
                  <a:pt x="6087332" y="3429000"/>
                </a:cubicBezTo>
                <a:cubicBezTo>
                  <a:pt x="6087332" y="4741056"/>
                  <a:pt x="5647863" y="5928900"/>
                  <a:pt x="4937337" y="6788730"/>
                </a:cubicBezTo>
                <a:lnTo>
                  <a:pt x="4874355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C110A5-A427-08A3-3FB5-C4B7220994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3" y="859536"/>
            <a:ext cx="4832802" cy="12435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600" dirty="0"/>
              <a:t>The Ethics of Digital Surveillance: The Case of Clearview AI</a:t>
            </a:r>
          </a:p>
        </p:txBody>
      </p:sp>
      <p:sp>
        <p:nvSpPr>
          <p:cNvPr id="1068" name="Rectangle 1067">
            <a:extLst>
              <a:ext uri="{FF2B5EF4-FFF2-40B4-BE49-F238E27FC236}">
                <a16:creationId xmlns:a16="http://schemas.microsoft.com/office/drawing/2014/main" id="{75C56826-D4E5-42ED-8529-079651CB3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52144"/>
            <a:ext cx="128016" cy="65390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69" name="Rectangle 1068">
            <a:extLst>
              <a:ext uri="{FF2B5EF4-FFF2-40B4-BE49-F238E27FC236}">
                <a16:creationId xmlns:a16="http://schemas.microsoft.com/office/drawing/2014/main" id="{82095FCE-EF05-4443-B97A-85DEE3A5CA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8912" y="2185062"/>
            <a:ext cx="498348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02DAE1-844D-A570-2D6C-9A736962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2" y="2512611"/>
            <a:ext cx="4832803" cy="3664351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Exploring Privacy, Legal Boundaries, and Ethical Implications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800" dirty="0"/>
              <a:t>Utsav Chaudhary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39410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7" name="Rectangle 10246">
            <a:extLst>
              <a:ext uri="{FF2B5EF4-FFF2-40B4-BE49-F238E27FC236}">
                <a16:creationId xmlns:a16="http://schemas.microsoft.com/office/drawing/2014/main" id="{8380AD67-C5CA-4918-B4BB-C359BB03EE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DAF48-7E2F-8420-7DAD-37C4C2E8A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216" y="1076324"/>
            <a:ext cx="6272784" cy="1535051"/>
          </a:xfrm>
        </p:spPr>
        <p:txBody>
          <a:bodyPr anchor="b">
            <a:normAutofit/>
          </a:bodyPr>
          <a:lstStyle/>
          <a:p>
            <a:r>
              <a:rPr lang="en-US" sz="5200"/>
              <a:t>Analysis</a:t>
            </a:r>
          </a:p>
        </p:txBody>
      </p:sp>
      <p:pic>
        <p:nvPicPr>
          <p:cNvPr id="10242" name="Picture 2" descr="Digital code number abstract background, represent coding technology and  programming languages. photo – Source code Image on Unsplash">
            <a:extLst>
              <a:ext uri="{FF2B5EF4-FFF2-40B4-BE49-F238E27FC236}">
                <a16:creationId xmlns:a16="http://schemas.microsoft.com/office/drawing/2014/main" id="{96256F77-FA66-CC54-E6B9-8E65D2C2DB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85" r="23729" b="1"/>
          <a:stretch/>
        </p:blipFill>
        <p:spPr bwMode="auto">
          <a:xfrm>
            <a:off x="20" y="10"/>
            <a:ext cx="4505305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49" name="!!accent">
            <a:extLst>
              <a:ext uri="{FF2B5EF4-FFF2-40B4-BE49-F238E27FC236}">
                <a16:creationId xmlns:a16="http://schemas.microsoft.com/office/drawing/2014/main" id="{EABAD4DA-87BA-4F70-9EF0-45C6BCF17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17960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251" name="Rectangle 10250">
            <a:extLst>
              <a:ext uri="{FF2B5EF4-FFF2-40B4-BE49-F238E27FC236}">
                <a16:creationId xmlns:a16="http://schemas.microsoft.com/office/drawing/2014/main" id="{915128D9-2797-47FA-B6FE-EC24E6B843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926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8C6F7-8176-25BE-D232-534789A20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216" y="3351276"/>
            <a:ext cx="6272784" cy="282568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Multiple lawsuits for privacy rights violations were filed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BIPA lawsuits challenge data collection practices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Legal scrutiny from U.S. federal authorities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International bans imposed by various countries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Calls for stricter biometric data regulations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Privacy advocacy groups support ongoing legal actions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Potential fines and restrictions on business operations</a:t>
            </a:r>
          </a:p>
        </p:txBody>
      </p:sp>
    </p:spTree>
    <p:extLst>
      <p:ext uri="{BB962C8B-B14F-4D97-AF65-F5344CB8AC3E}">
        <p14:creationId xmlns:p14="http://schemas.microsoft.com/office/powerpoint/2010/main" val="1161167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273" name="Rectangle 1127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D74C2-FEE3-DC95-861C-B83B998DE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Balancing security and privacy</a:t>
            </a:r>
          </a:p>
        </p:txBody>
      </p:sp>
      <p:sp>
        <p:nvSpPr>
          <p:cNvPr id="11275" name="Rectangle 11274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283" name="Rectangle 11282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164CDF-A9D6-E321-0E30-99AD43E9B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r>
              <a:rPr lang="en-US" sz="1700" dirty="0"/>
              <a:t>Ensuring public safety while respecting individual rights</a:t>
            </a:r>
          </a:p>
          <a:p>
            <a:r>
              <a:rPr lang="en-US" sz="1700" dirty="0"/>
              <a:t>Implementing transparent and accountable surveillance practices</a:t>
            </a:r>
          </a:p>
          <a:p>
            <a:r>
              <a:rPr lang="en-US" sz="1700" dirty="0"/>
              <a:t>Requiring consent for data collection processes</a:t>
            </a:r>
          </a:p>
          <a:p>
            <a:r>
              <a:rPr lang="en-US" sz="1700" dirty="0"/>
              <a:t>Limiting data access to authorized personnel only</a:t>
            </a:r>
          </a:p>
          <a:p>
            <a:r>
              <a:rPr lang="en-US" sz="1700" dirty="0"/>
              <a:t>Establishing clear guidelines for technology usage</a:t>
            </a:r>
          </a:p>
          <a:p>
            <a:r>
              <a:rPr lang="en-US" sz="1700" dirty="0"/>
              <a:t>Regular audits to prevent misuse and abuse</a:t>
            </a:r>
          </a:p>
          <a:p>
            <a:r>
              <a:rPr lang="en-US" sz="1700" dirty="0"/>
              <a:t>Promoting ethical standards in law enforcement applications</a:t>
            </a:r>
          </a:p>
        </p:txBody>
      </p:sp>
      <p:pic>
        <p:nvPicPr>
          <p:cNvPr id="11266" name="Picture 2" descr="Premium Vector | Illustration of group of multiethnic diverse people  standing">
            <a:extLst>
              <a:ext uri="{FF2B5EF4-FFF2-40B4-BE49-F238E27FC236}">
                <a16:creationId xmlns:a16="http://schemas.microsoft.com/office/drawing/2014/main" id="{ED26DFCB-943A-7218-68A6-95D584558E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1329879"/>
            <a:ext cx="4097657" cy="4097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92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4" name="Rectangle 12303">
            <a:extLst>
              <a:ext uri="{FF2B5EF4-FFF2-40B4-BE49-F238E27FC236}">
                <a16:creationId xmlns:a16="http://schemas.microsoft.com/office/drawing/2014/main" id="{94E4D846-3AFC-4F86-8C35-24B0542A2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292" name="Picture 4" descr="A globe with glowing digital connections and data streams wallpaper |  Premium AI-generated image">
            <a:extLst>
              <a:ext uri="{FF2B5EF4-FFF2-40B4-BE49-F238E27FC236}">
                <a16:creationId xmlns:a16="http://schemas.microsoft.com/office/drawing/2014/main" id="{64B85D05-BEB6-1A77-874D-8B135D9423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97" r="-1" b="11591"/>
          <a:stretch/>
        </p:blipFill>
        <p:spPr bwMode="auto">
          <a:xfrm>
            <a:off x="20" y="10"/>
            <a:ext cx="866849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305" name="Rectangle 12304">
            <a:extLst>
              <a:ext uri="{FF2B5EF4-FFF2-40B4-BE49-F238E27FC236}">
                <a16:creationId xmlns:a16="http://schemas.microsoft.com/office/drawing/2014/main" id="{4F981527-1C7E-4847-B180-945BFB1A8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435399" y="0"/>
            <a:ext cx="9756601" cy="6858000"/>
          </a:xfrm>
          <a:prstGeom prst="rect">
            <a:avLst/>
          </a:prstGeom>
          <a:gradFill>
            <a:gsLst>
              <a:gs pos="53000">
                <a:schemeClr val="bg1"/>
              </a:gs>
              <a:gs pos="35000">
                <a:schemeClr val="bg1">
                  <a:alpha val="76000"/>
                </a:schemeClr>
              </a:gs>
              <a:gs pos="19000">
                <a:schemeClr val="bg1">
                  <a:alpha val="40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DB00A7-930A-0776-440C-A1DCA5B8B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0470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/>
              <a:t>Conclusion</a:t>
            </a:r>
          </a:p>
        </p:txBody>
      </p:sp>
      <p:sp>
        <p:nvSpPr>
          <p:cNvPr id="12306" name="Rectangle 12305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687333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303" name="Rectangle 12302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53018" y="2443480"/>
            <a:ext cx="32186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0FE79-5AF3-C37A-9676-72E84141E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0470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Privacy concerns</a:t>
            </a:r>
          </a:p>
          <a:p>
            <a:r>
              <a:rPr lang="en-US" sz="1700" dirty="0"/>
              <a:t>Legal implications</a:t>
            </a:r>
          </a:p>
          <a:p>
            <a:r>
              <a:rPr lang="en-US" sz="1700" dirty="0"/>
              <a:t>Ethical dilemmas</a:t>
            </a:r>
          </a:p>
          <a:p>
            <a:r>
              <a:rPr lang="en-US" sz="1700" dirty="0"/>
              <a:t>Responsible use</a:t>
            </a:r>
          </a:p>
          <a:p>
            <a:r>
              <a:rPr lang="en-US" sz="1700" dirty="0"/>
              <a:t>Ongoing public and academic debate on these issues</a:t>
            </a:r>
          </a:p>
        </p:txBody>
      </p:sp>
    </p:spTree>
    <p:extLst>
      <p:ext uri="{BB962C8B-B14F-4D97-AF65-F5344CB8AC3E}">
        <p14:creationId xmlns:p14="http://schemas.microsoft.com/office/powerpoint/2010/main" val="16271287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8B92D-2583-EB87-24C9-1E23C5422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2400D8-8DBB-4961-1FF7-4086B7BAD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Scholarly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59A6C-6BA5-EBC9-CAA4-1C2F43467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Hill, Kashmir. "The Secretive Company That Might End Privacy as We Know It." The New York Times, January 18, 2020. </a:t>
            </a:r>
          </a:p>
          <a:p>
            <a:r>
              <a:rPr lang="en-US" dirty="0" err="1"/>
              <a:t>Simonite</a:t>
            </a:r>
            <a:r>
              <a:rPr lang="en-US" dirty="0"/>
              <a:t>, Tom. "This is how AI bias really happens—and why it's so hard to fix." MIT Technology Review, February 4, 2020.</a:t>
            </a:r>
          </a:p>
          <a:p>
            <a:r>
              <a:rPr lang="en-US" dirty="0"/>
              <a:t>Whittaker, Meredith, et al. "AI Now Report 2018." AI Now Institute, December 2018.</a:t>
            </a:r>
          </a:p>
          <a:p>
            <a:r>
              <a:rPr lang="en-US" dirty="0"/>
              <a:t>Crawford, Kate, and Ryan Calo. "There is a blind spot in AI research." Nature News, October 13, 2016.</a:t>
            </a:r>
          </a:p>
          <a:p>
            <a:r>
              <a:rPr lang="en-US" dirty="0" err="1"/>
              <a:t>Fussell</a:t>
            </a:r>
            <a:r>
              <a:rPr lang="en-US" dirty="0"/>
              <a:t>, Sidney. "Facial recognition software regularly misgenders and misidentifies trans people. Researchers want to fix that." The Washington Post, November 10, 2019.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3405C-137A-9257-8C33-94F8118587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Legal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E0274E-B1B7-DCE3-AFDE-64B12CFA061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Selinger, Evan, and Woodrow </a:t>
            </a:r>
            <a:r>
              <a:rPr lang="en-US" dirty="0" err="1"/>
              <a:t>Hartzog</a:t>
            </a:r>
            <a:r>
              <a:rPr lang="en-US" dirty="0"/>
              <a:t>. "The </a:t>
            </a:r>
            <a:r>
              <a:rPr lang="en-US" dirty="0" err="1"/>
              <a:t>Inconsentability</a:t>
            </a:r>
            <a:r>
              <a:rPr lang="en-US" dirty="0"/>
              <a:t> of Facial Surveillance." Loyola Law Review, Vol. 66, 2019.</a:t>
            </a:r>
          </a:p>
          <a:p>
            <a:r>
              <a:rPr lang="en-US" dirty="0"/>
              <a:t>Gates, Kelly A. "Our Biometric Future: Facial Recognition Technology and the Culture of Surveillance." New York University Press, 2011.</a:t>
            </a:r>
          </a:p>
          <a:p>
            <a:r>
              <a:rPr lang="en-US" dirty="0"/>
              <a:t>Chin, Gabriel J. "Race, The War on Drugs, and the Collateral Consequences of Criminal Conviction." Journal of Gender, Race &amp; Justice, 6(2), 2002.</a:t>
            </a:r>
          </a:p>
          <a:p>
            <a:r>
              <a:rPr lang="en-US" dirty="0" err="1"/>
              <a:t>Koepke</a:t>
            </a:r>
            <a:r>
              <a:rPr lang="en-US" dirty="0"/>
              <a:t>, Logan, and Harlan Yu. "The Perpetual Line-Up: Unregulated Police Face Recognition in America." Georgetown Law, Center on Privacy &amp; Technology, October 18, 2016.</a:t>
            </a:r>
          </a:p>
        </p:txBody>
      </p:sp>
    </p:spTree>
    <p:extLst>
      <p:ext uri="{BB962C8B-B14F-4D97-AF65-F5344CB8AC3E}">
        <p14:creationId xmlns:p14="http://schemas.microsoft.com/office/powerpoint/2010/main" val="143207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43857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624005-F2C9-771A-AA5D-B41EF839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9510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Introduction</a:t>
            </a:r>
          </a:p>
        </p:txBody>
      </p:sp>
      <p:pic>
        <p:nvPicPr>
          <p:cNvPr id="2054" name="Picture 6" descr="Privacy law - Free security icons">
            <a:extLst>
              <a:ext uri="{FF2B5EF4-FFF2-40B4-BE49-F238E27FC236}">
                <a16:creationId xmlns:a16="http://schemas.microsoft.com/office/drawing/2014/main" id="{DFF18FEE-C10C-9EE9-62F5-DFD9FAA2DD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4528" y="1361884"/>
            <a:ext cx="4033647" cy="4033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3" name="Rectangle 206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79848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65" name="Rectangle 206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67859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041C1-2860-F978-AE4B-03E3110D4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6861" y="2252870"/>
            <a:ext cx="5993892" cy="3560251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Clearview AI uses facial recognition technology extensively</a:t>
            </a:r>
          </a:p>
          <a:p>
            <a:r>
              <a:rPr lang="en-US" sz="1800" dirty="0"/>
              <a:t>Scrapes images from social media without consent</a:t>
            </a:r>
          </a:p>
          <a:p>
            <a:r>
              <a:rPr lang="en-US" sz="1800" dirty="0"/>
              <a:t>Creates a massive database for law enforcement</a:t>
            </a:r>
          </a:p>
          <a:p>
            <a:r>
              <a:rPr lang="en-US" sz="1800" dirty="0"/>
              <a:t>Raises significant privacy and ethical concerns</a:t>
            </a:r>
          </a:p>
          <a:p>
            <a:r>
              <a:rPr lang="en-US" sz="1800" dirty="0"/>
              <a:t>Faces legal scrutiny and regulatory challenges worldwide</a:t>
            </a:r>
          </a:p>
          <a:p>
            <a:r>
              <a:rPr lang="en-US" sz="1800" dirty="0"/>
              <a:t>Questions about accuracy and bias in technology</a:t>
            </a:r>
          </a:p>
          <a:p>
            <a:r>
              <a:rPr lang="en-US" sz="1800" dirty="0"/>
              <a:t>Highlights the need for more transparent data protection laws</a:t>
            </a:r>
          </a:p>
        </p:txBody>
      </p:sp>
    </p:spTree>
    <p:extLst>
      <p:ext uri="{BB962C8B-B14F-4D97-AF65-F5344CB8AC3E}">
        <p14:creationId xmlns:p14="http://schemas.microsoft.com/office/powerpoint/2010/main" val="388764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2" name="Rectangle 3091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93" name="Rectangle 3092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BF4F2C-F6DB-C0F4-5685-22325E95A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/>
              <a:t>Significance</a:t>
            </a:r>
          </a:p>
        </p:txBody>
      </p:sp>
      <p:sp>
        <p:nvSpPr>
          <p:cNvPr id="3094" name="Rectangle 3093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91" name="Rectangle 3090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D6662-4198-B4C4-362F-D82E9B67B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Large-scale, unauthorized collection of personal data</a:t>
            </a:r>
          </a:p>
          <a:p>
            <a:r>
              <a:rPr lang="en-US" sz="1800" dirty="0"/>
              <a:t>Challenges traditional privacy expectations and norms</a:t>
            </a:r>
          </a:p>
          <a:p>
            <a:r>
              <a:rPr lang="en-US" sz="1800" dirty="0"/>
              <a:t>They are widely used by law enforcement agencies globally</a:t>
            </a:r>
          </a:p>
          <a:p>
            <a:r>
              <a:rPr lang="en-US" sz="1800" dirty="0"/>
              <a:t>Raises concerns about surveillance without oversight</a:t>
            </a:r>
          </a:p>
          <a:p>
            <a:r>
              <a:rPr lang="en-US" sz="1800" dirty="0"/>
              <a:t>Highlights risks of bias in facial recognition</a:t>
            </a:r>
          </a:p>
          <a:p>
            <a:r>
              <a:rPr lang="en-US" sz="1800" dirty="0"/>
              <a:t>Prompts debate on ethical and legal standards</a:t>
            </a:r>
          </a:p>
        </p:txBody>
      </p:sp>
      <p:pic>
        <p:nvPicPr>
          <p:cNvPr id="3080" name="Picture 8" descr="The Scales of Justice">
            <a:extLst>
              <a:ext uri="{FF2B5EF4-FFF2-40B4-BE49-F238E27FC236}">
                <a16:creationId xmlns:a16="http://schemas.microsoft.com/office/drawing/2014/main" id="{E7D9B0DB-2FF2-B568-C9DF-04E7737122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02102" y="630936"/>
            <a:ext cx="3053080" cy="5495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5950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Free Digital Connectivity Concept Image | Download at StockCake">
            <a:extLst>
              <a:ext uri="{FF2B5EF4-FFF2-40B4-BE49-F238E27FC236}">
                <a16:creationId xmlns:a16="http://schemas.microsoft.com/office/drawing/2014/main" id="{66029440-793A-A072-1A59-FDC4C7F0B0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088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C6DCA-A8D1-FD96-F254-E95A049BF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 dirty="0"/>
              <a:t>Core areas of focus</a:t>
            </a:r>
          </a:p>
        </p:txBody>
      </p:sp>
      <p:sp>
        <p:nvSpPr>
          <p:cNvPr id="5131" name="Rectangle 513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7" name="Rectangle 513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solidFill>
              <a:schemeClr val="tx2">
                <a:lumMod val="25000"/>
                <a:lumOff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C8523D-D272-5466-36E4-1669E011F0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Privacy</a:t>
            </a:r>
          </a:p>
          <a:p>
            <a:r>
              <a:rPr lang="en-US" sz="1700" dirty="0"/>
              <a:t>Legal implications</a:t>
            </a:r>
          </a:p>
          <a:p>
            <a:r>
              <a:rPr lang="en-US" sz="1700" dirty="0"/>
              <a:t>Ethical concerns</a:t>
            </a:r>
          </a:p>
        </p:txBody>
      </p:sp>
    </p:spTree>
    <p:extLst>
      <p:ext uri="{BB962C8B-B14F-4D97-AF65-F5344CB8AC3E}">
        <p14:creationId xmlns:p14="http://schemas.microsoft.com/office/powerpoint/2010/main" val="3619029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8029F3-DA15-249F-790E-37C1FFFF2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987552"/>
            <a:ext cx="4485861" cy="1088136"/>
          </a:xfrm>
        </p:spPr>
        <p:txBody>
          <a:bodyPr anchor="b">
            <a:normAutofit/>
          </a:bodyPr>
          <a:lstStyle/>
          <a:p>
            <a:r>
              <a:rPr lang="en-US" sz="3400"/>
              <a:t>Overview</a:t>
            </a:r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49223" y="38793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1480" y="2286000"/>
            <a:ext cx="43891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437E4-4844-1A19-8163-CB933A430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79" y="2688336"/>
            <a:ext cx="4498848" cy="3584448"/>
          </a:xfrm>
        </p:spPr>
        <p:txBody>
          <a:bodyPr anchor="t">
            <a:normAutofit/>
          </a:bodyPr>
          <a:lstStyle/>
          <a:p>
            <a:r>
              <a:rPr lang="en-US" sz="1700" dirty="0"/>
              <a:t>Founded in 2017</a:t>
            </a:r>
          </a:p>
          <a:p>
            <a:r>
              <a:rPr lang="en-US" sz="1700" dirty="0"/>
              <a:t>Specialized in facial recognition technology</a:t>
            </a:r>
          </a:p>
          <a:p>
            <a:r>
              <a:rPr lang="en-US" sz="1700" dirty="0"/>
              <a:t>Scraping images from social media for a database</a:t>
            </a:r>
          </a:p>
          <a:p>
            <a:r>
              <a:rPr lang="en-US" sz="1700" dirty="0"/>
              <a:t>Used by law enforcement and private companies</a:t>
            </a:r>
          </a:p>
          <a:p>
            <a:r>
              <a:rPr lang="en-US" sz="1700" dirty="0"/>
              <a:t>Over 3 billion images by 2021</a:t>
            </a:r>
          </a:p>
        </p:txBody>
      </p:sp>
      <p:pic>
        <p:nvPicPr>
          <p:cNvPr id="4098" name="Picture 2" descr="Records on Clearview AI reveal new info on police use • MuckRock">
            <a:extLst>
              <a:ext uri="{FF2B5EF4-FFF2-40B4-BE49-F238E27FC236}">
                <a16:creationId xmlns:a16="http://schemas.microsoft.com/office/drawing/2014/main" id="{32C29CC4-0DA7-4621-412B-A0A6C332B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97" b="1939"/>
          <a:stretch/>
        </p:blipFill>
        <p:spPr bwMode="auto">
          <a:xfrm>
            <a:off x="5308052" y="10"/>
            <a:ext cx="6883948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noFill/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50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9" name="Rectangle 6158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2,700+ Lawsuit Icon Stock Illustrations, Royalty-Free Vector Graphics &amp;  Clip Art - iStock">
            <a:extLst>
              <a:ext uri="{FF2B5EF4-FFF2-40B4-BE49-F238E27FC236}">
                <a16:creationId xmlns:a16="http://schemas.microsoft.com/office/drawing/2014/main" id="{C0889A77-14B0-2C4A-24A8-248CE77B1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440" r="1" b="10456"/>
          <a:stretch/>
        </p:blipFill>
        <p:spPr bwMode="auto">
          <a:xfrm>
            <a:off x="3522468" y="10"/>
            <a:ext cx="86695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60" name="Rectangle 6159">
            <a:extLst>
              <a:ext uri="{FF2B5EF4-FFF2-40B4-BE49-F238E27FC236}">
                <a16:creationId xmlns:a16="http://schemas.microsoft.com/office/drawing/2014/main" id="{8A6DB0E6-E65F-4229-A5A0-2500203B6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D04AB7-86F1-E617-8DA5-92F12970F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124712"/>
          </a:xfrm>
        </p:spPr>
        <p:txBody>
          <a:bodyPr anchor="b">
            <a:normAutofit/>
          </a:bodyPr>
          <a:lstStyle/>
          <a:p>
            <a:r>
              <a:rPr lang="en-US" sz="2800">
                <a:solidFill>
                  <a:schemeClr val="bg1"/>
                </a:solidFill>
              </a:rPr>
              <a:t>Controversies</a:t>
            </a:r>
          </a:p>
        </p:txBody>
      </p:sp>
      <p:sp>
        <p:nvSpPr>
          <p:cNvPr id="6161" name="Rectangle 6160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62559" y="605790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162" name="Rectangle 616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8244" y="2443480"/>
            <a:ext cx="3300984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A7F0-C4A8-0A0D-8C90-5509F8C67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Public disclosure of its practices in 2020</a:t>
            </a:r>
          </a:p>
          <a:p>
            <a:r>
              <a:rPr lang="en-US" sz="1700" dirty="0">
                <a:solidFill>
                  <a:schemeClr val="bg1"/>
                </a:solidFill>
              </a:rPr>
              <a:t>Legal actions and regulatory scrutiny in the U.S. and other countries</a:t>
            </a:r>
          </a:p>
          <a:p>
            <a:r>
              <a:rPr lang="en-US" sz="1700" dirty="0">
                <a:solidFill>
                  <a:schemeClr val="bg1"/>
                </a:solidFill>
              </a:rPr>
              <a:t>Ongoing debates and lawsuits</a:t>
            </a:r>
          </a:p>
        </p:txBody>
      </p:sp>
    </p:spTree>
    <p:extLst>
      <p:ext uri="{BB962C8B-B14F-4D97-AF65-F5344CB8AC3E}">
        <p14:creationId xmlns:p14="http://schemas.microsoft.com/office/powerpoint/2010/main" val="3331137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9" name="Rectangle 7188">
            <a:extLst>
              <a:ext uri="{FF2B5EF4-FFF2-40B4-BE49-F238E27FC236}">
                <a16:creationId xmlns:a16="http://schemas.microsoft.com/office/drawing/2014/main" id="{84ECDE7A-6944-466D-8FFE-149A29BA6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190" name="Rectangle 7189">
            <a:extLst>
              <a:ext uri="{FF2B5EF4-FFF2-40B4-BE49-F238E27FC236}">
                <a16:creationId xmlns:a16="http://schemas.microsoft.com/office/drawing/2014/main" id="{B3420082-9415-44EC-802E-C77D71D59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191" name="Rectangle 7190">
            <a:extLst>
              <a:ext uri="{FF2B5EF4-FFF2-40B4-BE49-F238E27FC236}">
                <a16:creationId xmlns:a16="http://schemas.microsoft.com/office/drawing/2014/main" id="{55A52C45-1FCB-4636-A80F-2849B8226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43EF71-425C-F913-7F48-A417009BB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dirty="0"/>
              <a:t>Concerns</a:t>
            </a:r>
          </a:p>
        </p:txBody>
      </p:sp>
      <p:sp>
        <p:nvSpPr>
          <p:cNvPr id="7192" name="Rectangle 7191">
            <a:extLst>
              <a:ext uri="{FF2B5EF4-FFF2-40B4-BE49-F238E27FC236}">
                <a16:creationId xmlns:a16="http://schemas.microsoft.com/office/drawing/2014/main" id="{768EB4DD-3704-43AD-92B3-C4E0C6EA9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70799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174" name="Picture 6" descr="Chart: When Americans Worry About Online Privacy | Statista">
            <a:extLst>
              <a:ext uri="{FF2B5EF4-FFF2-40B4-BE49-F238E27FC236}">
                <a16:creationId xmlns:a16="http://schemas.microsoft.com/office/drawing/2014/main" id="{E6040A8B-F0F4-2425-16C3-EEE8E2A4B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13730"/>
          <a:stretch/>
        </p:blipFill>
        <p:spPr bwMode="auto">
          <a:xfrm>
            <a:off x="908304" y="2478024"/>
            <a:ext cx="6009855" cy="369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0D949-B727-F8FF-E89A-AEF2DD5DA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1453" y="2478024"/>
            <a:ext cx="3872243" cy="3694176"/>
          </a:xfrm>
        </p:spPr>
        <p:txBody>
          <a:bodyPr anchor="ctr">
            <a:normAutofit/>
          </a:bodyPr>
          <a:lstStyle/>
          <a:p>
            <a:r>
              <a:rPr lang="en-US" sz="1800" dirty="0"/>
              <a:t>Ethical concerns over data scraping without user consent</a:t>
            </a:r>
          </a:p>
          <a:p>
            <a:r>
              <a:rPr lang="en-US" sz="1800" dirty="0"/>
              <a:t>Public backlash over privacy violations</a:t>
            </a:r>
          </a:p>
          <a:p>
            <a:r>
              <a:rPr lang="en-US" sz="1800" dirty="0"/>
              <a:t>Most people need to be made aware of their images being collected</a:t>
            </a:r>
          </a:p>
        </p:txBody>
      </p:sp>
    </p:spTree>
    <p:extLst>
      <p:ext uri="{BB962C8B-B14F-4D97-AF65-F5344CB8AC3E}">
        <p14:creationId xmlns:p14="http://schemas.microsoft.com/office/powerpoint/2010/main" val="48701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79477870-C64A-4E35-8F2F-05B7114F3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40FD51-1609-F89A-C3AE-8500AB1FA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n-US" sz="5200" dirty="0"/>
              <a:t>Legal Implications</a:t>
            </a:r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8AEA628B-C8FF-4D0B-B111-F101F580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203" name="Rectangle 8202">
            <a:extLst>
              <a:ext uri="{FF2B5EF4-FFF2-40B4-BE49-F238E27FC236}">
                <a16:creationId xmlns:a16="http://schemas.microsoft.com/office/drawing/2014/main" id="{42663BD0-064C-40FC-A331-F49FCA9536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423645-4F83-AFA5-1FD7-A3CABBD11C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458" y="3355848"/>
            <a:ext cx="6268770" cy="282549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500" dirty="0"/>
              <a:t>Biometric Information Privacy Act (BIPA)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BIPA protects biometric data, including facial recognition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Clearview AI faces multiple lawsuits under BIPA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Allegations include collecting data without consent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Violations of user privacy rights in Illinois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Legal actions seek fines and stricter regulations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BIPA allows private individuals to sue companies</a:t>
            </a:r>
          </a:p>
          <a:p>
            <a:pPr>
              <a:lnSpc>
                <a:spcPct val="100000"/>
              </a:lnSpc>
            </a:pPr>
            <a:r>
              <a:rPr lang="en-US" sz="1500" dirty="0"/>
              <a:t>Clearview AI's practices challenge existing privacy laws</a:t>
            </a:r>
          </a:p>
        </p:txBody>
      </p:sp>
      <p:pic>
        <p:nvPicPr>
          <p:cNvPr id="8194" name="Picture 2" descr="Wooden Gavel with Sound Block – Perfect for Lawyer Judge Auction Costume  (Stock)">
            <a:extLst>
              <a:ext uri="{FF2B5EF4-FFF2-40B4-BE49-F238E27FC236}">
                <a16:creationId xmlns:a16="http://schemas.microsoft.com/office/drawing/2014/main" id="{960C55E0-4FCE-5FB1-31D8-A76D9C8FB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31" r="41399" b="1"/>
          <a:stretch/>
        </p:blipFill>
        <p:spPr bwMode="auto">
          <a:xfrm>
            <a:off x="7684006" y="10"/>
            <a:ext cx="450799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5923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31" name="Rectangle 923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6838569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A12A0-19C2-8326-78E6-E102596C8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978619"/>
            <a:ext cx="5991244" cy="1106424"/>
          </a:xfrm>
        </p:spPr>
        <p:txBody>
          <a:bodyPr>
            <a:normAutofit/>
          </a:bodyPr>
          <a:lstStyle/>
          <a:p>
            <a:r>
              <a:rPr lang="en-US" sz="3200" dirty="0"/>
              <a:t>Use by Law Enforcement</a:t>
            </a:r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8" y="2093976"/>
            <a:ext cx="5846683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274F-975C-80B1-52A6-2E9B26528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5993892" cy="356025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dirty="0"/>
              <a:t>Identifies suspects using facial recognition technology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Assists in solving cases of child exploitation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It helps track down human trafficking network members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Supports law enforcement investigations with database access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Matches suspect photos to online image sources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Claims to enhance crime-solving efficiency significantly</a:t>
            </a:r>
          </a:p>
          <a:p>
            <a:pPr>
              <a:lnSpc>
                <a:spcPct val="100000"/>
              </a:lnSpc>
            </a:pPr>
            <a:r>
              <a:rPr lang="en-US" sz="1700" dirty="0"/>
              <a:t>Provides real-time identification during active investigations</a:t>
            </a:r>
          </a:p>
        </p:txBody>
      </p:sp>
      <p:pic>
        <p:nvPicPr>
          <p:cNvPr id="9224" name="Picture 8" descr="Racial Discrimination in Face Recognition Technology - Science in the News">
            <a:extLst>
              <a:ext uri="{FF2B5EF4-FFF2-40B4-BE49-F238E27FC236}">
                <a16:creationId xmlns:a16="http://schemas.microsoft.com/office/drawing/2014/main" id="{CCEC21A7-8D57-80E8-76D9-7B692E979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79814" y="2496574"/>
            <a:ext cx="4097657" cy="1764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1887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venir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84</TotalTime>
  <Words>691</Words>
  <Application>Microsoft Macintosh PowerPoint</Application>
  <PresentationFormat>Widescreen</PresentationFormat>
  <Paragraphs>91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Arial</vt:lpstr>
      <vt:lpstr>Calibri</vt:lpstr>
      <vt:lpstr>Neue Haas Grotesk Text Pro</vt:lpstr>
      <vt:lpstr>AccentBoxVTI</vt:lpstr>
      <vt:lpstr>The Ethics of Digital Surveillance: The Case of Clearview AI</vt:lpstr>
      <vt:lpstr>Introduction</vt:lpstr>
      <vt:lpstr>Significance</vt:lpstr>
      <vt:lpstr>Core areas of focus</vt:lpstr>
      <vt:lpstr>Overview</vt:lpstr>
      <vt:lpstr>Controversies</vt:lpstr>
      <vt:lpstr>Concerns</vt:lpstr>
      <vt:lpstr>Legal Implications</vt:lpstr>
      <vt:lpstr>Use by Law Enforcement</vt:lpstr>
      <vt:lpstr>Analysis</vt:lpstr>
      <vt:lpstr>Balancing security and privacy</vt:lpstr>
      <vt:lpstr>Conclusion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Chaudhary,Utsav</dc:creator>
  <cp:lastModifiedBy>Chaudhary,Utsav</cp:lastModifiedBy>
  <cp:revision>1</cp:revision>
  <dcterms:created xsi:type="dcterms:W3CDTF">2024-08-28T19:37:45Z</dcterms:created>
  <dcterms:modified xsi:type="dcterms:W3CDTF">2024-08-28T21:01:55Z</dcterms:modified>
</cp:coreProperties>
</file>