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93"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4"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5221" autoAdjust="0"/>
    <p:restoredTop sz="94660"/>
  </p:normalViewPr>
  <p:slideViewPr>
    <p:cSldViewPr>
      <p:cViewPr varScale="1">
        <p:scale>
          <a:sx n="62" d="100"/>
          <a:sy n="62" d="100"/>
        </p:scale>
        <p:origin x="90" y="45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 Id="rId4" Type="http://schemas.openxmlformats.org/officeDocument/2006/relationships/image" Target="../media/image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69545D-BD5A-4CD8-A0D5-16777741FC2F}" type="datetimeFigureOut">
              <a:rPr lang="en-IN" smtClean="0"/>
              <a:t>14-03-2024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FAB7DF-C163-40FC-A189-D0ADD61CD0C1}" type="slidenum">
              <a:rPr lang="en-IN" smtClean="0"/>
              <a:t>‹#›</a:t>
            </a:fld>
            <a:endParaRPr lang="en-IN"/>
          </a:p>
        </p:txBody>
      </p:sp>
    </p:spTree>
    <p:extLst>
      <p:ext uri="{BB962C8B-B14F-4D97-AF65-F5344CB8AC3E}">
        <p14:creationId xmlns:p14="http://schemas.microsoft.com/office/powerpoint/2010/main" val="782121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25D602-728C-4A9E-BC26-9875ED4878F7}" type="datetimeFigureOut">
              <a:rPr lang="en-US" smtClean="0"/>
              <a:pPr/>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F040B1-CE13-42AA-8261-9C9726D6681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25D602-728C-4A9E-BC26-9875ED4878F7}" type="datetimeFigureOut">
              <a:rPr lang="en-US" smtClean="0"/>
              <a:pPr/>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F040B1-CE13-42AA-8261-9C9726D6681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25D602-728C-4A9E-BC26-9875ED4878F7}" type="datetimeFigureOut">
              <a:rPr lang="en-US" smtClean="0"/>
              <a:pPr/>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F040B1-CE13-42AA-8261-9C9726D6681C}"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457200"/>
            <a:ext cx="7772400" cy="838200"/>
          </a:xfrm>
        </p:spPr>
        <p:txBody>
          <a:bodyPr/>
          <a:lstStyle/>
          <a:p>
            <a:r>
              <a:rPr lang="en-US" smtClean="0"/>
              <a:t>Click to edit Master title style</a:t>
            </a:r>
            <a:endParaRPr lang="en-IN"/>
          </a:p>
        </p:txBody>
      </p:sp>
      <p:sp>
        <p:nvSpPr>
          <p:cNvPr id="3" name="Content Placeholder 2"/>
          <p:cNvSpPr>
            <a:spLocks noGrp="1"/>
          </p:cNvSpPr>
          <p:nvPr>
            <p:ph sz="quarter" idx="1"/>
          </p:nvPr>
        </p:nvSpPr>
        <p:spPr>
          <a:xfrm>
            <a:off x="685800" y="1676400"/>
            <a:ext cx="3810000" cy="2133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quarter" idx="2"/>
          </p:nvPr>
        </p:nvSpPr>
        <p:spPr>
          <a:xfrm>
            <a:off x="4648200" y="1676400"/>
            <a:ext cx="3810000" cy="2133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Content Placeholder 4"/>
          <p:cNvSpPr>
            <a:spLocks noGrp="1"/>
          </p:cNvSpPr>
          <p:nvPr>
            <p:ph sz="quarter" idx="3"/>
          </p:nvPr>
        </p:nvSpPr>
        <p:spPr>
          <a:xfrm>
            <a:off x="685800" y="3962400"/>
            <a:ext cx="3810000" cy="2133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Content Placeholder 5"/>
          <p:cNvSpPr>
            <a:spLocks noGrp="1"/>
          </p:cNvSpPr>
          <p:nvPr>
            <p:ph sz="quarter" idx="4"/>
          </p:nvPr>
        </p:nvSpPr>
        <p:spPr>
          <a:xfrm>
            <a:off x="4648200" y="3962400"/>
            <a:ext cx="3810000" cy="2133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Rectangle 1038"/>
          <p:cNvSpPr>
            <a:spLocks noGrp="1" noChangeArrowheads="1"/>
          </p:cNvSpPr>
          <p:nvPr>
            <p:ph type="ftr" sz="quarter" idx="10"/>
          </p:nvPr>
        </p:nvSpPr>
        <p:spPr>
          <a:ln/>
        </p:spPr>
        <p:txBody>
          <a:bodyPr/>
          <a:lstStyle>
            <a:lvl1pPr>
              <a:defRPr/>
            </a:lvl1pPr>
          </a:lstStyle>
          <a:p>
            <a:pPr>
              <a:defRPr/>
            </a:pPr>
            <a:r>
              <a:rPr lang="en-GB"/>
              <a:t>Cascading Style Sheets</a:t>
            </a:r>
          </a:p>
        </p:txBody>
      </p:sp>
      <p:sp>
        <p:nvSpPr>
          <p:cNvPr id="8" name="Rectangle 1039"/>
          <p:cNvSpPr>
            <a:spLocks noGrp="1" noChangeArrowheads="1"/>
          </p:cNvSpPr>
          <p:nvPr>
            <p:ph type="sldNum" sz="quarter" idx="11"/>
          </p:nvPr>
        </p:nvSpPr>
        <p:spPr>
          <a:ln/>
        </p:spPr>
        <p:txBody>
          <a:bodyPr/>
          <a:lstStyle>
            <a:lvl1pPr>
              <a:defRPr/>
            </a:lvl1pPr>
          </a:lstStyle>
          <a:p>
            <a:pPr>
              <a:defRPr/>
            </a:pPr>
            <a:r>
              <a:rPr lang="en-GB"/>
              <a:t>13.</a:t>
            </a:r>
            <a:fld id="{5C9B1D23-5A91-43DD-B896-FACE825E3A98}" type="slidenum">
              <a:rPr lang="en-GB"/>
              <a:pPr>
                <a:defRPr/>
              </a:pPr>
              <a:t>‹#›</a:t>
            </a:fld>
            <a:endParaRPr lang="en-GB"/>
          </a:p>
        </p:txBody>
      </p:sp>
      <p:sp>
        <p:nvSpPr>
          <p:cNvPr id="9" name="Rectangle 1044"/>
          <p:cNvSpPr>
            <a:spLocks noGrp="1" noChangeArrowheads="1"/>
          </p:cNvSpPr>
          <p:nvPr>
            <p:ph type="dt" sz="half" idx="12"/>
          </p:nvPr>
        </p:nvSpPr>
        <p:spPr>
          <a:ln/>
        </p:spPr>
        <p:txBody>
          <a:bodyPr/>
          <a:lstStyle>
            <a:lvl1pPr>
              <a:defRPr/>
            </a:lvl1pPr>
          </a:lstStyle>
          <a:p>
            <a:pPr>
              <a:defRPr/>
            </a:pPr>
            <a:r>
              <a:rPr lang="en-GB"/>
              <a:t>© 2009, DCST</a:t>
            </a:r>
          </a:p>
        </p:txBody>
      </p:sp>
    </p:spTree>
    <p:extLst>
      <p:ext uri="{BB962C8B-B14F-4D97-AF65-F5344CB8AC3E}">
        <p14:creationId xmlns:p14="http://schemas.microsoft.com/office/powerpoint/2010/main" val="2774871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25D602-728C-4A9E-BC26-9875ED4878F7}" type="datetimeFigureOut">
              <a:rPr lang="en-US" smtClean="0"/>
              <a:pPr/>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F040B1-CE13-42AA-8261-9C9726D6681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25D602-728C-4A9E-BC26-9875ED4878F7}" type="datetimeFigureOut">
              <a:rPr lang="en-US" smtClean="0"/>
              <a:pPr/>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F040B1-CE13-42AA-8261-9C9726D6681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25D602-728C-4A9E-BC26-9875ED4878F7}" type="datetimeFigureOut">
              <a:rPr lang="en-US" smtClean="0"/>
              <a:pPr/>
              <a:t>3/14/2024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F040B1-CE13-42AA-8261-9C9726D6681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25D602-728C-4A9E-BC26-9875ED4878F7}" type="datetimeFigureOut">
              <a:rPr lang="en-US" smtClean="0"/>
              <a:pPr/>
              <a:t>3/14/2024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F040B1-CE13-42AA-8261-9C9726D6681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25D602-728C-4A9E-BC26-9875ED4878F7}" type="datetimeFigureOut">
              <a:rPr lang="en-US" smtClean="0"/>
              <a:pPr/>
              <a:t>3/14/2024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F040B1-CE13-42AA-8261-9C9726D6681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25D602-728C-4A9E-BC26-9875ED4878F7}" type="datetimeFigureOut">
              <a:rPr lang="en-US" smtClean="0"/>
              <a:pPr/>
              <a:t>3/14/2024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F040B1-CE13-42AA-8261-9C9726D6681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25D602-728C-4A9E-BC26-9875ED4878F7}" type="datetimeFigureOut">
              <a:rPr lang="en-US" smtClean="0"/>
              <a:pPr/>
              <a:t>3/14/2024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F040B1-CE13-42AA-8261-9C9726D6681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25D602-728C-4A9E-BC26-9875ED4878F7}" type="datetimeFigureOut">
              <a:rPr lang="en-US" smtClean="0"/>
              <a:pPr/>
              <a:t>3/14/2024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F040B1-CE13-42AA-8261-9C9726D6681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25D602-728C-4A9E-BC26-9875ED4878F7}" type="datetimeFigureOut">
              <a:rPr lang="en-US" smtClean="0"/>
              <a:pPr/>
              <a:t>3/14/2024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F040B1-CE13-42AA-8261-9C9726D6681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6.png"/><Relationship Id="rId5" Type="http://schemas.openxmlformats.org/officeDocument/2006/relationships/oleObject" Target="../embeddings/oleObject2.bin"/><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oleObject" Target="../embeddings/oleObject4.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www.w3schools.com/tags/tag_footer.asp" TargetMode="External"/><Relationship Id="rId13" Type="http://schemas.openxmlformats.org/officeDocument/2006/relationships/hyperlink" Target="https://www.w3schools.com/tags/tag_section.asp" TargetMode="External"/><Relationship Id="rId3" Type="http://schemas.openxmlformats.org/officeDocument/2006/relationships/hyperlink" Target="https://www.w3schools.com/tags/tag_article.asp" TargetMode="External"/><Relationship Id="rId7" Type="http://schemas.openxmlformats.org/officeDocument/2006/relationships/hyperlink" Target="https://www.w3schools.com/tags/tag_figure.asp" TargetMode="External"/><Relationship Id="rId12" Type="http://schemas.openxmlformats.org/officeDocument/2006/relationships/hyperlink" Target="https://www.w3schools.com/tags/tag_nav.asp" TargetMode="External"/><Relationship Id="rId2" Type="http://schemas.openxmlformats.org/officeDocument/2006/relationships/image" Target="../media/image1.gif"/><Relationship Id="rId1" Type="http://schemas.openxmlformats.org/officeDocument/2006/relationships/slideLayout" Target="../slideLayouts/slideLayout2.xml"/><Relationship Id="rId6" Type="http://schemas.openxmlformats.org/officeDocument/2006/relationships/hyperlink" Target="https://www.w3schools.com/tags/tag_figcaption.asp" TargetMode="External"/><Relationship Id="rId11" Type="http://schemas.openxmlformats.org/officeDocument/2006/relationships/hyperlink" Target="https://www.w3schools.com/tags/tag_mark.asp" TargetMode="External"/><Relationship Id="rId5" Type="http://schemas.openxmlformats.org/officeDocument/2006/relationships/hyperlink" Target="https://www.w3schools.com/tags/tag_details.asp" TargetMode="External"/><Relationship Id="rId15" Type="http://schemas.openxmlformats.org/officeDocument/2006/relationships/hyperlink" Target="https://www.w3schools.com/tags/tag_time.asp" TargetMode="External"/><Relationship Id="rId10" Type="http://schemas.openxmlformats.org/officeDocument/2006/relationships/hyperlink" Target="https://www.w3schools.com/tags/tag_main.asp" TargetMode="External"/><Relationship Id="rId4" Type="http://schemas.openxmlformats.org/officeDocument/2006/relationships/hyperlink" Target="https://www.w3schools.com/tags/tag_aside.asp" TargetMode="External"/><Relationship Id="rId9" Type="http://schemas.openxmlformats.org/officeDocument/2006/relationships/hyperlink" Target="https://www.w3schools.com/tags/tag_header.asp" TargetMode="External"/><Relationship Id="rId14" Type="http://schemas.openxmlformats.org/officeDocument/2006/relationships/hyperlink" Target="https://www.w3schools.com/tags/tag_summary.asp"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www.w3schools.com/tags/att_video_preload.asp" TargetMode="External"/><Relationship Id="rId3" Type="http://schemas.openxmlformats.org/officeDocument/2006/relationships/hyperlink" Target="https://www.w3schools.com/tags/att_video_controls.asp" TargetMode="External"/><Relationship Id="rId7" Type="http://schemas.openxmlformats.org/officeDocument/2006/relationships/hyperlink" Target="https://www.w3schools.com/tags/att_video_poster.asp" TargetMode="External"/><Relationship Id="rId2" Type="http://schemas.openxmlformats.org/officeDocument/2006/relationships/hyperlink" Target="https://www.w3schools.com/tags/att_video_autoplay.asp" TargetMode="External"/><Relationship Id="rId1" Type="http://schemas.openxmlformats.org/officeDocument/2006/relationships/slideLayout" Target="../slideLayouts/slideLayout2.xml"/><Relationship Id="rId6" Type="http://schemas.openxmlformats.org/officeDocument/2006/relationships/hyperlink" Target="https://www.w3schools.com/tags/att_video_muted.asp" TargetMode="External"/><Relationship Id="rId5" Type="http://schemas.openxmlformats.org/officeDocument/2006/relationships/hyperlink" Target="https://www.w3schools.com/tags/att_video_loop.asp" TargetMode="External"/><Relationship Id="rId10" Type="http://schemas.openxmlformats.org/officeDocument/2006/relationships/hyperlink" Target="https://www.w3schools.com/tags/att_video_width.asp" TargetMode="External"/><Relationship Id="rId4" Type="http://schemas.openxmlformats.org/officeDocument/2006/relationships/hyperlink" Target="https://www.w3schools.com/tags/att_video_height.asp" TargetMode="External"/><Relationship Id="rId9" Type="http://schemas.openxmlformats.org/officeDocument/2006/relationships/hyperlink" Target="https://www.w3schools.com/tags/att_video_src.as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Web Interface part 3</a:t>
            </a:r>
            <a:endParaRPr lang="en-US" dirty="0"/>
          </a:p>
        </p:txBody>
      </p:sp>
      <p:sp>
        <p:nvSpPr>
          <p:cNvPr id="3" name="Subtitle 2"/>
          <p:cNvSpPr>
            <a:spLocks noGrp="1"/>
          </p:cNvSpPr>
          <p:nvPr>
            <p:ph type="subTitle" idx="1"/>
          </p:nvPr>
        </p:nvSpPr>
        <p:spPr/>
        <p:txBody>
          <a:bodyPr/>
          <a:lstStyle/>
          <a:p>
            <a:r>
              <a:rPr lang="en-US" dirty="0" smtClean="0"/>
              <a:t>Complied by -- Ms. </a:t>
            </a:r>
            <a:r>
              <a:rPr lang="en-US" dirty="0" err="1" smtClean="0"/>
              <a:t>Rushita</a:t>
            </a:r>
            <a:r>
              <a:rPr lang="en-US" dirty="0" smtClean="0"/>
              <a:t> </a:t>
            </a:r>
            <a:r>
              <a:rPr lang="en-US" dirty="0" err="1" smtClean="0"/>
              <a:t>Verlekar</a:t>
            </a:r>
            <a:endParaRPr lang="en-US" dirty="0" smtClean="0"/>
          </a:p>
          <a:p>
            <a:r>
              <a:rPr lang="en-US" dirty="0" smtClean="0"/>
              <a:t>BCA</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What is HTML Canvas?</a:t>
            </a:r>
            <a:br>
              <a:rPr lang="en-IN" dirty="0"/>
            </a:br>
            <a:endParaRPr lang="en-IN" dirty="0"/>
          </a:p>
        </p:txBody>
      </p:sp>
      <p:sp>
        <p:nvSpPr>
          <p:cNvPr id="3" name="Content Placeholder 2"/>
          <p:cNvSpPr>
            <a:spLocks noGrp="1"/>
          </p:cNvSpPr>
          <p:nvPr>
            <p:ph idx="1"/>
          </p:nvPr>
        </p:nvSpPr>
        <p:spPr>
          <a:xfrm>
            <a:off x="457200" y="1600201"/>
            <a:ext cx="8229600" cy="1396751"/>
          </a:xfrm>
        </p:spPr>
        <p:txBody>
          <a:bodyPr>
            <a:normAutofit fontScale="55000" lnSpcReduction="20000"/>
          </a:bodyPr>
          <a:lstStyle/>
          <a:p>
            <a:r>
              <a:rPr lang="en-GB" dirty="0"/>
              <a:t>The HTML &lt;canvas&gt; element is used to draw graphics, on the fly, via JavaScript.</a:t>
            </a:r>
          </a:p>
          <a:p>
            <a:r>
              <a:rPr lang="en-GB" dirty="0"/>
              <a:t>The &lt;canvas&gt; element is only a container for graphics. You must use JavaScript to actually draw the graphics.</a:t>
            </a:r>
          </a:p>
          <a:p>
            <a:r>
              <a:rPr lang="en-GB" dirty="0"/>
              <a:t>Canvas has several methods for drawing paths, boxes, circles, text, and adding images.</a:t>
            </a:r>
          </a:p>
        </p:txBody>
      </p:sp>
      <p:sp>
        <p:nvSpPr>
          <p:cNvPr id="4" name="Rectangle 3"/>
          <p:cNvSpPr/>
          <p:nvPr/>
        </p:nvSpPr>
        <p:spPr>
          <a:xfrm>
            <a:off x="827584" y="2924944"/>
            <a:ext cx="4572000" cy="3693319"/>
          </a:xfrm>
          <a:prstGeom prst="rect">
            <a:avLst/>
          </a:prstGeom>
        </p:spPr>
        <p:txBody>
          <a:bodyPr>
            <a:spAutoFit/>
          </a:bodyPr>
          <a:lstStyle/>
          <a:p>
            <a:r>
              <a:rPr lang="en-IN" dirty="0"/>
              <a:t>&lt;!DOCTYPE html&gt;</a:t>
            </a:r>
          </a:p>
          <a:p>
            <a:r>
              <a:rPr lang="en-IN" dirty="0"/>
              <a:t>&lt;html&gt;</a:t>
            </a:r>
          </a:p>
          <a:p>
            <a:r>
              <a:rPr lang="en-IN" dirty="0"/>
              <a:t>&lt;body&gt;</a:t>
            </a:r>
          </a:p>
          <a:p>
            <a:endParaRPr lang="en-IN" dirty="0"/>
          </a:p>
          <a:p>
            <a:r>
              <a:rPr lang="en-IN" dirty="0"/>
              <a:t>&lt;canvas id="</a:t>
            </a:r>
            <a:r>
              <a:rPr lang="en-IN" dirty="0" err="1"/>
              <a:t>myCanvas</a:t>
            </a:r>
            <a:r>
              <a:rPr lang="en-IN" dirty="0"/>
              <a:t>" width="200" height="100" style="border:1px solid #000000;"&gt;</a:t>
            </a:r>
          </a:p>
          <a:p>
            <a:r>
              <a:rPr lang="en-IN" dirty="0"/>
              <a:t>Your browser does not support the HTML canvas tag.</a:t>
            </a:r>
          </a:p>
          <a:p>
            <a:r>
              <a:rPr lang="en-IN" dirty="0"/>
              <a:t>&lt;/canvas&gt;</a:t>
            </a:r>
          </a:p>
          <a:p>
            <a:endParaRPr lang="en-IN" dirty="0"/>
          </a:p>
          <a:p>
            <a:r>
              <a:rPr lang="en-IN" dirty="0"/>
              <a:t>&lt;/body&gt;</a:t>
            </a:r>
          </a:p>
          <a:p>
            <a:r>
              <a:rPr lang="en-IN" dirty="0"/>
              <a:t>&lt;/html&gt;</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3501008"/>
            <a:ext cx="3105150" cy="180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13602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Canvas example</a:t>
            </a:r>
            <a:endParaRPr lang="en-IN" dirty="0"/>
          </a:p>
        </p:txBody>
      </p:sp>
      <p:sp>
        <p:nvSpPr>
          <p:cNvPr id="3" name="Content Placeholder 2"/>
          <p:cNvSpPr>
            <a:spLocks noGrp="1"/>
          </p:cNvSpPr>
          <p:nvPr>
            <p:ph idx="1"/>
          </p:nvPr>
        </p:nvSpPr>
        <p:spPr>
          <a:xfrm>
            <a:off x="457200" y="1600200"/>
            <a:ext cx="4906888" cy="4525963"/>
          </a:xfrm>
        </p:spPr>
        <p:txBody>
          <a:bodyPr>
            <a:normAutofit fontScale="47500" lnSpcReduction="20000"/>
          </a:bodyPr>
          <a:lstStyle/>
          <a:p>
            <a:pPr marL="0" indent="0">
              <a:buNone/>
            </a:pPr>
            <a:r>
              <a:rPr lang="en-IN" dirty="0" smtClean="0"/>
              <a:t>&lt;!DOCTYPE html&gt;</a:t>
            </a:r>
          </a:p>
          <a:p>
            <a:pPr marL="0" indent="0">
              <a:buNone/>
            </a:pPr>
            <a:r>
              <a:rPr lang="en-IN" dirty="0" smtClean="0"/>
              <a:t>&lt;html&gt;</a:t>
            </a:r>
          </a:p>
          <a:p>
            <a:pPr marL="0" indent="0">
              <a:buNone/>
            </a:pPr>
            <a:r>
              <a:rPr lang="en-IN" dirty="0" smtClean="0"/>
              <a:t>&lt;body&gt;</a:t>
            </a:r>
          </a:p>
          <a:p>
            <a:pPr marL="0" indent="0">
              <a:buNone/>
            </a:pPr>
            <a:endParaRPr lang="en-IN" dirty="0" smtClean="0"/>
          </a:p>
          <a:p>
            <a:pPr marL="0" indent="0">
              <a:buNone/>
            </a:pPr>
            <a:r>
              <a:rPr lang="en-IN" dirty="0" smtClean="0"/>
              <a:t>&lt;canvas id="</a:t>
            </a:r>
            <a:r>
              <a:rPr lang="en-IN" dirty="0" err="1" smtClean="0"/>
              <a:t>myCanvas</a:t>
            </a:r>
            <a:r>
              <a:rPr lang="en-IN" dirty="0" smtClean="0"/>
              <a:t>" width="200" height="100" style="border:1px solid #d3d3d3;"&gt;</a:t>
            </a:r>
          </a:p>
          <a:p>
            <a:pPr marL="0" indent="0">
              <a:buNone/>
            </a:pPr>
            <a:r>
              <a:rPr lang="en-IN" dirty="0" smtClean="0"/>
              <a:t>Your browser does not support the HTML canvas tag.&lt;/canvas&gt;</a:t>
            </a:r>
          </a:p>
          <a:p>
            <a:pPr marL="0" indent="0">
              <a:buNone/>
            </a:pPr>
            <a:endParaRPr lang="en-IN" dirty="0" smtClean="0"/>
          </a:p>
          <a:p>
            <a:pPr marL="0" indent="0">
              <a:buNone/>
            </a:pPr>
            <a:r>
              <a:rPr lang="en-IN" dirty="0" smtClean="0"/>
              <a:t>&lt;script&gt;</a:t>
            </a:r>
          </a:p>
          <a:p>
            <a:pPr marL="0" indent="0">
              <a:buNone/>
            </a:pPr>
            <a:r>
              <a:rPr lang="en-IN" dirty="0" err="1" smtClean="0"/>
              <a:t>var</a:t>
            </a:r>
            <a:r>
              <a:rPr lang="en-IN" dirty="0" smtClean="0"/>
              <a:t> c = </a:t>
            </a:r>
            <a:r>
              <a:rPr lang="en-IN" dirty="0" err="1" smtClean="0"/>
              <a:t>document.getElementById</a:t>
            </a:r>
            <a:r>
              <a:rPr lang="en-IN" dirty="0" smtClean="0"/>
              <a:t>("</a:t>
            </a:r>
            <a:r>
              <a:rPr lang="en-IN" dirty="0" err="1" smtClean="0"/>
              <a:t>myCanvas</a:t>
            </a:r>
            <a:r>
              <a:rPr lang="en-IN" dirty="0" smtClean="0"/>
              <a:t>");</a:t>
            </a:r>
          </a:p>
          <a:p>
            <a:pPr marL="0" indent="0">
              <a:buNone/>
            </a:pPr>
            <a:r>
              <a:rPr lang="en-IN" dirty="0" err="1" smtClean="0"/>
              <a:t>var</a:t>
            </a:r>
            <a:r>
              <a:rPr lang="en-IN" dirty="0" smtClean="0"/>
              <a:t> </a:t>
            </a:r>
            <a:r>
              <a:rPr lang="en-IN" dirty="0" err="1" smtClean="0"/>
              <a:t>ctx</a:t>
            </a:r>
            <a:r>
              <a:rPr lang="en-IN" dirty="0" smtClean="0"/>
              <a:t> = </a:t>
            </a:r>
            <a:r>
              <a:rPr lang="en-IN" dirty="0" err="1" smtClean="0"/>
              <a:t>c.getContext</a:t>
            </a:r>
            <a:r>
              <a:rPr lang="en-IN" dirty="0" smtClean="0"/>
              <a:t>("2d");</a:t>
            </a:r>
          </a:p>
          <a:p>
            <a:pPr marL="0" indent="0">
              <a:buNone/>
            </a:pPr>
            <a:r>
              <a:rPr lang="en-IN" dirty="0" err="1" smtClean="0"/>
              <a:t>ctx.font</a:t>
            </a:r>
            <a:r>
              <a:rPr lang="en-IN" dirty="0" smtClean="0"/>
              <a:t> = "30px Arial";</a:t>
            </a:r>
          </a:p>
          <a:p>
            <a:pPr marL="0" indent="0">
              <a:buNone/>
            </a:pPr>
            <a:r>
              <a:rPr lang="en-IN" dirty="0" err="1" smtClean="0"/>
              <a:t>ctx.fillText</a:t>
            </a:r>
            <a:r>
              <a:rPr lang="en-IN" dirty="0" smtClean="0"/>
              <a:t>("Hello World",10,50);</a:t>
            </a:r>
          </a:p>
          <a:p>
            <a:pPr marL="0" indent="0">
              <a:buNone/>
            </a:pPr>
            <a:r>
              <a:rPr lang="en-IN" dirty="0" smtClean="0"/>
              <a:t>&lt;/script&gt;</a:t>
            </a:r>
          </a:p>
          <a:p>
            <a:pPr marL="0" indent="0">
              <a:buNone/>
            </a:pPr>
            <a:endParaRPr lang="en-IN" dirty="0" smtClean="0"/>
          </a:p>
          <a:p>
            <a:pPr marL="0" indent="0">
              <a:buNone/>
            </a:pPr>
            <a:r>
              <a:rPr lang="en-IN" dirty="0" smtClean="0"/>
              <a:t>&lt;/body&gt;</a:t>
            </a:r>
          </a:p>
          <a:p>
            <a:pPr marL="0" indent="0">
              <a:buNone/>
            </a:pPr>
            <a:r>
              <a:rPr lang="en-IN" dirty="0" smtClean="0"/>
              <a:t>&lt;/html&gt;</a:t>
            </a:r>
          </a:p>
          <a:p>
            <a:pPr marL="0" indent="0">
              <a:buNone/>
            </a:pPr>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112" y="3356992"/>
            <a:ext cx="3276600" cy="203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92201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of Canvas</a:t>
            </a:r>
            <a:endParaRPr lang="en-IN" dirty="0"/>
          </a:p>
        </p:txBody>
      </p:sp>
      <p:sp>
        <p:nvSpPr>
          <p:cNvPr id="3" name="Content Placeholder 2"/>
          <p:cNvSpPr>
            <a:spLocks noGrp="1"/>
          </p:cNvSpPr>
          <p:nvPr>
            <p:ph idx="1"/>
          </p:nvPr>
        </p:nvSpPr>
        <p:spPr>
          <a:xfrm>
            <a:off x="457200" y="1600200"/>
            <a:ext cx="4402832" cy="4525963"/>
          </a:xfrm>
        </p:spPr>
        <p:txBody>
          <a:bodyPr>
            <a:normAutofit fontScale="40000" lnSpcReduction="20000"/>
          </a:bodyPr>
          <a:lstStyle/>
          <a:p>
            <a:pPr marL="0" indent="0">
              <a:buNone/>
            </a:pPr>
            <a:r>
              <a:rPr lang="en-IN" dirty="0"/>
              <a:t>&lt;!DOCTYPE html&gt;</a:t>
            </a:r>
          </a:p>
          <a:p>
            <a:pPr marL="0" indent="0">
              <a:buNone/>
            </a:pPr>
            <a:r>
              <a:rPr lang="en-IN" dirty="0"/>
              <a:t>&lt;html&gt;</a:t>
            </a:r>
          </a:p>
          <a:p>
            <a:pPr marL="0" indent="0">
              <a:buNone/>
            </a:pPr>
            <a:r>
              <a:rPr lang="en-IN" dirty="0"/>
              <a:t>&lt;body&gt;</a:t>
            </a:r>
          </a:p>
          <a:p>
            <a:pPr marL="0" indent="0">
              <a:buNone/>
            </a:pPr>
            <a:endParaRPr lang="en-IN" dirty="0"/>
          </a:p>
          <a:p>
            <a:pPr marL="0" indent="0">
              <a:buNone/>
            </a:pPr>
            <a:r>
              <a:rPr lang="en-IN" dirty="0"/>
              <a:t>&lt;canvas id="</a:t>
            </a:r>
            <a:r>
              <a:rPr lang="en-IN" dirty="0" err="1"/>
              <a:t>myCanvas</a:t>
            </a:r>
            <a:r>
              <a:rPr lang="en-IN" dirty="0"/>
              <a:t>" width="300" height="150" style="border:1px solid #d3d3d3;"&gt;</a:t>
            </a:r>
          </a:p>
          <a:p>
            <a:pPr marL="0" indent="0">
              <a:buNone/>
            </a:pPr>
            <a:r>
              <a:rPr lang="en-IN" dirty="0"/>
              <a:t>Your browser does not support the HTML5 canvas tag.&lt;/canvas&gt;</a:t>
            </a:r>
          </a:p>
          <a:p>
            <a:pPr marL="0" indent="0">
              <a:buNone/>
            </a:pPr>
            <a:endParaRPr lang="en-IN" dirty="0"/>
          </a:p>
          <a:p>
            <a:pPr marL="0" indent="0">
              <a:buNone/>
            </a:pPr>
            <a:r>
              <a:rPr lang="en-IN" dirty="0"/>
              <a:t>&lt;script&gt;</a:t>
            </a:r>
          </a:p>
          <a:p>
            <a:pPr marL="0" indent="0">
              <a:buNone/>
            </a:pPr>
            <a:r>
              <a:rPr lang="en-IN" dirty="0" err="1"/>
              <a:t>var</a:t>
            </a:r>
            <a:r>
              <a:rPr lang="en-IN" dirty="0"/>
              <a:t> c = </a:t>
            </a:r>
            <a:r>
              <a:rPr lang="en-IN" dirty="0" err="1"/>
              <a:t>document.getElementById</a:t>
            </a:r>
            <a:r>
              <a:rPr lang="en-IN" dirty="0"/>
              <a:t>("</a:t>
            </a:r>
            <a:r>
              <a:rPr lang="en-IN" dirty="0" err="1"/>
              <a:t>myCanvas</a:t>
            </a:r>
            <a:r>
              <a:rPr lang="en-IN" dirty="0"/>
              <a:t>");</a:t>
            </a:r>
          </a:p>
          <a:p>
            <a:pPr marL="0" indent="0">
              <a:buNone/>
            </a:pPr>
            <a:r>
              <a:rPr lang="en-IN" dirty="0" err="1"/>
              <a:t>var</a:t>
            </a:r>
            <a:r>
              <a:rPr lang="en-IN" dirty="0"/>
              <a:t> </a:t>
            </a:r>
            <a:r>
              <a:rPr lang="en-IN" dirty="0" err="1"/>
              <a:t>ctx</a:t>
            </a:r>
            <a:r>
              <a:rPr lang="en-IN" dirty="0"/>
              <a:t> = </a:t>
            </a:r>
            <a:r>
              <a:rPr lang="en-IN" dirty="0" err="1"/>
              <a:t>c.getContext</a:t>
            </a:r>
            <a:r>
              <a:rPr lang="en-IN" dirty="0"/>
              <a:t>("2d");</a:t>
            </a:r>
          </a:p>
          <a:p>
            <a:pPr marL="0" indent="0">
              <a:buNone/>
            </a:pPr>
            <a:r>
              <a:rPr lang="en-IN" dirty="0" err="1"/>
              <a:t>var</a:t>
            </a:r>
            <a:r>
              <a:rPr lang="en-IN" dirty="0"/>
              <a:t> </a:t>
            </a:r>
            <a:r>
              <a:rPr lang="en-IN" dirty="0" err="1"/>
              <a:t>my_gradient</a:t>
            </a:r>
            <a:r>
              <a:rPr lang="en-IN" dirty="0"/>
              <a:t> = </a:t>
            </a:r>
            <a:r>
              <a:rPr lang="en-IN" dirty="0" err="1"/>
              <a:t>ctx.createLinearGradient</a:t>
            </a:r>
            <a:r>
              <a:rPr lang="en-IN" dirty="0"/>
              <a:t>(0,0,170, 0,);</a:t>
            </a:r>
          </a:p>
          <a:p>
            <a:pPr marL="0" indent="0">
              <a:buNone/>
            </a:pPr>
            <a:r>
              <a:rPr lang="en-IN" dirty="0" err="1"/>
              <a:t>my_gradient.addColorStop</a:t>
            </a:r>
            <a:r>
              <a:rPr lang="en-IN" dirty="0"/>
              <a:t>(0.1, "black");</a:t>
            </a:r>
          </a:p>
          <a:p>
            <a:pPr marL="0" indent="0">
              <a:buNone/>
            </a:pPr>
            <a:r>
              <a:rPr lang="en-IN" dirty="0" err="1"/>
              <a:t>my_gradient.addColorStop</a:t>
            </a:r>
            <a:r>
              <a:rPr lang="en-IN" dirty="0"/>
              <a:t>(0.4, "white");</a:t>
            </a:r>
          </a:p>
          <a:p>
            <a:pPr marL="0" indent="0">
              <a:buNone/>
            </a:pPr>
            <a:r>
              <a:rPr lang="en-IN" dirty="0" err="1"/>
              <a:t>my_gradient.addColorStop</a:t>
            </a:r>
            <a:r>
              <a:rPr lang="en-IN" dirty="0"/>
              <a:t>(0.5, "red");</a:t>
            </a:r>
          </a:p>
          <a:p>
            <a:pPr marL="0" indent="0">
              <a:buNone/>
            </a:pPr>
            <a:r>
              <a:rPr lang="en-IN" dirty="0" err="1"/>
              <a:t>ctx.fillStyle</a:t>
            </a:r>
            <a:r>
              <a:rPr lang="en-IN" dirty="0"/>
              <a:t> = </a:t>
            </a:r>
            <a:r>
              <a:rPr lang="en-IN" dirty="0" err="1"/>
              <a:t>my_gradient</a:t>
            </a:r>
            <a:r>
              <a:rPr lang="en-IN" dirty="0"/>
              <a:t>;</a:t>
            </a:r>
          </a:p>
          <a:p>
            <a:pPr marL="0" indent="0">
              <a:buNone/>
            </a:pPr>
            <a:r>
              <a:rPr lang="en-IN" dirty="0" err="1"/>
              <a:t>ctx.fillRect</a:t>
            </a:r>
            <a:r>
              <a:rPr lang="en-IN" dirty="0"/>
              <a:t>(20, 20, 150, 600);</a:t>
            </a:r>
          </a:p>
          <a:p>
            <a:pPr marL="0" indent="0">
              <a:buNone/>
            </a:pPr>
            <a:r>
              <a:rPr lang="en-IN" dirty="0"/>
              <a:t>&lt;/script&gt;</a:t>
            </a:r>
          </a:p>
          <a:p>
            <a:pPr marL="0" indent="0">
              <a:buNone/>
            </a:pPr>
            <a:endParaRPr lang="en-IN" dirty="0"/>
          </a:p>
          <a:p>
            <a:pPr marL="0" indent="0">
              <a:buNone/>
            </a:pPr>
            <a:r>
              <a:rPr lang="en-IN" dirty="0"/>
              <a:t>&lt;/body&gt;</a:t>
            </a:r>
          </a:p>
          <a:p>
            <a:pPr marL="0" indent="0">
              <a:buNone/>
            </a:pPr>
            <a:r>
              <a:rPr lang="en-IN" dirty="0"/>
              <a:t>&lt;/html&gt;</a:t>
            </a:r>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4850" y="2852936"/>
            <a:ext cx="462915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67446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685800" y="457200"/>
            <a:ext cx="7772400" cy="838200"/>
          </a:xfrm>
        </p:spPr>
        <p:txBody>
          <a:bodyPr/>
          <a:lstStyle/>
          <a:p>
            <a:r>
              <a:rPr lang="en-GB" dirty="0" smtClean="0">
                <a:solidFill>
                  <a:srgbClr val="FF0000"/>
                </a:solidFill>
              </a:rPr>
              <a:t>Why CSS?</a:t>
            </a:r>
            <a:endParaRPr lang="en-US" dirty="0" smtClean="0">
              <a:solidFill>
                <a:srgbClr val="FF0000"/>
              </a:solidFill>
            </a:endParaRPr>
          </a:p>
        </p:txBody>
      </p:sp>
      <p:sp>
        <p:nvSpPr>
          <p:cNvPr id="5" name="Rectangle 3"/>
          <p:cNvSpPr txBox="1">
            <a:spLocks noChangeArrowheads="1"/>
          </p:cNvSpPr>
          <p:nvPr/>
        </p:nvSpPr>
        <p:spPr>
          <a:xfrm>
            <a:off x="685800" y="1676400"/>
            <a:ext cx="7772400" cy="4419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mtClean="0">
                <a:solidFill>
                  <a:srgbClr val="002060"/>
                </a:solidFill>
              </a:rPr>
              <a:t>With CSS you can create good-looking websites with nice effects.</a:t>
            </a:r>
          </a:p>
          <a:p>
            <a:r>
              <a:rPr lang="en-US" smtClean="0">
                <a:solidFill>
                  <a:srgbClr val="002060"/>
                </a:solidFill>
              </a:rPr>
              <a:t>With CSS you can control the text (like font, color, size, etc.), and the layout (like backgrounds, margin, padding, etc.) of a website, in one single style sheet file!</a:t>
            </a:r>
          </a:p>
          <a:p>
            <a:r>
              <a:rPr lang="en-US" smtClean="0">
                <a:solidFill>
                  <a:srgbClr val="002060"/>
                </a:solidFill>
              </a:rPr>
              <a:t>With CSS you save a lot of work!</a:t>
            </a:r>
            <a:endParaRPr lang="en-US" b="1" i="1" dirty="0" smtClean="0">
              <a:solidFill>
                <a:srgbClr val="002060"/>
              </a:solidFill>
            </a:endParaRPr>
          </a:p>
        </p:txBody>
      </p:sp>
    </p:spTree>
    <p:extLst>
      <p:ext uri="{BB962C8B-B14F-4D97-AF65-F5344CB8AC3E}">
        <p14:creationId xmlns:p14="http://schemas.microsoft.com/office/powerpoint/2010/main" val="5880948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685800" y="457200"/>
            <a:ext cx="7772400" cy="838200"/>
          </a:xfrm>
        </p:spPr>
        <p:txBody>
          <a:bodyPr>
            <a:normAutofit fontScale="90000"/>
          </a:bodyPr>
          <a:lstStyle/>
          <a:p>
            <a:r>
              <a:rPr lang="en-US" sz="4000" b="1" i="1" dirty="0" smtClean="0">
                <a:solidFill>
                  <a:srgbClr val="FF0000"/>
                </a:solidFill>
              </a:rPr>
              <a:t/>
            </a:r>
            <a:br>
              <a:rPr lang="en-US" sz="4000" b="1" i="1" dirty="0" smtClean="0">
                <a:solidFill>
                  <a:srgbClr val="FF0000"/>
                </a:solidFill>
              </a:rPr>
            </a:br>
            <a:r>
              <a:rPr lang="en-US" sz="4000" dirty="0" smtClean="0">
                <a:solidFill>
                  <a:srgbClr val="FF0000"/>
                </a:solidFill>
              </a:rPr>
              <a:t>What is CSS?</a:t>
            </a:r>
            <a:br>
              <a:rPr lang="en-US" sz="4000" dirty="0" smtClean="0">
                <a:solidFill>
                  <a:srgbClr val="FF0000"/>
                </a:solidFill>
              </a:rPr>
            </a:br>
            <a:endParaRPr lang="en-US" sz="4000" dirty="0" smtClean="0">
              <a:solidFill>
                <a:srgbClr val="FF0000"/>
              </a:solidFill>
            </a:endParaRPr>
          </a:p>
        </p:txBody>
      </p:sp>
      <p:sp>
        <p:nvSpPr>
          <p:cNvPr id="5" name="Rectangle 3"/>
          <p:cNvSpPr txBox="1">
            <a:spLocks noChangeArrowheads="1"/>
          </p:cNvSpPr>
          <p:nvPr/>
        </p:nvSpPr>
        <p:spPr>
          <a:xfrm>
            <a:off x="685800" y="1676400"/>
            <a:ext cx="7772400" cy="4419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pPr>
            <a:r>
              <a:rPr lang="en-US" sz="2800" b="1" smtClean="0">
                <a:solidFill>
                  <a:srgbClr val="002060"/>
                </a:solidFill>
              </a:rPr>
              <a:t>CSS</a:t>
            </a:r>
            <a:r>
              <a:rPr lang="en-US" sz="2800" smtClean="0">
                <a:solidFill>
                  <a:srgbClr val="002060"/>
                </a:solidFill>
              </a:rPr>
              <a:t> stands for </a:t>
            </a:r>
            <a:r>
              <a:rPr lang="en-US" sz="2800" b="1" smtClean="0">
                <a:solidFill>
                  <a:srgbClr val="002060"/>
                </a:solidFill>
              </a:rPr>
              <a:t>C</a:t>
            </a:r>
            <a:r>
              <a:rPr lang="en-US" sz="2800" smtClean="0">
                <a:solidFill>
                  <a:srgbClr val="002060"/>
                </a:solidFill>
              </a:rPr>
              <a:t>ascading </a:t>
            </a:r>
            <a:r>
              <a:rPr lang="en-US" sz="2800" b="1" smtClean="0">
                <a:solidFill>
                  <a:srgbClr val="002060"/>
                </a:solidFill>
              </a:rPr>
              <a:t>S</a:t>
            </a:r>
            <a:r>
              <a:rPr lang="en-US" sz="2800" smtClean="0">
                <a:solidFill>
                  <a:srgbClr val="002060"/>
                </a:solidFill>
              </a:rPr>
              <a:t>tyle </a:t>
            </a:r>
            <a:r>
              <a:rPr lang="en-US" sz="2800" b="1" smtClean="0">
                <a:solidFill>
                  <a:srgbClr val="002060"/>
                </a:solidFill>
              </a:rPr>
              <a:t>S</a:t>
            </a:r>
            <a:r>
              <a:rPr lang="en-US" sz="2800" smtClean="0">
                <a:solidFill>
                  <a:srgbClr val="002060"/>
                </a:solidFill>
              </a:rPr>
              <a:t>heets </a:t>
            </a:r>
          </a:p>
          <a:p>
            <a:pPr>
              <a:lnSpc>
                <a:spcPct val="80000"/>
              </a:lnSpc>
            </a:pPr>
            <a:r>
              <a:rPr lang="en-US" sz="2800" smtClean="0">
                <a:solidFill>
                  <a:srgbClr val="002060"/>
                </a:solidFill>
              </a:rPr>
              <a:t>It is a style sheet language </a:t>
            </a:r>
          </a:p>
          <a:p>
            <a:pPr>
              <a:lnSpc>
                <a:spcPct val="80000"/>
              </a:lnSpc>
            </a:pPr>
            <a:r>
              <a:rPr lang="en-US" sz="2800" smtClean="0">
                <a:solidFill>
                  <a:srgbClr val="002060"/>
                </a:solidFill>
              </a:rPr>
              <a:t>It is used to describe the presentation (that is, the look and formatting) of a document written in a markup language </a:t>
            </a:r>
          </a:p>
          <a:p>
            <a:pPr>
              <a:lnSpc>
                <a:spcPct val="80000"/>
              </a:lnSpc>
            </a:pPr>
            <a:r>
              <a:rPr lang="en-US" sz="2800" smtClean="0">
                <a:solidFill>
                  <a:srgbClr val="002060"/>
                </a:solidFill>
              </a:rPr>
              <a:t>CSS allows you to define the styles (e.g. fonts, colors, spacing)  to apply to your web document</a:t>
            </a:r>
          </a:p>
          <a:p>
            <a:pPr>
              <a:lnSpc>
                <a:spcPct val="80000"/>
              </a:lnSpc>
            </a:pPr>
            <a:r>
              <a:rPr lang="en-US" sz="2800" smtClean="0">
                <a:solidFill>
                  <a:srgbClr val="002060"/>
                </a:solidFill>
              </a:rPr>
              <a:t>CSS enables the separation of document content (written in HTML/XHTML) from document presentation and layout </a:t>
            </a:r>
          </a:p>
          <a:p>
            <a:pPr>
              <a:lnSpc>
                <a:spcPct val="80000"/>
              </a:lnSpc>
            </a:pPr>
            <a:endParaRPr lang="en-US" sz="2400" smtClean="0">
              <a:solidFill>
                <a:srgbClr val="002060"/>
              </a:solidFill>
            </a:endParaRPr>
          </a:p>
          <a:p>
            <a:pPr>
              <a:lnSpc>
                <a:spcPct val="80000"/>
              </a:lnSpc>
            </a:pPr>
            <a:endParaRPr lang="en-US" sz="2800" smtClean="0">
              <a:solidFill>
                <a:srgbClr val="002060"/>
              </a:solidFill>
            </a:endParaRPr>
          </a:p>
          <a:p>
            <a:pPr>
              <a:lnSpc>
                <a:spcPct val="80000"/>
              </a:lnSpc>
            </a:pPr>
            <a:endParaRPr lang="en-US" sz="2800" smtClean="0">
              <a:solidFill>
                <a:srgbClr val="002060"/>
              </a:solidFill>
            </a:endParaRPr>
          </a:p>
        </p:txBody>
      </p:sp>
    </p:spTree>
    <p:extLst>
      <p:ext uri="{BB962C8B-B14F-4D97-AF65-F5344CB8AC3E}">
        <p14:creationId xmlns:p14="http://schemas.microsoft.com/office/powerpoint/2010/main" val="42593942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685800" y="457200"/>
            <a:ext cx="7772400" cy="838200"/>
          </a:xfrm>
        </p:spPr>
        <p:txBody>
          <a:bodyPr/>
          <a:lstStyle/>
          <a:p>
            <a:r>
              <a:rPr lang="en-GB" dirty="0" smtClean="0">
                <a:solidFill>
                  <a:srgbClr val="FF0000"/>
                </a:solidFill>
              </a:rPr>
              <a:t>Why Was CSS Created? </a:t>
            </a:r>
            <a:endParaRPr lang="en-US" dirty="0" smtClean="0">
              <a:solidFill>
                <a:srgbClr val="FF0000"/>
              </a:solidFill>
            </a:endParaRPr>
          </a:p>
        </p:txBody>
      </p:sp>
      <p:sp>
        <p:nvSpPr>
          <p:cNvPr id="5" name="Rectangle 3"/>
          <p:cNvSpPr txBox="1">
            <a:spLocks noChangeArrowheads="1"/>
          </p:cNvSpPr>
          <p:nvPr/>
        </p:nvSpPr>
        <p:spPr>
          <a:xfrm>
            <a:off x="685800" y="1676400"/>
            <a:ext cx="7772400" cy="4419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pPr>
            <a:r>
              <a:rPr lang="en-US" sz="2000" smtClean="0">
                <a:solidFill>
                  <a:srgbClr val="002060"/>
                </a:solidFill>
              </a:rPr>
              <a:t>HTML was intended to define the content of a document, like:</a:t>
            </a:r>
          </a:p>
          <a:p>
            <a:pPr lvl="1">
              <a:lnSpc>
                <a:spcPct val="80000"/>
              </a:lnSpc>
              <a:buFontTx/>
              <a:buNone/>
            </a:pPr>
            <a:r>
              <a:rPr lang="en-US" sz="1800" smtClean="0">
                <a:solidFill>
                  <a:srgbClr val="002060"/>
                </a:solidFill>
              </a:rPr>
              <a:t>&lt;p&gt;This is a paragraph.&lt;/p&gt;</a:t>
            </a:r>
          </a:p>
          <a:p>
            <a:pPr lvl="1">
              <a:lnSpc>
                <a:spcPct val="80000"/>
              </a:lnSpc>
              <a:buFontTx/>
              <a:buNone/>
            </a:pPr>
            <a:r>
              <a:rPr lang="en-US" sz="1800" smtClean="0">
                <a:solidFill>
                  <a:srgbClr val="002060"/>
                </a:solidFill>
              </a:rPr>
              <a:t>&lt;h1&gt;This is a heading&lt;/h1&gt;</a:t>
            </a:r>
          </a:p>
          <a:p>
            <a:pPr>
              <a:lnSpc>
                <a:spcPct val="80000"/>
              </a:lnSpc>
            </a:pPr>
            <a:r>
              <a:rPr lang="en-US" sz="2000" smtClean="0">
                <a:solidFill>
                  <a:srgbClr val="002060"/>
                </a:solidFill>
              </a:rPr>
              <a:t>HTML was never intended to contain tags for formatting a document.</a:t>
            </a:r>
          </a:p>
          <a:p>
            <a:pPr>
              <a:lnSpc>
                <a:spcPct val="80000"/>
              </a:lnSpc>
            </a:pPr>
            <a:r>
              <a:rPr lang="en-US" sz="2000" smtClean="0">
                <a:solidFill>
                  <a:srgbClr val="002060"/>
                </a:solidFill>
              </a:rPr>
              <a:t>When tags like &lt;font&gt; and color attributes were added to HTML,  development of large web sites, where fonts and color information were added to every single page, became a long and expensive process.</a:t>
            </a:r>
          </a:p>
          <a:p>
            <a:pPr>
              <a:lnSpc>
                <a:spcPct val="80000"/>
              </a:lnSpc>
            </a:pPr>
            <a:r>
              <a:rPr lang="en-US" sz="2000" smtClean="0">
                <a:solidFill>
                  <a:srgbClr val="002060"/>
                </a:solidFill>
              </a:rPr>
              <a:t>To solve this problem, the World Wide Web Consortium (W3C) created CSS.</a:t>
            </a:r>
          </a:p>
          <a:p>
            <a:pPr>
              <a:lnSpc>
                <a:spcPct val="80000"/>
              </a:lnSpc>
            </a:pPr>
            <a:r>
              <a:rPr lang="en-US" sz="2000" smtClean="0">
                <a:solidFill>
                  <a:srgbClr val="002060"/>
                </a:solidFill>
              </a:rPr>
              <a:t>With CSS, all formatting could be removed from the HTML document, and stored in a separate CSS file.</a:t>
            </a:r>
          </a:p>
          <a:p>
            <a:pPr>
              <a:lnSpc>
                <a:spcPct val="80000"/>
              </a:lnSpc>
            </a:pPr>
            <a:r>
              <a:rPr lang="en-US" sz="2000" smtClean="0">
                <a:solidFill>
                  <a:srgbClr val="002060"/>
                </a:solidFill>
              </a:rPr>
              <a:t>All browsers support CSS today.</a:t>
            </a:r>
            <a:endParaRPr lang="en-US" sz="2000" dirty="0" smtClean="0">
              <a:solidFill>
                <a:srgbClr val="002060"/>
              </a:solidFill>
            </a:endParaRPr>
          </a:p>
        </p:txBody>
      </p:sp>
    </p:spTree>
    <p:extLst>
      <p:ext uri="{BB962C8B-B14F-4D97-AF65-F5344CB8AC3E}">
        <p14:creationId xmlns:p14="http://schemas.microsoft.com/office/powerpoint/2010/main" val="7448213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Rectangle 2"/>
          <p:cNvSpPr>
            <a:spLocks noGrp="1" noChangeArrowheads="1"/>
          </p:cNvSpPr>
          <p:nvPr>
            <p:ph type="title" sz="quarter"/>
          </p:nvPr>
        </p:nvSpPr>
        <p:spPr>
          <a:xfrm>
            <a:off x="228600" y="152400"/>
            <a:ext cx="7772400" cy="533400"/>
          </a:xfrm>
        </p:spPr>
        <p:txBody>
          <a:bodyPr/>
          <a:lstStyle/>
          <a:p>
            <a:r>
              <a:rPr lang="en-GB" sz="2800" smtClean="0">
                <a:solidFill>
                  <a:srgbClr val="FF0000"/>
                </a:solidFill>
              </a:rPr>
              <a:t>Applying CSS </a:t>
            </a:r>
            <a:endParaRPr lang="en-US" sz="2800" smtClean="0">
              <a:solidFill>
                <a:srgbClr val="FF0000"/>
              </a:solidFill>
            </a:endParaRPr>
          </a:p>
        </p:txBody>
      </p:sp>
      <p:graphicFrame>
        <p:nvGraphicFramePr>
          <p:cNvPr id="1026" name="Object 4"/>
          <p:cNvGraphicFramePr>
            <a:graphicFrameLocks noGrp="1" noChangeAspect="1"/>
          </p:cNvGraphicFramePr>
          <p:nvPr>
            <p:ph sz="quarter" idx="1"/>
          </p:nvPr>
        </p:nvGraphicFramePr>
        <p:xfrm>
          <a:off x="533400" y="1219200"/>
          <a:ext cx="3200400" cy="2133600"/>
        </p:xfrm>
        <a:graphic>
          <a:graphicData uri="http://schemas.openxmlformats.org/presentationml/2006/ole">
            <mc:AlternateContent xmlns:mc="http://schemas.openxmlformats.org/markup-compatibility/2006">
              <mc:Choice xmlns:v="urn:schemas-microsoft-com:vml" Requires="v">
                <p:oleObj spid="_x0000_s8250" name="Bitmap Image" r:id="rId3" imgW="3352381" imgH="3990476" progId="Paint.Picture">
                  <p:embed/>
                </p:oleObj>
              </mc:Choice>
              <mc:Fallback>
                <p:oleObj name="Bitmap Image" r:id="rId3" imgW="3352381" imgH="3990476"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219200"/>
                        <a:ext cx="3200400" cy="2133600"/>
                      </a:xfrm>
                      <a:prstGeom prst="rect">
                        <a:avLst/>
                      </a:prstGeom>
                    </p:spPr>
                  </p:pic>
                </p:oleObj>
              </mc:Fallback>
            </mc:AlternateContent>
          </a:graphicData>
        </a:graphic>
      </p:graphicFrame>
      <p:graphicFrame>
        <p:nvGraphicFramePr>
          <p:cNvPr id="1027" name="Object 5"/>
          <p:cNvGraphicFramePr>
            <a:graphicFrameLocks noGrp="1" noChangeAspect="1"/>
          </p:cNvGraphicFramePr>
          <p:nvPr>
            <p:ph sz="quarter" idx="2"/>
          </p:nvPr>
        </p:nvGraphicFramePr>
        <p:xfrm>
          <a:off x="5029200" y="3886200"/>
          <a:ext cx="3200400" cy="2133600"/>
        </p:xfrm>
        <a:graphic>
          <a:graphicData uri="http://schemas.openxmlformats.org/presentationml/2006/ole">
            <mc:AlternateContent xmlns:mc="http://schemas.openxmlformats.org/markup-compatibility/2006">
              <mc:Choice xmlns:v="urn:schemas-microsoft-com:vml" Requires="v">
                <p:oleObj spid="_x0000_s8251" name="Bitmap Image" r:id="rId5" imgW="3086531" imgH="3704762" progId="Paint.Picture">
                  <p:embed/>
                </p:oleObj>
              </mc:Choice>
              <mc:Fallback>
                <p:oleObj name="Bitmap Image" r:id="rId5" imgW="3086531" imgH="3704762" progId="Paint.Pictur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29200" y="3886200"/>
                        <a:ext cx="3200400" cy="2133600"/>
                      </a:xfrm>
                      <a:prstGeom prst="rect">
                        <a:avLst/>
                      </a:prstGeom>
                    </p:spPr>
                  </p:pic>
                </p:oleObj>
              </mc:Fallback>
            </mc:AlternateContent>
          </a:graphicData>
        </a:graphic>
      </p:graphicFrame>
      <p:graphicFrame>
        <p:nvGraphicFramePr>
          <p:cNvPr id="1028" name="Object 8"/>
          <p:cNvGraphicFramePr>
            <a:graphicFrameLocks noGrp="1" noChangeAspect="1"/>
          </p:cNvGraphicFramePr>
          <p:nvPr>
            <p:ph sz="quarter" idx="3"/>
          </p:nvPr>
        </p:nvGraphicFramePr>
        <p:xfrm>
          <a:off x="4953000" y="1219200"/>
          <a:ext cx="3352800" cy="2133600"/>
        </p:xfrm>
        <a:graphic>
          <a:graphicData uri="http://schemas.openxmlformats.org/presentationml/2006/ole">
            <mc:AlternateContent xmlns:mc="http://schemas.openxmlformats.org/markup-compatibility/2006">
              <mc:Choice xmlns:v="urn:schemas-microsoft-com:vml" Requires="v">
                <p:oleObj spid="_x0000_s8252" name="Bitmap Image" r:id="rId7" imgW="3371429" imgH="3723810" progId="Paint.Picture">
                  <p:embed/>
                </p:oleObj>
              </mc:Choice>
              <mc:Fallback>
                <p:oleObj name="Bitmap Image" r:id="rId7" imgW="3371429" imgH="3723810" progId="Paint.Picture">
                  <p:embed/>
                  <p:pic>
                    <p:nvPicPr>
                      <p:cNvPr id="0" name=""/>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53000" y="1219200"/>
                        <a:ext cx="33528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1" name="Text Box 10"/>
          <p:cNvSpPr txBox="1">
            <a:spLocks noChangeArrowheads="1"/>
          </p:cNvSpPr>
          <p:nvPr/>
        </p:nvSpPr>
        <p:spPr bwMode="auto">
          <a:xfrm>
            <a:off x="228600" y="762000"/>
            <a:ext cx="3048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pPr>
              <a:spcBef>
                <a:spcPct val="50000"/>
              </a:spcBef>
            </a:pPr>
            <a:r>
              <a:rPr lang="en-GB" sz="1800">
                <a:solidFill>
                  <a:srgbClr val="CC0000"/>
                </a:solidFill>
              </a:rPr>
              <a:t>Document without styles</a:t>
            </a:r>
            <a:endParaRPr lang="en-US" sz="1800">
              <a:solidFill>
                <a:srgbClr val="CC0000"/>
              </a:solidFill>
            </a:endParaRPr>
          </a:p>
        </p:txBody>
      </p:sp>
      <p:sp>
        <p:nvSpPr>
          <p:cNvPr id="1032" name="Text Box 11"/>
          <p:cNvSpPr txBox="1">
            <a:spLocks noChangeArrowheads="1"/>
          </p:cNvSpPr>
          <p:nvPr/>
        </p:nvSpPr>
        <p:spPr bwMode="auto">
          <a:xfrm>
            <a:off x="4953000" y="762000"/>
            <a:ext cx="3048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pPr>
              <a:spcBef>
                <a:spcPct val="50000"/>
              </a:spcBef>
            </a:pPr>
            <a:r>
              <a:rPr lang="en-GB" sz="1800">
                <a:solidFill>
                  <a:srgbClr val="CC0000"/>
                </a:solidFill>
              </a:rPr>
              <a:t>With Style 1</a:t>
            </a:r>
            <a:endParaRPr lang="en-US" sz="1800">
              <a:solidFill>
                <a:srgbClr val="CC0000"/>
              </a:solidFill>
            </a:endParaRPr>
          </a:p>
        </p:txBody>
      </p:sp>
      <p:sp>
        <p:nvSpPr>
          <p:cNvPr id="1033" name="Text Box 12"/>
          <p:cNvSpPr txBox="1">
            <a:spLocks noChangeArrowheads="1"/>
          </p:cNvSpPr>
          <p:nvPr/>
        </p:nvSpPr>
        <p:spPr bwMode="auto">
          <a:xfrm>
            <a:off x="609600" y="6248400"/>
            <a:ext cx="3048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pPr>
              <a:spcBef>
                <a:spcPct val="50000"/>
              </a:spcBef>
            </a:pPr>
            <a:r>
              <a:rPr lang="en-GB" sz="1800">
                <a:solidFill>
                  <a:srgbClr val="CC0000"/>
                </a:solidFill>
              </a:rPr>
              <a:t>With Style 2</a:t>
            </a:r>
            <a:endParaRPr lang="en-US" sz="1800">
              <a:solidFill>
                <a:srgbClr val="CC0000"/>
              </a:solidFill>
            </a:endParaRPr>
          </a:p>
        </p:txBody>
      </p:sp>
      <p:sp>
        <p:nvSpPr>
          <p:cNvPr id="1034" name="Text Box 13"/>
          <p:cNvSpPr txBox="1">
            <a:spLocks noChangeArrowheads="1"/>
          </p:cNvSpPr>
          <p:nvPr/>
        </p:nvSpPr>
        <p:spPr bwMode="auto">
          <a:xfrm>
            <a:off x="5105400" y="6248400"/>
            <a:ext cx="3048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pPr>
              <a:spcBef>
                <a:spcPct val="50000"/>
              </a:spcBef>
            </a:pPr>
            <a:r>
              <a:rPr lang="en-GB" sz="1800">
                <a:solidFill>
                  <a:srgbClr val="CC0000"/>
                </a:solidFill>
              </a:rPr>
              <a:t>With Style 3</a:t>
            </a:r>
            <a:endParaRPr lang="en-US" sz="1800">
              <a:solidFill>
                <a:srgbClr val="CC0000"/>
              </a:solidFill>
            </a:endParaRPr>
          </a:p>
        </p:txBody>
      </p:sp>
      <p:graphicFrame>
        <p:nvGraphicFramePr>
          <p:cNvPr id="1029" name="Object 15"/>
          <p:cNvGraphicFramePr>
            <a:graphicFrameLocks noGrp="1" noChangeAspect="1"/>
          </p:cNvGraphicFramePr>
          <p:nvPr>
            <p:ph sz="quarter" idx="4"/>
          </p:nvPr>
        </p:nvGraphicFramePr>
        <p:xfrm>
          <a:off x="685800" y="3810000"/>
          <a:ext cx="3124200" cy="2286000"/>
        </p:xfrm>
        <a:graphic>
          <a:graphicData uri="http://schemas.openxmlformats.org/presentationml/2006/ole">
            <mc:AlternateContent xmlns:mc="http://schemas.openxmlformats.org/markup-compatibility/2006">
              <mc:Choice xmlns:v="urn:schemas-microsoft-com:vml" Requires="v">
                <p:oleObj spid="_x0000_s8253" name="Bitmap Image" r:id="rId9" imgW="3352381" imgH="3600000" progId="Paint.Picture">
                  <p:embed/>
                </p:oleObj>
              </mc:Choice>
              <mc:Fallback>
                <p:oleObj name="Bitmap Image" r:id="rId9" imgW="3352381" imgH="3600000" progId="Paint.Picture">
                  <p:embed/>
                  <p:pic>
                    <p:nvPicPr>
                      <p:cNvPr id="0" name=""/>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5800" y="3810000"/>
                        <a:ext cx="31242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1692503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2"/>
          <p:cNvSpPr>
            <a:spLocks noGrp="1" noChangeArrowheads="1"/>
          </p:cNvSpPr>
          <p:nvPr>
            <p:ph type="title"/>
          </p:nvPr>
        </p:nvSpPr>
        <p:spPr/>
        <p:txBody>
          <a:bodyPr/>
          <a:lstStyle/>
          <a:p>
            <a:r>
              <a:rPr lang="en-GB" smtClean="0">
                <a:solidFill>
                  <a:srgbClr val="FF0000"/>
                </a:solidFill>
              </a:rPr>
              <a:t>CSS Syntax</a:t>
            </a:r>
            <a:endParaRPr lang="en-US" smtClean="0">
              <a:solidFill>
                <a:srgbClr val="FF0000"/>
              </a:solidFill>
            </a:endParaRPr>
          </a:p>
        </p:txBody>
      </p:sp>
      <p:sp>
        <p:nvSpPr>
          <p:cNvPr id="10246" name="Rectangle 3"/>
          <p:cNvSpPr>
            <a:spLocks noGrp="1" noChangeArrowheads="1"/>
          </p:cNvSpPr>
          <p:nvPr>
            <p:ph type="body" idx="1"/>
          </p:nvPr>
        </p:nvSpPr>
        <p:spPr>
          <a:xfrm>
            <a:off x="685800" y="1676400"/>
            <a:ext cx="7772400" cy="4572000"/>
          </a:xfrm>
        </p:spPr>
        <p:txBody>
          <a:bodyPr/>
          <a:lstStyle/>
          <a:p>
            <a:pPr>
              <a:lnSpc>
                <a:spcPct val="90000"/>
              </a:lnSpc>
              <a:buFontTx/>
              <a:buNone/>
            </a:pPr>
            <a:r>
              <a:rPr lang="en-US" sz="2800" smtClean="0">
                <a:solidFill>
                  <a:srgbClr val="002060"/>
                </a:solidFill>
              </a:rPr>
              <a:t>The CSS syntax is made up of three parts: </a:t>
            </a:r>
          </a:p>
          <a:p>
            <a:pPr>
              <a:lnSpc>
                <a:spcPct val="90000"/>
              </a:lnSpc>
              <a:buFontTx/>
              <a:buNone/>
            </a:pPr>
            <a:r>
              <a:rPr lang="en-US" sz="2800" smtClean="0">
                <a:solidFill>
                  <a:srgbClr val="002060"/>
                </a:solidFill>
              </a:rPr>
              <a:t>a selector, a property and a value</a:t>
            </a:r>
          </a:p>
          <a:p>
            <a:pPr lvl="2">
              <a:lnSpc>
                <a:spcPct val="90000"/>
              </a:lnSpc>
              <a:buFontTx/>
              <a:buNone/>
            </a:pPr>
            <a:r>
              <a:rPr lang="en-US" sz="3200" smtClean="0">
                <a:solidFill>
                  <a:srgbClr val="002060"/>
                </a:solidFill>
              </a:rPr>
              <a:t>selector {property:value}</a:t>
            </a:r>
          </a:p>
          <a:p>
            <a:pPr lvl="1">
              <a:lnSpc>
                <a:spcPct val="90000"/>
              </a:lnSpc>
            </a:pPr>
            <a:r>
              <a:rPr lang="en-US" smtClean="0">
                <a:solidFill>
                  <a:srgbClr val="002060"/>
                </a:solidFill>
              </a:rPr>
              <a:t>The selector is normally the HTML element/tag you wish to define</a:t>
            </a:r>
          </a:p>
          <a:p>
            <a:pPr lvl="1">
              <a:lnSpc>
                <a:spcPct val="90000"/>
              </a:lnSpc>
            </a:pPr>
            <a:r>
              <a:rPr lang="en-US" smtClean="0">
                <a:solidFill>
                  <a:srgbClr val="002060"/>
                </a:solidFill>
              </a:rPr>
              <a:t>The property is the attribute you wish to change</a:t>
            </a:r>
          </a:p>
          <a:p>
            <a:pPr lvl="1">
              <a:lnSpc>
                <a:spcPct val="90000"/>
              </a:lnSpc>
            </a:pPr>
            <a:r>
              <a:rPr lang="en-US" smtClean="0">
                <a:solidFill>
                  <a:srgbClr val="002060"/>
                </a:solidFill>
              </a:rPr>
              <a:t>Each property can take a value </a:t>
            </a:r>
          </a:p>
          <a:p>
            <a:pPr lvl="1">
              <a:lnSpc>
                <a:spcPct val="90000"/>
              </a:lnSpc>
            </a:pPr>
            <a:r>
              <a:rPr lang="en-US" smtClean="0">
                <a:solidFill>
                  <a:srgbClr val="002060"/>
                </a:solidFill>
              </a:rPr>
              <a:t>The property and value are separated by a colon, and surrounded by curly braces:</a:t>
            </a:r>
          </a:p>
        </p:txBody>
      </p:sp>
    </p:spTree>
    <p:extLst>
      <p:ext uri="{BB962C8B-B14F-4D97-AF65-F5344CB8AC3E}">
        <p14:creationId xmlns:p14="http://schemas.microsoft.com/office/powerpoint/2010/main" val="24668084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Date Placeholder 3"/>
          <p:cNvSpPr>
            <a:spLocks noGrp="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r>
              <a:rPr lang="en-GB" sz="1400" smtClean="0"/>
              <a:t>© 2009, DCST</a:t>
            </a:r>
          </a:p>
        </p:txBody>
      </p:sp>
      <p:sp>
        <p:nvSpPr>
          <p:cNvPr id="11270" name="Rectangle 3"/>
          <p:cNvSpPr txBox="1">
            <a:spLocks noChangeArrowheads="1"/>
          </p:cNvSpPr>
          <p:nvPr/>
        </p:nvSpPr>
        <p:spPr bwMode="auto">
          <a:xfrm>
            <a:off x="685800" y="609600"/>
            <a:ext cx="7696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pPr algn="l"/>
            <a:r>
              <a:rPr lang="en-GB" sz="4400">
                <a:solidFill>
                  <a:srgbClr val="FF0000"/>
                </a:solidFill>
              </a:rPr>
              <a:t>CSS Syntax...</a:t>
            </a:r>
            <a:endParaRPr lang="en-US" sz="4400">
              <a:solidFill>
                <a:srgbClr val="FF0000"/>
              </a:solidFill>
            </a:endParaRPr>
          </a:p>
        </p:txBody>
      </p:sp>
      <p:sp>
        <p:nvSpPr>
          <p:cNvPr id="11271" name="Rectangle 4"/>
          <p:cNvSpPr>
            <a:spLocks noChangeArrowheads="1"/>
          </p:cNvSpPr>
          <p:nvPr/>
        </p:nvSpPr>
        <p:spPr bwMode="auto">
          <a:xfrm>
            <a:off x="381000" y="1828800"/>
            <a:ext cx="5410200" cy="1066800"/>
          </a:xfrm>
          <a:prstGeom prst="rect">
            <a:avLst/>
          </a:prstGeom>
          <a:gradFill rotWithShape="0">
            <a:gsLst>
              <a:gs pos="0">
                <a:schemeClr val="bg1"/>
              </a:gs>
              <a:gs pos="100000">
                <a:srgbClr val="92D050"/>
              </a:gs>
            </a:gsLst>
            <a:lin ang="5400000"/>
          </a:gradFill>
          <a:ln w="6350">
            <a:solidFill>
              <a:schemeClr val="tx1"/>
            </a:solidFill>
            <a:miter lim="800000"/>
            <a:headEnd/>
            <a:tailEnd/>
          </a:ln>
        </p:spPr>
        <p:txBody>
          <a:bodyPr wrap="none" anchor="ctr"/>
          <a:lstStyle/>
          <a:p>
            <a:pPr algn="l"/>
            <a:endParaRPr lang="en-US" sz="1800">
              <a:solidFill>
                <a:srgbClr val="000066"/>
              </a:solidFill>
            </a:endParaRPr>
          </a:p>
        </p:txBody>
      </p:sp>
      <p:sp>
        <p:nvSpPr>
          <p:cNvPr id="11272" name="Rectangle 7"/>
          <p:cNvSpPr>
            <a:spLocks noChangeArrowheads="1"/>
          </p:cNvSpPr>
          <p:nvPr/>
        </p:nvSpPr>
        <p:spPr bwMode="auto">
          <a:xfrm>
            <a:off x="533400" y="1981200"/>
            <a:ext cx="762000" cy="762000"/>
          </a:xfrm>
          <a:prstGeom prst="rect">
            <a:avLst/>
          </a:prstGeom>
          <a:gradFill rotWithShape="0">
            <a:gsLst>
              <a:gs pos="0">
                <a:srgbClr val="EFB1F9"/>
              </a:gs>
              <a:gs pos="100000">
                <a:schemeClr val="bg1"/>
              </a:gs>
            </a:gsLst>
            <a:lin ang="5400000"/>
          </a:gradFill>
          <a:ln w="9525">
            <a:solidFill>
              <a:schemeClr val="tx1"/>
            </a:solidFill>
            <a:miter lim="800000"/>
            <a:headEnd/>
            <a:tailEnd/>
          </a:ln>
        </p:spPr>
        <p:txBody>
          <a:bodyPr wrap="none" anchor="ctr"/>
          <a:lstStyle/>
          <a:p>
            <a:r>
              <a:rPr lang="en-GB"/>
              <a:t>p</a:t>
            </a:r>
            <a:endParaRPr lang="en-US"/>
          </a:p>
        </p:txBody>
      </p:sp>
      <p:sp>
        <p:nvSpPr>
          <p:cNvPr id="11273" name="Rectangle 9"/>
          <p:cNvSpPr>
            <a:spLocks noChangeArrowheads="1"/>
          </p:cNvSpPr>
          <p:nvPr/>
        </p:nvSpPr>
        <p:spPr bwMode="auto">
          <a:xfrm>
            <a:off x="1524000" y="1981200"/>
            <a:ext cx="4038600" cy="762000"/>
          </a:xfrm>
          <a:prstGeom prst="rect">
            <a:avLst/>
          </a:prstGeom>
          <a:gradFill rotWithShape="0">
            <a:gsLst>
              <a:gs pos="0">
                <a:srgbClr val="EFB1F9"/>
              </a:gs>
              <a:gs pos="100000">
                <a:schemeClr val="bg1"/>
              </a:gs>
            </a:gsLst>
            <a:lin ang="5400000"/>
          </a:gradFill>
          <a:ln w="9525">
            <a:solidFill>
              <a:schemeClr val="tx1"/>
            </a:solidFill>
            <a:miter lim="800000"/>
            <a:headEnd/>
            <a:tailEnd/>
          </a:ln>
        </p:spPr>
        <p:txBody>
          <a:bodyPr wrap="none" anchor="ctr"/>
          <a:lstStyle/>
          <a:p>
            <a:r>
              <a:rPr lang="en-US"/>
              <a:t>                                                       </a:t>
            </a:r>
          </a:p>
        </p:txBody>
      </p:sp>
      <p:sp>
        <p:nvSpPr>
          <p:cNvPr id="11274" name="Rectangle 11"/>
          <p:cNvSpPr>
            <a:spLocks noChangeArrowheads="1"/>
          </p:cNvSpPr>
          <p:nvPr/>
        </p:nvSpPr>
        <p:spPr bwMode="auto">
          <a:xfrm>
            <a:off x="2057400" y="2133600"/>
            <a:ext cx="3048000" cy="457200"/>
          </a:xfrm>
          <a:prstGeom prst="rect">
            <a:avLst/>
          </a:prstGeom>
          <a:gradFill rotWithShape="0">
            <a:gsLst>
              <a:gs pos="0">
                <a:schemeClr val="bg1"/>
              </a:gs>
              <a:gs pos="100000">
                <a:srgbClr val="00B0F0"/>
              </a:gs>
            </a:gsLst>
            <a:lin ang="5400000"/>
          </a:gradFill>
          <a:ln w="9525">
            <a:solidFill>
              <a:schemeClr val="tx1"/>
            </a:solidFill>
            <a:miter lim="800000"/>
            <a:headEnd/>
            <a:tailEnd/>
          </a:ln>
        </p:spPr>
        <p:txBody>
          <a:bodyPr wrap="none" anchor="ctr"/>
          <a:lstStyle/>
          <a:p>
            <a:r>
              <a:rPr lang="en-US"/>
              <a:t>color: red;</a:t>
            </a:r>
          </a:p>
        </p:txBody>
      </p:sp>
      <p:sp>
        <p:nvSpPr>
          <p:cNvPr id="11276" name="TextBox 23"/>
          <p:cNvSpPr txBox="1">
            <a:spLocks noChangeArrowheads="1"/>
          </p:cNvSpPr>
          <p:nvPr/>
        </p:nvSpPr>
        <p:spPr bwMode="auto">
          <a:xfrm>
            <a:off x="1584325" y="2128838"/>
            <a:ext cx="396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r>
              <a:rPr lang="en-US"/>
              <a:t>{</a:t>
            </a:r>
          </a:p>
        </p:txBody>
      </p:sp>
      <p:sp>
        <p:nvSpPr>
          <p:cNvPr id="11277" name="TextBox 24"/>
          <p:cNvSpPr txBox="1">
            <a:spLocks noChangeArrowheads="1"/>
          </p:cNvSpPr>
          <p:nvPr/>
        </p:nvSpPr>
        <p:spPr bwMode="auto">
          <a:xfrm>
            <a:off x="5181600" y="21336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r>
              <a:rPr lang="en-US"/>
              <a:t>}</a:t>
            </a:r>
          </a:p>
        </p:txBody>
      </p:sp>
      <p:sp>
        <p:nvSpPr>
          <p:cNvPr id="11278" name="AutoShape 4"/>
          <p:cNvSpPr>
            <a:spLocks noChangeArrowheads="1"/>
          </p:cNvSpPr>
          <p:nvPr/>
        </p:nvSpPr>
        <p:spPr bwMode="auto">
          <a:xfrm flipH="1">
            <a:off x="2590800" y="3200400"/>
            <a:ext cx="1752600" cy="457200"/>
          </a:xfrm>
          <a:prstGeom prst="wedgeRoundRectCallout">
            <a:avLst>
              <a:gd name="adj1" fmla="val 7898"/>
              <a:gd name="adj2" fmla="val -188639"/>
              <a:gd name="adj3" fmla="val 16667"/>
            </a:avLst>
          </a:prstGeom>
          <a:solidFill>
            <a:srgbClr val="B4E0F6"/>
          </a:solidFill>
          <a:ln w="9525">
            <a:solidFill>
              <a:schemeClr val="tx1"/>
            </a:solidFill>
            <a:miter lim="800000"/>
            <a:headEnd/>
            <a:tailEnd/>
          </a:ln>
        </p:spPr>
        <p:txBody>
          <a:bodyPr/>
          <a:lstStyle/>
          <a:p>
            <a:r>
              <a:rPr lang="en-GB" sz="2000"/>
              <a:t>Property</a:t>
            </a:r>
            <a:endParaRPr lang="en-US" sz="2000"/>
          </a:p>
        </p:txBody>
      </p:sp>
      <p:sp>
        <p:nvSpPr>
          <p:cNvPr id="11279" name="AutoShape 4"/>
          <p:cNvSpPr>
            <a:spLocks noChangeArrowheads="1"/>
          </p:cNvSpPr>
          <p:nvPr/>
        </p:nvSpPr>
        <p:spPr bwMode="auto">
          <a:xfrm>
            <a:off x="685800" y="3124200"/>
            <a:ext cx="1676400" cy="457200"/>
          </a:xfrm>
          <a:prstGeom prst="wedgeRoundRectCallout">
            <a:avLst>
              <a:gd name="adj1" fmla="val -40134"/>
              <a:gd name="adj2" fmla="val -128940"/>
              <a:gd name="adj3" fmla="val 16667"/>
            </a:avLst>
          </a:prstGeom>
          <a:solidFill>
            <a:srgbClr val="B4E0F6"/>
          </a:solidFill>
          <a:ln w="9525">
            <a:solidFill>
              <a:schemeClr val="tx1"/>
            </a:solidFill>
            <a:miter lim="800000"/>
            <a:headEnd/>
            <a:tailEnd/>
          </a:ln>
        </p:spPr>
        <p:txBody>
          <a:bodyPr/>
          <a:lstStyle/>
          <a:p>
            <a:r>
              <a:rPr lang="en-US" sz="2000"/>
              <a:t>Selector</a:t>
            </a:r>
          </a:p>
        </p:txBody>
      </p:sp>
      <p:sp>
        <p:nvSpPr>
          <p:cNvPr id="11280" name="Rectangle 27"/>
          <p:cNvSpPr>
            <a:spLocks noChangeArrowheads="1"/>
          </p:cNvSpPr>
          <p:nvPr/>
        </p:nvSpPr>
        <p:spPr bwMode="auto">
          <a:xfrm>
            <a:off x="152400" y="4267200"/>
            <a:ext cx="8763000" cy="197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74638" indent="-274638" algn="l">
              <a:buFontTx/>
              <a:buChar char="•"/>
            </a:pPr>
            <a:r>
              <a:rPr lang="en-US">
                <a:solidFill>
                  <a:srgbClr val="002060"/>
                </a:solidFill>
              </a:rPr>
              <a:t>The </a:t>
            </a:r>
            <a:r>
              <a:rPr lang="en-US">
                <a:solidFill>
                  <a:srgbClr val="FF0000"/>
                </a:solidFill>
              </a:rPr>
              <a:t>Property</a:t>
            </a:r>
            <a:r>
              <a:rPr lang="en-US">
                <a:solidFill>
                  <a:srgbClr val="002060"/>
                </a:solidFill>
              </a:rPr>
              <a:t>  specifies a characteristic, such as color, font-family, position</a:t>
            </a:r>
          </a:p>
          <a:p>
            <a:pPr marL="274638" indent="-274638" algn="l">
              <a:buFontTx/>
              <a:buChar char="•"/>
            </a:pPr>
            <a:r>
              <a:rPr lang="en-US">
                <a:solidFill>
                  <a:srgbClr val="002060"/>
                </a:solidFill>
              </a:rPr>
              <a:t>The </a:t>
            </a:r>
            <a:r>
              <a:rPr lang="en-US">
                <a:solidFill>
                  <a:srgbClr val="FF0000"/>
                </a:solidFill>
              </a:rPr>
              <a:t>Value</a:t>
            </a:r>
            <a:r>
              <a:rPr lang="en-US">
                <a:solidFill>
                  <a:srgbClr val="002060"/>
                </a:solidFill>
              </a:rPr>
              <a:t> expresses specification of a property, such as red for color,  arial for font family, 12 pt  for font-size</a:t>
            </a:r>
          </a:p>
          <a:p>
            <a:pPr marL="274638" indent="-274638" algn="l">
              <a:lnSpc>
                <a:spcPct val="90000"/>
              </a:lnSpc>
              <a:spcBef>
                <a:spcPct val="20000"/>
              </a:spcBef>
              <a:buFontTx/>
              <a:buChar char="•"/>
            </a:pPr>
            <a:endParaRPr lang="en-US">
              <a:solidFill>
                <a:srgbClr val="002060"/>
              </a:solidFill>
            </a:endParaRPr>
          </a:p>
        </p:txBody>
      </p:sp>
      <p:sp>
        <p:nvSpPr>
          <p:cNvPr id="11281" name="AutoShape 4"/>
          <p:cNvSpPr>
            <a:spLocks noChangeArrowheads="1"/>
          </p:cNvSpPr>
          <p:nvPr/>
        </p:nvSpPr>
        <p:spPr bwMode="auto">
          <a:xfrm>
            <a:off x="4953000" y="3276600"/>
            <a:ext cx="1676400" cy="457200"/>
          </a:xfrm>
          <a:prstGeom prst="wedgeRoundRectCallout">
            <a:avLst>
              <a:gd name="adj1" fmla="val -101704"/>
              <a:gd name="adj2" fmla="val -220139"/>
              <a:gd name="adj3" fmla="val 16667"/>
            </a:avLst>
          </a:prstGeom>
          <a:solidFill>
            <a:srgbClr val="B4E0F6"/>
          </a:solidFill>
          <a:ln w="9525">
            <a:solidFill>
              <a:schemeClr val="tx1"/>
            </a:solidFill>
            <a:miter lim="800000"/>
            <a:headEnd/>
            <a:tailEnd/>
          </a:ln>
        </p:spPr>
        <p:txBody>
          <a:bodyPr/>
          <a:lstStyle/>
          <a:p>
            <a:r>
              <a:rPr lang="en-GB" sz="2000"/>
              <a:t>Value</a:t>
            </a:r>
            <a:endParaRPr lang="en-US" sz="2000"/>
          </a:p>
        </p:txBody>
      </p:sp>
      <p:sp>
        <p:nvSpPr>
          <p:cNvPr id="11282" name="Text Box 20"/>
          <p:cNvSpPr txBox="1">
            <a:spLocks noChangeArrowheads="1"/>
          </p:cNvSpPr>
          <p:nvPr/>
        </p:nvSpPr>
        <p:spPr bwMode="auto">
          <a:xfrm>
            <a:off x="6553200" y="2057400"/>
            <a:ext cx="236220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pPr>
              <a:lnSpc>
                <a:spcPct val="90000"/>
              </a:lnSpc>
              <a:spcBef>
                <a:spcPct val="20000"/>
              </a:spcBef>
            </a:pPr>
            <a:r>
              <a:rPr lang="en-US"/>
              <a:t>p {color: red;}</a:t>
            </a:r>
          </a:p>
        </p:txBody>
      </p:sp>
    </p:spTree>
    <p:extLst>
      <p:ext uri="{BB962C8B-B14F-4D97-AF65-F5344CB8AC3E}">
        <p14:creationId xmlns:p14="http://schemas.microsoft.com/office/powerpoint/2010/main" val="8652192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r>
              <a:rPr lang="en-GB" sz="1400" smtClean="0"/>
              <a:t>Cascading Style Sheets</a:t>
            </a:r>
          </a:p>
        </p:txBody>
      </p:sp>
      <p:sp>
        <p:nvSpPr>
          <p:cNvPr id="1229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r>
              <a:rPr lang="en-GB" sz="1400" smtClean="0"/>
              <a:t>13.</a:t>
            </a:r>
            <a:fld id="{FC24AF06-AE0E-4B01-B857-CB95B570F2EA}" type="slidenum">
              <a:rPr lang="en-GB" sz="1400" smtClean="0"/>
              <a:pPr/>
              <a:t>19</a:t>
            </a:fld>
            <a:endParaRPr lang="en-GB" sz="1400" smtClean="0"/>
          </a:p>
        </p:txBody>
      </p:sp>
      <p:sp>
        <p:nvSpPr>
          <p:cNvPr id="12292" name="Date Placeholder 5"/>
          <p:cNvSpPr>
            <a:spLocks noGrp="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r>
              <a:rPr lang="en-GB" sz="1400" smtClean="0"/>
              <a:t>© 2009, DCST</a:t>
            </a:r>
          </a:p>
        </p:txBody>
      </p:sp>
      <p:sp>
        <p:nvSpPr>
          <p:cNvPr id="12293" name="Rectangle 2"/>
          <p:cNvSpPr>
            <a:spLocks noGrp="1" noChangeArrowheads="1"/>
          </p:cNvSpPr>
          <p:nvPr>
            <p:ph type="title"/>
          </p:nvPr>
        </p:nvSpPr>
        <p:spPr/>
        <p:txBody>
          <a:bodyPr/>
          <a:lstStyle/>
          <a:p>
            <a:r>
              <a:rPr lang="en-GB" smtClean="0">
                <a:solidFill>
                  <a:srgbClr val="FF0000"/>
                </a:solidFill>
              </a:rPr>
              <a:t>CSS Syntax...</a:t>
            </a:r>
            <a:endParaRPr lang="en-US" smtClean="0">
              <a:solidFill>
                <a:srgbClr val="FF0000"/>
              </a:solidFill>
            </a:endParaRPr>
          </a:p>
        </p:txBody>
      </p:sp>
      <p:sp>
        <p:nvSpPr>
          <p:cNvPr id="12294" name="Rectangle 3"/>
          <p:cNvSpPr>
            <a:spLocks noGrp="1" noChangeArrowheads="1"/>
          </p:cNvSpPr>
          <p:nvPr>
            <p:ph type="body" idx="1"/>
          </p:nvPr>
        </p:nvSpPr>
        <p:spPr/>
        <p:txBody>
          <a:bodyPr/>
          <a:lstStyle/>
          <a:p>
            <a:pPr marL="381000" indent="-381000">
              <a:lnSpc>
                <a:spcPct val="80000"/>
              </a:lnSpc>
              <a:buFontTx/>
              <a:buNone/>
            </a:pPr>
            <a:r>
              <a:rPr lang="en-US" sz="1800" b="1" smtClean="0"/>
              <a:t>Note:</a:t>
            </a:r>
            <a:r>
              <a:rPr lang="en-US" sz="1800" smtClean="0"/>
              <a:t> </a:t>
            </a:r>
          </a:p>
          <a:p>
            <a:pPr marL="381000" indent="-381000">
              <a:lnSpc>
                <a:spcPct val="80000"/>
              </a:lnSpc>
            </a:pPr>
            <a:r>
              <a:rPr lang="en-US" sz="2000" smtClean="0"/>
              <a:t>If  the value is multiple words, put quotes around the value:</a:t>
            </a:r>
          </a:p>
          <a:p>
            <a:pPr marL="1219200" lvl="2" indent="-304800">
              <a:lnSpc>
                <a:spcPct val="80000"/>
              </a:lnSpc>
              <a:buFontTx/>
              <a:buNone/>
            </a:pPr>
            <a:r>
              <a:rPr lang="en-US" smtClean="0">
                <a:solidFill>
                  <a:srgbClr val="CC0000"/>
                </a:solidFill>
              </a:rPr>
              <a:t>p {font-family:"sans serif"}</a:t>
            </a:r>
          </a:p>
          <a:p>
            <a:pPr marL="381000" indent="-381000">
              <a:lnSpc>
                <a:spcPct val="80000"/>
              </a:lnSpc>
            </a:pPr>
            <a:r>
              <a:rPr lang="en-US" sz="2000" smtClean="0"/>
              <a:t>If you want to specify more than one property, separate each property with a semicolon. </a:t>
            </a:r>
          </a:p>
          <a:p>
            <a:pPr marL="1219200" lvl="2" indent="-304800">
              <a:lnSpc>
                <a:spcPct val="80000"/>
              </a:lnSpc>
              <a:buFontTx/>
              <a:buNone/>
            </a:pPr>
            <a:r>
              <a:rPr lang="en-US" smtClean="0">
                <a:solidFill>
                  <a:srgbClr val="CC0000"/>
                </a:solidFill>
              </a:rPr>
              <a:t>p {text-align:center; color:red}</a:t>
            </a:r>
          </a:p>
          <a:p>
            <a:pPr marL="381000" indent="-381000">
              <a:lnSpc>
                <a:spcPct val="80000"/>
              </a:lnSpc>
            </a:pPr>
            <a:r>
              <a:rPr lang="en-US" sz="2000" smtClean="0"/>
              <a:t>To make the style definitions more readable, describe one property on each line.</a:t>
            </a:r>
          </a:p>
          <a:p>
            <a:pPr marL="800100" lvl="1" indent="-342900">
              <a:lnSpc>
                <a:spcPct val="80000"/>
              </a:lnSpc>
              <a:buFontTx/>
              <a:buNone/>
            </a:pPr>
            <a:r>
              <a:rPr lang="en-US" sz="1800" smtClean="0"/>
              <a:t>      </a:t>
            </a:r>
            <a:r>
              <a:rPr lang="en-US" sz="2400" smtClean="0">
                <a:solidFill>
                  <a:srgbClr val="CC0000"/>
                </a:solidFill>
              </a:rPr>
              <a:t>p</a:t>
            </a:r>
            <a:br>
              <a:rPr lang="en-US" sz="2400" smtClean="0">
                <a:solidFill>
                  <a:srgbClr val="CC0000"/>
                </a:solidFill>
              </a:rPr>
            </a:br>
            <a:r>
              <a:rPr lang="en-US" sz="2400" smtClean="0">
                <a:solidFill>
                  <a:srgbClr val="CC0000"/>
                </a:solidFill>
              </a:rPr>
              <a:t>{</a:t>
            </a:r>
            <a:br>
              <a:rPr lang="en-US" sz="2400" smtClean="0">
                <a:solidFill>
                  <a:srgbClr val="CC0000"/>
                </a:solidFill>
              </a:rPr>
            </a:br>
            <a:r>
              <a:rPr lang="en-US" sz="2400" smtClean="0">
                <a:solidFill>
                  <a:srgbClr val="CC0000"/>
                </a:solidFill>
              </a:rPr>
              <a:t>	    text-align:center;</a:t>
            </a:r>
            <a:br>
              <a:rPr lang="en-US" sz="2400" smtClean="0">
                <a:solidFill>
                  <a:srgbClr val="CC0000"/>
                </a:solidFill>
              </a:rPr>
            </a:br>
            <a:r>
              <a:rPr lang="en-US" sz="2400" smtClean="0">
                <a:solidFill>
                  <a:srgbClr val="CC0000"/>
                </a:solidFill>
              </a:rPr>
              <a:t>     color:black;</a:t>
            </a:r>
            <a:br>
              <a:rPr lang="en-US" sz="2400" smtClean="0">
                <a:solidFill>
                  <a:srgbClr val="CC0000"/>
                </a:solidFill>
              </a:rPr>
            </a:br>
            <a:r>
              <a:rPr lang="en-US" sz="2400" smtClean="0">
                <a:solidFill>
                  <a:srgbClr val="CC0000"/>
                </a:solidFill>
              </a:rPr>
              <a:t>     font-family:arial</a:t>
            </a:r>
            <a:br>
              <a:rPr lang="en-US" sz="2400" smtClean="0">
                <a:solidFill>
                  <a:srgbClr val="CC0000"/>
                </a:solidFill>
              </a:rPr>
            </a:br>
            <a:r>
              <a:rPr lang="en-US" sz="2400" smtClean="0">
                <a:solidFill>
                  <a:srgbClr val="CC0000"/>
                </a:solidFill>
              </a:rPr>
              <a:t>}</a:t>
            </a:r>
          </a:p>
        </p:txBody>
      </p:sp>
    </p:spTree>
    <p:extLst>
      <p:ext uri="{BB962C8B-B14F-4D97-AF65-F5344CB8AC3E}">
        <p14:creationId xmlns:p14="http://schemas.microsoft.com/office/powerpoint/2010/main" val="16731888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idx="1"/>
          </p:nvPr>
        </p:nvSpPr>
        <p:spPr/>
        <p:txBody>
          <a:bodyPr/>
          <a:lstStyle/>
          <a:p>
            <a:r>
              <a:rPr lang="en-US" dirty="0" smtClean="0"/>
              <a:t>HTML Semantics Tags</a:t>
            </a:r>
          </a:p>
          <a:p>
            <a:r>
              <a:rPr lang="en-US" dirty="0" smtClean="0"/>
              <a:t>Canvas Tag</a:t>
            </a:r>
          </a:p>
          <a:p>
            <a:r>
              <a:rPr lang="en-US" dirty="0" smtClean="0"/>
              <a:t>Audio &amp; </a:t>
            </a:r>
            <a:r>
              <a:rPr lang="en-US" dirty="0"/>
              <a:t>video Tag</a:t>
            </a:r>
            <a:endParaRPr lang="en-US" dirty="0" smtClean="0"/>
          </a:p>
          <a:p>
            <a:r>
              <a:rPr lang="en-US" dirty="0" smtClean="0"/>
              <a:t>CSS Intro &amp; Syntax</a:t>
            </a:r>
          </a:p>
          <a:p>
            <a:r>
              <a:rPr lang="en-US" dirty="0" smtClean="0"/>
              <a:t>Style tag</a:t>
            </a:r>
          </a:p>
          <a:p>
            <a:r>
              <a:rPr lang="en-US" dirty="0" smtClean="0"/>
              <a:t>Inline, Internal, External Style sheet</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r>
              <a:rPr lang="en-GB" sz="1400" smtClean="0"/>
              <a:t>Cascading Style Sheets</a:t>
            </a:r>
          </a:p>
        </p:txBody>
      </p:sp>
      <p:sp>
        <p:nvSpPr>
          <p:cNvPr id="1331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r>
              <a:rPr lang="en-GB" sz="1400" smtClean="0"/>
              <a:t>13.</a:t>
            </a:r>
            <a:fld id="{E28F8F09-74D0-454A-8381-56206E4E4387}" type="slidenum">
              <a:rPr lang="en-GB" sz="1400" smtClean="0"/>
              <a:pPr/>
              <a:t>20</a:t>
            </a:fld>
            <a:endParaRPr lang="en-GB" sz="1400" smtClean="0"/>
          </a:p>
        </p:txBody>
      </p:sp>
      <p:sp>
        <p:nvSpPr>
          <p:cNvPr id="13316" name="Date Placeholder 5"/>
          <p:cNvSpPr>
            <a:spLocks noGrp="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r>
              <a:rPr lang="en-GB" sz="1400" smtClean="0"/>
              <a:t>© 2009, DCST</a:t>
            </a:r>
          </a:p>
        </p:txBody>
      </p:sp>
      <p:sp>
        <p:nvSpPr>
          <p:cNvPr id="13317" name="Rectangle 2"/>
          <p:cNvSpPr>
            <a:spLocks noGrp="1" noChangeArrowheads="1"/>
          </p:cNvSpPr>
          <p:nvPr>
            <p:ph type="title"/>
          </p:nvPr>
        </p:nvSpPr>
        <p:spPr/>
        <p:txBody>
          <a:bodyPr/>
          <a:lstStyle/>
          <a:p>
            <a:r>
              <a:rPr lang="en-US" smtClean="0">
                <a:solidFill>
                  <a:srgbClr val="FF0000"/>
                </a:solidFill>
              </a:rPr>
              <a:t>Grouping Selectors</a:t>
            </a:r>
          </a:p>
        </p:txBody>
      </p:sp>
      <p:sp>
        <p:nvSpPr>
          <p:cNvPr id="13318" name="Rectangle 3"/>
          <p:cNvSpPr>
            <a:spLocks noGrp="1" noChangeArrowheads="1"/>
          </p:cNvSpPr>
          <p:nvPr>
            <p:ph type="body" idx="1"/>
          </p:nvPr>
        </p:nvSpPr>
        <p:spPr/>
        <p:txBody>
          <a:bodyPr/>
          <a:lstStyle/>
          <a:p>
            <a:r>
              <a:rPr lang="en-US" dirty="0" smtClean="0"/>
              <a:t>You can group selectors. Separate each selector with a comma. </a:t>
            </a:r>
          </a:p>
          <a:p>
            <a:r>
              <a:rPr lang="en-US" dirty="0" smtClean="0"/>
              <a:t>In the example below, all header elements will be displayed in blue text color:</a:t>
            </a:r>
            <a:endParaRPr lang="pt-BR" dirty="0" smtClean="0"/>
          </a:p>
          <a:p>
            <a:pPr lvl="2">
              <a:buFontTx/>
              <a:buNone/>
            </a:pPr>
            <a:r>
              <a:rPr lang="pt-BR" sz="2800" smtClean="0"/>
              <a:t>  </a:t>
            </a:r>
            <a:r>
              <a:rPr lang="pt-BR" sz="2800" smtClean="0">
                <a:solidFill>
                  <a:srgbClr val="CC0000"/>
                </a:solidFill>
              </a:rPr>
              <a:t>h1,h2,h3,h4,h5,h6,p</a:t>
            </a:r>
            <a:r>
              <a:rPr lang="pt-BR" sz="2800" dirty="0" smtClean="0">
                <a:solidFill>
                  <a:srgbClr val="CC0000"/>
                </a:solidFill>
              </a:rPr>
              <a:t/>
            </a:r>
            <a:br>
              <a:rPr lang="pt-BR" sz="2800" dirty="0" smtClean="0">
                <a:solidFill>
                  <a:srgbClr val="CC0000"/>
                </a:solidFill>
              </a:rPr>
            </a:br>
            <a:r>
              <a:rPr lang="pt-BR" sz="2800" dirty="0" smtClean="0">
                <a:solidFill>
                  <a:srgbClr val="CC0000"/>
                </a:solidFill>
              </a:rPr>
              <a:t>  {</a:t>
            </a:r>
            <a:br>
              <a:rPr lang="pt-BR" sz="2800" dirty="0" smtClean="0">
                <a:solidFill>
                  <a:srgbClr val="CC0000"/>
                </a:solidFill>
              </a:rPr>
            </a:br>
            <a:r>
              <a:rPr lang="pt-BR" sz="2800" dirty="0" smtClean="0">
                <a:solidFill>
                  <a:srgbClr val="CC0000"/>
                </a:solidFill>
              </a:rPr>
              <a:t>      color:blue</a:t>
            </a:r>
            <a:br>
              <a:rPr lang="pt-BR" sz="2800" dirty="0" smtClean="0">
                <a:solidFill>
                  <a:srgbClr val="CC0000"/>
                </a:solidFill>
              </a:rPr>
            </a:br>
            <a:r>
              <a:rPr lang="pt-BR" sz="2800" dirty="0" smtClean="0">
                <a:solidFill>
                  <a:srgbClr val="CC0000"/>
                </a:solidFill>
              </a:rPr>
              <a:t>  }</a:t>
            </a:r>
            <a:endParaRPr lang="en-US" sz="2800" dirty="0" smtClean="0">
              <a:solidFill>
                <a:srgbClr val="CC0000"/>
              </a:solidFill>
            </a:endParaRPr>
          </a:p>
        </p:txBody>
      </p:sp>
    </p:spTree>
    <p:extLst>
      <p:ext uri="{BB962C8B-B14F-4D97-AF65-F5344CB8AC3E}">
        <p14:creationId xmlns:p14="http://schemas.microsoft.com/office/powerpoint/2010/main" val="38036781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4"/>
          <p:cNvSpPr txBox="1">
            <a:spLocks noChangeArrowheads="1"/>
          </p:cNvSpPr>
          <p:nvPr/>
        </p:nvSpPr>
        <p:spPr bwMode="auto">
          <a:xfrm>
            <a:off x="914400" y="1066800"/>
            <a:ext cx="7086600" cy="466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pPr algn="l"/>
            <a:r>
              <a:rPr lang="en-US" sz="2000" dirty="0"/>
              <a:t>&lt;html&gt; </a:t>
            </a:r>
          </a:p>
          <a:p>
            <a:pPr algn="l"/>
            <a:r>
              <a:rPr lang="en-US" sz="2000" dirty="0"/>
              <a:t>&lt;head&gt; </a:t>
            </a:r>
          </a:p>
          <a:p>
            <a:pPr algn="l"/>
            <a:r>
              <a:rPr lang="en-US" sz="2000" dirty="0"/>
              <a:t>&lt;style type="text/</a:t>
            </a:r>
            <a:r>
              <a:rPr lang="en-US" sz="2000" dirty="0" err="1"/>
              <a:t>css</a:t>
            </a:r>
            <a:r>
              <a:rPr lang="en-US" sz="2000" dirty="0"/>
              <a:t>"&gt;</a:t>
            </a:r>
          </a:p>
          <a:p>
            <a:pPr algn="l"/>
            <a:r>
              <a:rPr lang="en-US" sz="2000" dirty="0"/>
              <a:t>       p</a:t>
            </a:r>
          </a:p>
          <a:p>
            <a:pPr algn="l"/>
            <a:r>
              <a:rPr lang="en-US" sz="2000" dirty="0"/>
              <a:t>       {</a:t>
            </a:r>
          </a:p>
          <a:p>
            <a:pPr algn="l"/>
            <a:r>
              <a:rPr lang="en-US" sz="2000" dirty="0"/>
              <a:t>         </a:t>
            </a:r>
            <a:r>
              <a:rPr lang="en-US" sz="2000" dirty="0" err="1"/>
              <a:t>text-align:center</a:t>
            </a:r>
            <a:r>
              <a:rPr lang="en-US" sz="2000" dirty="0"/>
              <a:t>;</a:t>
            </a:r>
          </a:p>
          <a:p>
            <a:pPr algn="l"/>
            <a:r>
              <a:rPr lang="en-US" sz="2000" dirty="0"/>
              <a:t>         </a:t>
            </a:r>
            <a:r>
              <a:rPr lang="en-US" sz="2000" dirty="0" err="1"/>
              <a:t>color:black</a:t>
            </a:r>
            <a:r>
              <a:rPr lang="en-US" sz="2000" dirty="0"/>
              <a:t>;</a:t>
            </a:r>
          </a:p>
          <a:p>
            <a:pPr algn="l"/>
            <a:r>
              <a:rPr lang="en-US" sz="2000" dirty="0"/>
              <a:t>         </a:t>
            </a:r>
            <a:r>
              <a:rPr lang="en-US" sz="2000" dirty="0" err="1"/>
              <a:t>font-family:arial</a:t>
            </a:r>
            <a:endParaRPr lang="en-US" sz="2000" dirty="0"/>
          </a:p>
          <a:p>
            <a:pPr algn="l"/>
            <a:r>
              <a:rPr lang="en-US" sz="2000" dirty="0"/>
              <a:t>       }</a:t>
            </a:r>
          </a:p>
          <a:p>
            <a:pPr algn="l"/>
            <a:r>
              <a:rPr lang="en-US" sz="2000" dirty="0"/>
              <a:t>       h1,h2,h3,h4,h5,h6</a:t>
            </a:r>
          </a:p>
          <a:p>
            <a:pPr algn="l"/>
            <a:r>
              <a:rPr lang="en-US" sz="2000" dirty="0"/>
              <a:t>       {     </a:t>
            </a:r>
          </a:p>
          <a:p>
            <a:pPr algn="l"/>
            <a:r>
              <a:rPr lang="en-US" sz="2000" dirty="0"/>
              <a:t>           </a:t>
            </a:r>
            <a:r>
              <a:rPr lang="en-US" sz="2000" dirty="0" err="1"/>
              <a:t>color:blue</a:t>
            </a:r>
            <a:endParaRPr lang="en-US" sz="2000" dirty="0"/>
          </a:p>
          <a:p>
            <a:pPr algn="l"/>
            <a:r>
              <a:rPr lang="en-US" sz="2000" dirty="0"/>
              <a:t>       }</a:t>
            </a:r>
          </a:p>
          <a:p>
            <a:pPr algn="l"/>
            <a:r>
              <a:rPr lang="en-US" sz="2000" dirty="0"/>
              <a:t> &lt;/style&gt;</a:t>
            </a:r>
          </a:p>
          <a:p>
            <a:pPr algn="l"/>
            <a:r>
              <a:rPr lang="en-US" sz="2000" dirty="0"/>
              <a:t>&lt;/head&gt;  </a:t>
            </a:r>
          </a:p>
        </p:txBody>
      </p:sp>
      <p:sp>
        <p:nvSpPr>
          <p:cNvPr id="14339" name="Text Box 5"/>
          <p:cNvSpPr txBox="1">
            <a:spLocks noChangeArrowheads="1"/>
          </p:cNvSpPr>
          <p:nvPr/>
        </p:nvSpPr>
        <p:spPr bwMode="auto">
          <a:xfrm>
            <a:off x="914400" y="2286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pPr algn="l">
              <a:spcBef>
                <a:spcPct val="50000"/>
              </a:spcBef>
            </a:pPr>
            <a:r>
              <a:rPr lang="en-GB">
                <a:solidFill>
                  <a:srgbClr val="3333CC"/>
                </a:solidFill>
              </a:rPr>
              <a:t>Example</a:t>
            </a:r>
            <a:endParaRPr lang="en-US">
              <a:solidFill>
                <a:srgbClr val="3333CC"/>
              </a:solidFill>
            </a:endParaRPr>
          </a:p>
        </p:txBody>
      </p:sp>
      <p:sp>
        <p:nvSpPr>
          <p:cNvPr id="14340" name="Rectangle 6"/>
          <p:cNvSpPr>
            <a:spLocks noChangeArrowheads="1"/>
          </p:cNvSpPr>
          <p:nvPr/>
        </p:nvSpPr>
        <p:spPr bwMode="auto">
          <a:xfrm>
            <a:off x="7412038" y="5867400"/>
            <a:ext cx="1182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r>
              <a:rPr lang="en-GB">
                <a:solidFill>
                  <a:srgbClr val="3333CC"/>
                </a:solidFill>
              </a:rPr>
              <a:t>contd...</a:t>
            </a:r>
            <a:endParaRPr lang="en-US">
              <a:solidFill>
                <a:srgbClr val="3333CC"/>
              </a:solidFill>
            </a:endParaRPr>
          </a:p>
        </p:txBody>
      </p:sp>
    </p:spTree>
    <p:extLst>
      <p:ext uri="{BB962C8B-B14F-4D97-AF65-F5344CB8AC3E}">
        <p14:creationId xmlns:p14="http://schemas.microsoft.com/office/powerpoint/2010/main" val="36640189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990600" y="762000"/>
            <a:ext cx="7086600"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pPr algn="l"/>
            <a:r>
              <a:rPr lang="en-US" sz="2000" dirty="0"/>
              <a:t>&lt;body&gt;</a:t>
            </a:r>
          </a:p>
          <a:p>
            <a:pPr algn="l"/>
            <a:r>
              <a:rPr lang="en-US" sz="2000" dirty="0"/>
              <a:t> &lt;H1&gt;Bad Beginning &lt;/H1&gt;  </a:t>
            </a:r>
          </a:p>
          <a:p>
            <a:pPr algn="l"/>
            <a:r>
              <a:rPr lang="en-US" sz="2000" dirty="0"/>
              <a:t>&lt;p&gt; NO ONE CAN GO BACK AND CHANGE A BAD  BEGINNING, &lt;</a:t>
            </a:r>
            <a:r>
              <a:rPr lang="en-US" sz="2000" dirty="0" err="1"/>
              <a:t>br</a:t>
            </a:r>
            <a:r>
              <a:rPr lang="en-US" sz="2000" dirty="0"/>
              <a:t>/&gt; BUT ANYONE CAN START NOW AND CREATE A SUCCESFUL ENDING </a:t>
            </a:r>
          </a:p>
          <a:p>
            <a:pPr algn="l"/>
            <a:r>
              <a:rPr lang="en-US" sz="2000" dirty="0"/>
              <a:t>&lt;/p&gt;</a:t>
            </a:r>
          </a:p>
          <a:p>
            <a:pPr algn="l"/>
            <a:r>
              <a:rPr lang="en-US" sz="2000" dirty="0"/>
              <a:t>&lt;h2&gt;Successful Ending &lt;/h2&gt;</a:t>
            </a:r>
          </a:p>
          <a:p>
            <a:pPr algn="l"/>
            <a:r>
              <a:rPr lang="en-US" sz="2000" dirty="0"/>
              <a:t>&lt;/body&gt;</a:t>
            </a:r>
          </a:p>
          <a:p>
            <a:pPr algn="l"/>
            <a:r>
              <a:rPr lang="en-US" sz="2000" dirty="0"/>
              <a:t>&lt;/html&gt; </a:t>
            </a:r>
          </a:p>
        </p:txBody>
      </p:sp>
      <p:sp>
        <p:nvSpPr>
          <p:cNvPr id="15363" name="Rectangle 3"/>
          <p:cNvSpPr>
            <a:spLocks noChangeArrowheads="1"/>
          </p:cNvSpPr>
          <p:nvPr/>
        </p:nvSpPr>
        <p:spPr bwMode="auto">
          <a:xfrm>
            <a:off x="457200" y="228600"/>
            <a:ext cx="243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lgn="l"/>
            <a:r>
              <a:rPr lang="en-GB">
                <a:solidFill>
                  <a:srgbClr val="3333CC"/>
                </a:solidFill>
              </a:rPr>
              <a:t>Example...</a:t>
            </a:r>
            <a:endParaRPr lang="en-US">
              <a:solidFill>
                <a:srgbClr val="3333CC"/>
              </a:solidFill>
            </a:endParaRPr>
          </a:p>
        </p:txBody>
      </p:sp>
    </p:spTree>
    <p:extLst>
      <p:ext uri="{BB962C8B-B14F-4D97-AF65-F5344CB8AC3E}">
        <p14:creationId xmlns:p14="http://schemas.microsoft.com/office/powerpoint/2010/main" val="26303027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r>
              <a:rPr lang="en-GB" sz="1400" smtClean="0"/>
              <a:t>Cascading Style Sheets</a:t>
            </a:r>
          </a:p>
        </p:txBody>
      </p:sp>
      <p:sp>
        <p:nvSpPr>
          <p:cNvPr id="1638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r>
              <a:rPr lang="en-GB" sz="1400" smtClean="0"/>
              <a:t>13.</a:t>
            </a:r>
            <a:fld id="{A416DB03-9F52-4D48-9EAB-4DFD07F14932}" type="slidenum">
              <a:rPr lang="en-GB" sz="1400" smtClean="0"/>
              <a:pPr/>
              <a:t>23</a:t>
            </a:fld>
            <a:endParaRPr lang="en-GB" sz="1400" smtClean="0"/>
          </a:p>
        </p:txBody>
      </p:sp>
      <p:sp>
        <p:nvSpPr>
          <p:cNvPr id="16388" name="Date Placeholder 5"/>
          <p:cNvSpPr>
            <a:spLocks noGrp="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r>
              <a:rPr lang="en-GB" sz="1400" smtClean="0"/>
              <a:t>© 2009, DCST</a:t>
            </a:r>
          </a:p>
        </p:txBody>
      </p:sp>
      <p:sp>
        <p:nvSpPr>
          <p:cNvPr id="16389" name="Rectangle 2"/>
          <p:cNvSpPr>
            <a:spLocks noGrp="1" noChangeArrowheads="1"/>
          </p:cNvSpPr>
          <p:nvPr>
            <p:ph type="title"/>
          </p:nvPr>
        </p:nvSpPr>
        <p:spPr/>
        <p:txBody>
          <a:bodyPr>
            <a:normAutofit fontScale="90000"/>
          </a:bodyPr>
          <a:lstStyle/>
          <a:p>
            <a:r>
              <a:rPr lang="en-US" sz="4000" b="1" i="1" smtClean="0">
                <a:solidFill>
                  <a:srgbClr val="FF0000"/>
                </a:solidFill>
              </a:rPr>
              <a:t/>
            </a:r>
            <a:br>
              <a:rPr lang="en-US" sz="4000" b="1" i="1" smtClean="0">
                <a:solidFill>
                  <a:srgbClr val="FF0000"/>
                </a:solidFill>
              </a:rPr>
            </a:br>
            <a:r>
              <a:rPr lang="en-US" sz="4000" smtClean="0">
                <a:solidFill>
                  <a:srgbClr val="FF0000"/>
                </a:solidFill>
              </a:rPr>
              <a:t>The class Selector</a:t>
            </a:r>
            <a:r>
              <a:rPr lang="en-US" sz="4000" b="1" i="1" smtClean="0">
                <a:solidFill>
                  <a:srgbClr val="FF0000"/>
                </a:solidFill>
              </a:rPr>
              <a:t/>
            </a:r>
            <a:br>
              <a:rPr lang="en-US" sz="4000" b="1" i="1" smtClean="0">
                <a:solidFill>
                  <a:srgbClr val="FF0000"/>
                </a:solidFill>
              </a:rPr>
            </a:br>
            <a:endParaRPr lang="en-US" sz="4000" b="1" i="1" smtClean="0">
              <a:solidFill>
                <a:srgbClr val="FF0000"/>
              </a:solidFill>
            </a:endParaRPr>
          </a:p>
        </p:txBody>
      </p:sp>
      <p:sp>
        <p:nvSpPr>
          <p:cNvPr id="16390" name="Rectangle 3"/>
          <p:cNvSpPr>
            <a:spLocks noGrp="1" noChangeArrowheads="1"/>
          </p:cNvSpPr>
          <p:nvPr>
            <p:ph type="body" idx="1"/>
          </p:nvPr>
        </p:nvSpPr>
        <p:spPr/>
        <p:txBody>
          <a:bodyPr/>
          <a:lstStyle/>
          <a:p>
            <a:pPr>
              <a:lnSpc>
                <a:spcPct val="80000"/>
              </a:lnSpc>
            </a:pPr>
            <a:r>
              <a:rPr lang="en-US" sz="2400" smtClean="0"/>
              <a:t>With the class selector you can define different styles for the same type of HTML element.</a:t>
            </a:r>
          </a:p>
          <a:p>
            <a:pPr>
              <a:lnSpc>
                <a:spcPct val="80000"/>
              </a:lnSpc>
            </a:pPr>
            <a:endParaRPr lang="en-US" sz="2400" smtClean="0"/>
          </a:p>
          <a:p>
            <a:pPr>
              <a:lnSpc>
                <a:spcPct val="80000"/>
              </a:lnSpc>
            </a:pPr>
            <a:r>
              <a:rPr lang="en-US" sz="2400" smtClean="0"/>
              <a:t>To have two types of paragraphs in your document: one right-aligned paragraph, and one center-aligned, define two styles: </a:t>
            </a:r>
          </a:p>
          <a:p>
            <a:pPr lvl="1">
              <a:lnSpc>
                <a:spcPct val="80000"/>
              </a:lnSpc>
              <a:buFontTx/>
              <a:buNone/>
            </a:pPr>
            <a:r>
              <a:rPr lang="en-US" sz="2000" smtClean="0"/>
              <a:t>	</a:t>
            </a:r>
            <a:r>
              <a:rPr lang="en-US" sz="2000" smtClean="0">
                <a:solidFill>
                  <a:srgbClr val="CC0000"/>
                </a:solidFill>
              </a:rPr>
              <a:t>p.right {text-align:right}</a:t>
            </a:r>
            <a:br>
              <a:rPr lang="en-US" sz="2000" smtClean="0">
                <a:solidFill>
                  <a:srgbClr val="CC0000"/>
                </a:solidFill>
              </a:rPr>
            </a:br>
            <a:r>
              <a:rPr lang="en-US" sz="2000" smtClean="0">
                <a:solidFill>
                  <a:srgbClr val="CC0000"/>
                </a:solidFill>
              </a:rPr>
              <a:t>p.center {text-align:center}</a:t>
            </a:r>
          </a:p>
          <a:p>
            <a:pPr lvl="1">
              <a:lnSpc>
                <a:spcPct val="80000"/>
              </a:lnSpc>
              <a:buFontTx/>
              <a:buNone/>
            </a:pPr>
            <a:endParaRPr lang="en-US" sz="2000" smtClean="0">
              <a:solidFill>
                <a:srgbClr val="CC0000"/>
              </a:solidFill>
            </a:endParaRPr>
          </a:p>
          <a:p>
            <a:pPr>
              <a:lnSpc>
                <a:spcPct val="80000"/>
              </a:lnSpc>
            </a:pPr>
            <a:r>
              <a:rPr lang="en-US" sz="2400" smtClean="0"/>
              <a:t>Use the class attribute in your HTML document to apply the style</a:t>
            </a:r>
          </a:p>
          <a:p>
            <a:pPr lvl="1">
              <a:lnSpc>
                <a:spcPct val="80000"/>
              </a:lnSpc>
              <a:buFontTx/>
              <a:buNone/>
            </a:pPr>
            <a:r>
              <a:rPr lang="en-US" sz="2000" smtClean="0">
                <a:solidFill>
                  <a:srgbClr val="CC0000"/>
                </a:solidFill>
              </a:rPr>
              <a:t>&lt;p class="right"&gt;This paragraph will be right-aligned.&lt;/p&gt;</a:t>
            </a:r>
          </a:p>
          <a:p>
            <a:pPr lvl="1">
              <a:lnSpc>
                <a:spcPct val="80000"/>
              </a:lnSpc>
              <a:buFontTx/>
              <a:buNone/>
            </a:pPr>
            <a:r>
              <a:rPr lang="en-US" sz="2000" smtClean="0">
                <a:solidFill>
                  <a:srgbClr val="CC0000"/>
                </a:solidFill>
              </a:rPr>
              <a:t>&lt;p class="center"&gt;This paragraph will be center-aligned.&lt;/p&gt;</a:t>
            </a:r>
          </a:p>
          <a:p>
            <a:pPr>
              <a:lnSpc>
                <a:spcPct val="80000"/>
              </a:lnSpc>
              <a:buFontTx/>
              <a:buNone/>
            </a:pPr>
            <a:endParaRPr lang="en-GB" sz="2400" b="1" smtClean="0">
              <a:solidFill>
                <a:srgbClr val="CC0000"/>
              </a:solidFill>
            </a:endParaRPr>
          </a:p>
          <a:p>
            <a:pPr>
              <a:lnSpc>
                <a:spcPct val="80000"/>
              </a:lnSpc>
              <a:buFontTx/>
              <a:buNone/>
            </a:pPr>
            <a:endParaRPr lang="en-US" sz="2400" b="1" smtClean="0"/>
          </a:p>
          <a:p>
            <a:pPr>
              <a:lnSpc>
                <a:spcPct val="80000"/>
              </a:lnSpc>
            </a:pPr>
            <a:endParaRPr lang="en-US" sz="2400" b="1" smtClean="0"/>
          </a:p>
        </p:txBody>
      </p:sp>
    </p:spTree>
    <p:extLst>
      <p:ext uri="{BB962C8B-B14F-4D97-AF65-F5344CB8AC3E}">
        <p14:creationId xmlns:p14="http://schemas.microsoft.com/office/powerpoint/2010/main" val="2540046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2"/>
          <p:cNvSpPr>
            <a:spLocks noGrp="1" noChangeArrowheads="1"/>
          </p:cNvSpPr>
          <p:nvPr>
            <p:ph type="title"/>
          </p:nvPr>
        </p:nvSpPr>
        <p:spPr/>
        <p:txBody>
          <a:bodyPr/>
          <a:lstStyle/>
          <a:p>
            <a:r>
              <a:rPr lang="en-US" smtClean="0">
                <a:solidFill>
                  <a:srgbClr val="FF0000"/>
                </a:solidFill>
              </a:rPr>
              <a:t>The class Selector...</a:t>
            </a:r>
          </a:p>
        </p:txBody>
      </p:sp>
      <p:sp>
        <p:nvSpPr>
          <p:cNvPr id="17414" name="Rectangle 3"/>
          <p:cNvSpPr>
            <a:spLocks noGrp="1" noChangeArrowheads="1"/>
          </p:cNvSpPr>
          <p:nvPr>
            <p:ph type="body" idx="1"/>
          </p:nvPr>
        </p:nvSpPr>
        <p:spPr/>
        <p:txBody>
          <a:bodyPr/>
          <a:lstStyle/>
          <a:p>
            <a:pPr>
              <a:lnSpc>
                <a:spcPct val="80000"/>
              </a:lnSpc>
            </a:pPr>
            <a:r>
              <a:rPr lang="en-GB" sz="2800" b="1" smtClean="0"/>
              <a:t>Note: </a:t>
            </a:r>
            <a:r>
              <a:rPr lang="en-GB" sz="2800" smtClean="0"/>
              <a:t>Class names are user-defined identifiers/names</a:t>
            </a:r>
            <a:endParaRPr lang="en-US" sz="2800" smtClean="0"/>
          </a:p>
          <a:p>
            <a:pPr>
              <a:lnSpc>
                <a:spcPct val="80000"/>
              </a:lnSpc>
            </a:pPr>
            <a:endParaRPr lang="en-US" sz="2800" smtClean="0"/>
          </a:p>
          <a:p>
            <a:pPr>
              <a:lnSpc>
                <a:spcPct val="80000"/>
              </a:lnSpc>
            </a:pPr>
            <a:r>
              <a:rPr lang="en-US" sz="2800" smtClean="0"/>
              <a:t>To apply more than one class per given element, the syntax is:</a:t>
            </a:r>
          </a:p>
          <a:p>
            <a:pPr lvl="1">
              <a:lnSpc>
                <a:spcPct val="80000"/>
              </a:lnSpc>
              <a:buFontTx/>
              <a:buNone/>
            </a:pPr>
            <a:endParaRPr lang="en-US" sz="2400" smtClean="0">
              <a:solidFill>
                <a:srgbClr val="CC0000"/>
              </a:solidFill>
            </a:endParaRPr>
          </a:p>
          <a:p>
            <a:pPr lvl="1">
              <a:lnSpc>
                <a:spcPct val="80000"/>
              </a:lnSpc>
              <a:buFontTx/>
              <a:buNone/>
            </a:pPr>
            <a:r>
              <a:rPr lang="en-US" sz="2400" smtClean="0">
                <a:solidFill>
                  <a:srgbClr val="CC0000"/>
                </a:solidFill>
              </a:rPr>
              <a:t>&lt;p class="center bold"&gt;This is a paragraph.&lt;/p&gt;</a:t>
            </a:r>
          </a:p>
          <a:p>
            <a:pPr lvl="1">
              <a:lnSpc>
                <a:spcPct val="80000"/>
              </a:lnSpc>
              <a:buFontTx/>
              <a:buNone/>
            </a:pPr>
            <a:endParaRPr lang="en-US" smtClean="0"/>
          </a:p>
          <a:p>
            <a:pPr lvl="1">
              <a:lnSpc>
                <a:spcPct val="80000"/>
              </a:lnSpc>
              <a:buFontTx/>
              <a:buNone/>
            </a:pPr>
            <a:r>
              <a:rPr lang="en-US" smtClean="0"/>
              <a:t>The paragraph above will be styled by the </a:t>
            </a:r>
          </a:p>
          <a:p>
            <a:pPr lvl="1">
              <a:lnSpc>
                <a:spcPct val="80000"/>
              </a:lnSpc>
              <a:buFontTx/>
              <a:buNone/>
            </a:pPr>
            <a:r>
              <a:rPr lang="en-US" smtClean="0"/>
              <a:t>class "center" AND the class "bold".</a:t>
            </a:r>
          </a:p>
          <a:p>
            <a:pPr lvl="1">
              <a:lnSpc>
                <a:spcPct val="80000"/>
              </a:lnSpc>
              <a:buFontTx/>
              <a:buNone/>
            </a:pPr>
            <a:endParaRPr lang="en-US" smtClean="0"/>
          </a:p>
        </p:txBody>
      </p:sp>
    </p:spTree>
    <p:extLst>
      <p:ext uri="{BB962C8B-B14F-4D97-AF65-F5344CB8AC3E}">
        <p14:creationId xmlns:p14="http://schemas.microsoft.com/office/powerpoint/2010/main" val="25717631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2"/>
          <p:cNvSpPr>
            <a:spLocks noGrp="1" noChangeArrowheads="1"/>
          </p:cNvSpPr>
          <p:nvPr>
            <p:ph type="title"/>
          </p:nvPr>
        </p:nvSpPr>
        <p:spPr/>
        <p:txBody>
          <a:bodyPr/>
          <a:lstStyle/>
          <a:p>
            <a:r>
              <a:rPr lang="en-US" smtClean="0">
                <a:solidFill>
                  <a:srgbClr val="FF0000"/>
                </a:solidFill>
              </a:rPr>
              <a:t>The class Selector...</a:t>
            </a:r>
          </a:p>
        </p:txBody>
      </p:sp>
      <p:sp>
        <p:nvSpPr>
          <p:cNvPr id="18438" name="Rectangle 3"/>
          <p:cNvSpPr>
            <a:spLocks noGrp="1" noChangeArrowheads="1"/>
          </p:cNvSpPr>
          <p:nvPr>
            <p:ph type="body" idx="1"/>
          </p:nvPr>
        </p:nvSpPr>
        <p:spPr/>
        <p:txBody>
          <a:bodyPr/>
          <a:lstStyle/>
          <a:p>
            <a:pPr>
              <a:lnSpc>
                <a:spcPct val="80000"/>
              </a:lnSpc>
            </a:pPr>
            <a:r>
              <a:rPr lang="en-US" sz="2400" dirty="0" smtClean="0"/>
              <a:t>You can also omit the HTML tag name in the selector to define a style that will be used by all HTML elements that have the class.</a:t>
            </a:r>
          </a:p>
          <a:p>
            <a:pPr lvl="1">
              <a:lnSpc>
                <a:spcPct val="80000"/>
              </a:lnSpc>
              <a:buFontTx/>
              <a:buNone/>
            </a:pPr>
            <a:r>
              <a:rPr lang="en-US" sz="2400" dirty="0" smtClean="0">
                <a:solidFill>
                  <a:srgbClr val="CC0000"/>
                </a:solidFill>
              </a:rPr>
              <a:t>.center {</a:t>
            </a:r>
            <a:r>
              <a:rPr lang="en-US" sz="2400" dirty="0" err="1" smtClean="0">
                <a:solidFill>
                  <a:srgbClr val="CC0000"/>
                </a:solidFill>
              </a:rPr>
              <a:t>text-align:center</a:t>
            </a:r>
            <a:r>
              <a:rPr lang="en-US" sz="2400" dirty="0" smtClean="0">
                <a:solidFill>
                  <a:srgbClr val="CC0000"/>
                </a:solidFill>
              </a:rPr>
              <a:t>}</a:t>
            </a:r>
          </a:p>
          <a:p>
            <a:pPr lvl="1">
              <a:lnSpc>
                <a:spcPct val="80000"/>
              </a:lnSpc>
              <a:buFontTx/>
              <a:buNone/>
            </a:pPr>
            <a:endParaRPr lang="en-US" sz="2400" dirty="0" smtClean="0">
              <a:solidFill>
                <a:srgbClr val="CC0000"/>
              </a:solidFill>
            </a:endParaRPr>
          </a:p>
          <a:p>
            <a:pPr>
              <a:lnSpc>
                <a:spcPct val="80000"/>
              </a:lnSpc>
              <a:buFontTx/>
              <a:buNone/>
            </a:pPr>
            <a:r>
              <a:rPr lang="en-US" sz="2000" dirty="0" smtClean="0"/>
              <a:t>     In the example below, all HTML elements with class="center" will be center-aligned:</a:t>
            </a:r>
          </a:p>
          <a:p>
            <a:pPr>
              <a:lnSpc>
                <a:spcPct val="80000"/>
              </a:lnSpc>
              <a:buFontTx/>
              <a:buNone/>
            </a:pPr>
            <a:endParaRPr lang="en-US" sz="2000" dirty="0" smtClean="0"/>
          </a:p>
          <a:p>
            <a:pPr>
              <a:lnSpc>
                <a:spcPct val="80000"/>
              </a:lnSpc>
              <a:buFontTx/>
              <a:buNone/>
            </a:pPr>
            <a:r>
              <a:rPr lang="en-US" sz="2000" dirty="0" smtClean="0"/>
              <a:t>      </a:t>
            </a:r>
            <a:r>
              <a:rPr lang="en-US" sz="2400" dirty="0" smtClean="0">
                <a:solidFill>
                  <a:srgbClr val="CC0000"/>
                </a:solidFill>
              </a:rPr>
              <a:t>&lt;h1 class="center"&gt;This heading will be center-aligned&lt;/h1&gt;</a:t>
            </a:r>
            <a:br>
              <a:rPr lang="en-US" sz="2400" dirty="0" smtClean="0">
                <a:solidFill>
                  <a:srgbClr val="CC0000"/>
                </a:solidFill>
              </a:rPr>
            </a:br>
            <a:r>
              <a:rPr lang="en-US" sz="2400" dirty="0" smtClean="0">
                <a:solidFill>
                  <a:srgbClr val="CC0000"/>
                </a:solidFill>
              </a:rPr>
              <a:t> &lt;p class="center"&gt;This paragraph will also be center- aligned.&lt;/p&gt;</a:t>
            </a:r>
          </a:p>
        </p:txBody>
      </p:sp>
    </p:spTree>
    <p:extLst>
      <p:ext uri="{BB962C8B-B14F-4D97-AF65-F5344CB8AC3E}">
        <p14:creationId xmlns:p14="http://schemas.microsoft.com/office/powerpoint/2010/main" val="15452786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4"/>
          <p:cNvSpPr txBox="1">
            <a:spLocks noChangeArrowheads="1"/>
          </p:cNvSpPr>
          <p:nvPr/>
        </p:nvSpPr>
        <p:spPr bwMode="auto">
          <a:xfrm>
            <a:off x="609600" y="304800"/>
            <a:ext cx="7772400" cy="627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pPr algn="l"/>
            <a:r>
              <a:rPr lang="en-US" sz="1800" dirty="0"/>
              <a:t>&lt;html&gt; </a:t>
            </a:r>
          </a:p>
          <a:p>
            <a:pPr algn="l"/>
            <a:r>
              <a:rPr lang="en-US" sz="1800" dirty="0"/>
              <a:t>&lt;head&gt; </a:t>
            </a:r>
          </a:p>
          <a:p>
            <a:pPr algn="l"/>
            <a:r>
              <a:rPr lang="en-US" sz="1800" dirty="0"/>
              <a:t>&lt;style type="text/</a:t>
            </a:r>
            <a:r>
              <a:rPr lang="en-US" sz="1800" dirty="0" err="1"/>
              <a:t>css</a:t>
            </a:r>
            <a:r>
              <a:rPr lang="en-US" sz="1800" dirty="0"/>
              <a:t>"&gt;</a:t>
            </a:r>
          </a:p>
          <a:p>
            <a:pPr algn="l"/>
            <a:r>
              <a:rPr lang="en-US" sz="1800" dirty="0"/>
              <a:t>       </a:t>
            </a:r>
            <a:r>
              <a:rPr lang="en-US" sz="1800" b="1" dirty="0" err="1">
                <a:solidFill>
                  <a:srgbClr val="CC0000"/>
                </a:solidFill>
              </a:rPr>
              <a:t>p.right</a:t>
            </a:r>
            <a:r>
              <a:rPr lang="en-US" sz="1800" b="1" dirty="0">
                <a:solidFill>
                  <a:srgbClr val="CC0000"/>
                </a:solidFill>
              </a:rPr>
              <a:t> {</a:t>
            </a:r>
            <a:r>
              <a:rPr lang="en-US" sz="1800" b="1" dirty="0" err="1">
                <a:solidFill>
                  <a:srgbClr val="CC0000"/>
                </a:solidFill>
              </a:rPr>
              <a:t>text-align:right</a:t>
            </a:r>
            <a:r>
              <a:rPr lang="en-US" sz="1800" b="1" dirty="0">
                <a:solidFill>
                  <a:srgbClr val="CC0000"/>
                </a:solidFill>
              </a:rPr>
              <a:t>; }</a:t>
            </a:r>
          </a:p>
          <a:p>
            <a:pPr algn="l"/>
            <a:r>
              <a:rPr lang="en-US" sz="1800" b="1" dirty="0">
                <a:solidFill>
                  <a:srgbClr val="CC0000"/>
                </a:solidFill>
              </a:rPr>
              <a:t>       </a:t>
            </a:r>
            <a:r>
              <a:rPr lang="en-US" sz="1800" b="1" dirty="0" err="1">
                <a:solidFill>
                  <a:srgbClr val="CC0000"/>
                </a:solidFill>
              </a:rPr>
              <a:t>p.center</a:t>
            </a:r>
            <a:r>
              <a:rPr lang="en-US" sz="1800" b="1" dirty="0">
                <a:solidFill>
                  <a:srgbClr val="CC0000"/>
                </a:solidFill>
              </a:rPr>
              <a:t> {</a:t>
            </a:r>
            <a:r>
              <a:rPr lang="en-US" sz="1800" b="1" dirty="0" err="1">
                <a:solidFill>
                  <a:srgbClr val="CC0000"/>
                </a:solidFill>
              </a:rPr>
              <a:t>text-align:center</a:t>
            </a:r>
            <a:r>
              <a:rPr lang="en-US" sz="1800" b="1" dirty="0">
                <a:solidFill>
                  <a:srgbClr val="CC0000"/>
                </a:solidFill>
              </a:rPr>
              <a:t>; }  </a:t>
            </a:r>
          </a:p>
          <a:p>
            <a:pPr algn="l"/>
            <a:r>
              <a:rPr lang="en-US" sz="1800" b="1" dirty="0">
                <a:solidFill>
                  <a:srgbClr val="CC0000"/>
                </a:solidFill>
              </a:rPr>
              <a:t>       .green{ color:#00FF00;}</a:t>
            </a:r>
          </a:p>
          <a:p>
            <a:pPr algn="l"/>
            <a:r>
              <a:rPr lang="en-US" sz="1800" dirty="0"/>
              <a:t>&lt;/style&gt;</a:t>
            </a:r>
          </a:p>
          <a:p>
            <a:pPr algn="l"/>
            <a:r>
              <a:rPr lang="en-US" sz="1800" dirty="0"/>
              <a:t>&lt;/head&gt;  </a:t>
            </a:r>
          </a:p>
          <a:p>
            <a:pPr algn="l"/>
            <a:r>
              <a:rPr lang="en-US" sz="1800" dirty="0"/>
              <a:t>&lt;body&gt;</a:t>
            </a:r>
          </a:p>
          <a:p>
            <a:pPr algn="l"/>
            <a:r>
              <a:rPr lang="en-US" sz="1800" dirty="0"/>
              <a:t> &lt;H1&gt;Bad Beginning &lt;/H1&gt;  </a:t>
            </a:r>
          </a:p>
          <a:p>
            <a:pPr algn="l"/>
            <a:r>
              <a:rPr lang="en-US" sz="1800" dirty="0"/>
              <a:t>&lt;p </a:t>
            </a:r>
            <a:r>
              <a:rPr lang="en-US" sz="1800" b="1" dirty="0">
                <a:solidFill>
                  <a:srgbClr val="CC0000"/>
                </a:solidFill>
              </a:rPr>
              <a:t>class="right green"</a:t>
            </a:r>
            <a:r>
              <a:rPr lang="en-US" sz="1800" dirty="0"/>
              <a:t>&gt; NO ONE CAN GO BACK AND CHANGE A BAD BEGINNING, &lt;</a:t>
            </a:r>
            <a:r>
              <a:rPr lang="en-US" sz="1800" dirty="0" err="1"/>
              <a:t>br</a:t>
            </a:r>
            <a:r>
              <a:rPr lang="en-US" sz="1800" dirty="0"/>
              <a:t>/&gt;  BUT ANYONE CAN START NOW AND CREATE A SUCCESFUL ENDING </a:t>
            </a:r>
          </a:p>
          <a:p>
            <a:pPr algn="l"/>
            <a:r>
              <a:rPr lang="en-US" sz="1800" dirty="0"/>
              <a:t>&lt;/p&gt;</a:t>
            </a:r>
          </a:p>
          <a:p>
            <a:pPr algn="l"/>
            <a:r>
              <a:rPr lang="en-US" sz="1800" dirty="0"/>
              <a:t>&lt;p </a:t>
            </a:r>
            <a:r>
              <a:rPr lang="en-US" sz="1800" b="1" dirty="0">
                <a:solidFill>
                  <a:srgbClr val="CC0000"/>
                </a:solidFill>
              </a:rPr>
              <a:t>class="center"</a:t>
            </a:r>
            <a:r>
              <a:rPr lang="en-US" sz="1800" dirty="0"/>
              <a:t>&gt; NO ONE CAN GO BACK AND CHANGE A BAD BEGINNING, &lt;</a:t>
            </a:r>
            <a:r>
              <a:rPr lang="en-US" sz="1800" dirty="0" err="1"/>
              <a:t>br</a:t>
            </a:r>
            <a:r>
              <a:rPr lang="en-US" sz="1800" dirty="0"/>
              <a:t>/&gt; BUT  ANYONE CAN START NOW AND CREATE A SUCCESFUL ENDING </a:t>
            </a:r>
          </a:p>
          <a:p>
            <a:pPr algn="l"/>
            <a:r>
              <a:rPr lang="en-US" sz="1800" dirty="0"/>
              <a:t>&lt;/p&gt;</a:t>
            </a:r>
          </a:p>
          <a:p>
            <a:pPr algn="l"/>
            <a:r>
              <a:rPr lang="en-US" sz="1800" dirty="0"/>
              <a:t>&lt;h2 </a:t>
            </a:r>
            <a:r>
              <a:rPr lang="en-US" sz="1800" b="1" dirty="0">
                <a:solidFill>
                  <a:srgbClr val="CC0000"/>
                </a:solidFill>
              </a:rPr>
              <a:t>class="green"</a:t>
            </a:r>
            <a:r>
              <a:rPr lang="en-US" sz="1800" dirty="0"/>
              <a:t>&gt;Successful Ending &lt;/h2&gt;</a:t>
            </a:r>
          </a:p>
          <a:p>
            <a:pPr algn="l"/>
            <a:r>
              <a:rPr lang="en-US" sz="1800" dirty="0"/>
              <a:t>&lt;/body&gt;</a:t>
            </a:r>
          </a:p>
          <a:p>
            <a:pPr algn="l"/>
            <a:r>
              <a:rPr lang="en-US" sz="1800" dirty="0"/>
              <a:t>&lt;/html&gt; </a:t>
            </a:r>
          </a:p>
          <a:p>
            <a:pPr algn="l">
              <a:spcBef>
                <a:spcPct val="50000"/>
              </a:spcBef>
            </a:pPr>
            <a:endParaRPr lang="en-US" sz="1800" dirty="0"/>
          </a:p>
        </p:txBody>
      </p:sp>
      <p:sp>
        <p:nvSpPr>
          <p:cNvPr id="19459" name="Rectangle 5"/>
          <p:cNvSpPr>
            <a:spLocks noChangeArrowheads="1"/>
          </p:cNvSpPr>
          <p:nvPr/>
        </p:nvSpPr>
        <p:spPr bwMode="auto">
          <a:xfrm>
            <a:off x="5638800" y="304800"/>
            <a:ext cx="243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lgn="l"/>
            <a:r>
              <a:rPr lang="en-GB">
                <a:solidFill>
                  <a:srgbClr val="3333CC"/>
                </a:solidFill>
              </a:rPr>
              <a:t>Example</a:t>
            </a:r>
            <a:endParaRPr lang="en-US">
              <a:solidFill>
                <a:srgbClr val="3333CC"/>
              </a:solidFill>
            </a:endParaRPr>
          </a:p>
        </p:txBody>
      </p:sp>
    </p:spTree>
    <p:extLst>
      <p:ext uri="{BB962C8B-B14F-4D97-AF65-F5344CB8AC3E}">
        <p14:creationId xmlns:p14="http://schemas.microsoft.com/office/powerpoint/2010/main" val="22466425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r>
              <a:rPr lang="en-GB" sz="1400" smtClean="0"/>
              <a:t>Cascading Style Sheets</a:t>
            </a:r>
          </a:p>
        </p:txBody>
      </p:sp>
      <p:sp>
        <p:nvSpPr>
          <p:cNvPr id="2048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r>
              <a:rPr lang="en-GB" sz="1400" smtClean="0"/>
              <a:t>13.</a:t>
            </a:r>
            <a:fld id="{2ED78738-4A07-499B-B37D-35E34CB7CC60}" type="slidenum">
              <a:rPr lang="en-GB" sz="1400" smtClean="0"/>
              <a:pPr/>
              <a:t>27</a:t>
            </a:fld>
            <a:endParaRPr lang="en-GB" sz="1400" smtClean="0"/>
          </a:p>
        </p:txBody>
      </p:sp>
      <p:sp>
        <p:nvSpPr>
          <p:cNvPr id="20484" name="Date Placeholder 5"/>
          <p:cNvSpPr>
            <a:spLocks noGrp="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r>
              <a:rPr lang="en-GB" sz="1400" smtClean="0"/>
              <a:t>© 2009, DCST</a:t>
            </a:r>
          </a:p>
        </p:txBody>
      </p:sp>
      <p:sp>
        <p:nvSpPr>
          <p:cNvPr id="20485" name="Rectangle 2"/>
          <p:cNvSpPr>
            <a:spLocks noGrp="1" noChangeArrowheads="1"/>
          </p:cNvSpPr>
          <p:nvPr>
            <p:ph type="title"/>
          </p:nvPr>
        </p:nvSpPr>
        <p:spPr/>
        <p:txBody>
          <a:bodyPr>
            <a:normAutofit fontScale="90000"/>
          </a:bodyPr>
          <a:lstStyle/>
          <a:p>
            <a:r>
              <a:rPr lang="en-US" sz="4000" b="1" i="1" smtClean="0">
                <a:solidFill>
                  <a:srgbClr val="FF0000"/>
                </a:solidFill>
              </a:rPr>
              <a:t/>
            </a:r>
            <a:br>
              <a:rPr lang="en-US" sz="4000" b="1" i="1" smtClean="0">
                <a:solidFill>
                  <a:srgbClr val="FF0000"/>
                </a:solidFill>
              </a:rPr>
            </a:br>
            <a:r>
              <a:rPr lang="en-US" sz="4000" smtClean="0">
                <a:solidFill>
                  <a:srgbClr val="FF0000"/>
                </a:solidFill>
              </a:rPr>
              <a:t>The id Selector</a:t>
            </a:r>
            <a:r>
              <a:rPr lang="en-US" sz="4000" b="1" i="1" smtClean="0">
                <a:solidFill>
                  <a:srgbClr val="FF0000"/>
                </a:solidFill>
              </a:rPr>
              <a:t/>
            </a:r>
            <a:br>
              <a:rPr lang="en-US" sz="4000" b="1" i="1" smtClean="0">
                <a:solidFill>
                  <a:srgbClr val="FF0000"/>
                </a:solidFill>
              </a:rPr>
            </a:br>
            <a:endParaRPr lang="en-US" sz="4000" b="1" i="1" smtClean="0">
              <a:solidFill>
                <a:srgbClr val="FF0000"/>
              </a:solidFill>
            </a:endParaRPr>
          </a:p>
        </p:txBody>
      </p:sp>
      <p:sp>
        <p:nvSpPr>
          <p:cNvPr id="20486" name="Rectangle 3"/>
          <p:cNvSpPr>
            <a:spLocks noGrp="1" noChangeArrowheads="1"/>
          </p:cNvSpPr>
          <p:nvPr>
            <p:ph type="body" idx="1"/>
          </p:nvPr>
        </p:nvSpPr>
        <p:spPr/>
        <p:txBody>
          <a:bodyPr/>
          <a:lstStyle/>
          <a:p>
            <a:pPr>
              <a:lnSpc>
                <a:spcPct val="90000"/>
              </a:lnSpc>
            </a:pPr>
            <a:r>
              <a:rPr lang="en-US" sz="2400" smtClean="0"/>
              <a:t>You can also define styles for HTML elements with the id selector. The id selector is defined as a #.</a:t>
            </a:r>
          </a:p>
          <a:p>
            <a:pPr>
              <a:lnSpc>
                <a:spcPct val="90000"/>
              </a:lnSpc>
            </a:pPr>
            <a:r>
              <a:rPr lang="en-US" sz="2400" smtClean="0"/>
              <a:t>The style rule below will match the element that has an id attribute with a value of "green":</a:t>
            </a:r>
          </a:p>
          <a:p>
            <a:pPr>
              <a:lnSpc>
                <a:spcPct val="90000"/>
              </a:lnSpc>
              <a:buFontTx/>
              <a:buNone/>
            </a:pPr>
            <a:r>
              <a:rPr lang="en-US" sz="2400" smtClean="0"/>
              <a:t>		</a:t>
            </a:r>
            <a:r>
              <a:rPr lang="en-US" sz="2400" smtClean="0">
                <a:solidFill>
                  <a:srgbClr val="CC0000"/>
                </a:solidFill>
              </a:rPr>
              <a:t>#green_heading {color:green}</a:t>
            </a:r>
          </a:p>
          <a:p>
            <a:pPr>
              <a:lnSpc>
                <a:spcPct val="90000"/>
              </a:lnSpc>
            </a:pPr>
            <a:r>
              <a:rPr lang="en-US" sz="2400" smtClean="0"/>
              <a:t>The style rule below will match the p element that has an id with a value of "para1":</a:t>
            </a:r>
          </a:p>
          <a:p>
            <a:pPr>
              <a:lnSpc>
                <a:spcPct val="90000"/>
              </a:lnSpc>
              <a:buFontTx/>
              <a:buNone/>
            </a:pPr>
            <a:r>
              <a:rPr lang="en-US" sz="2400" smtClean="0"/>
              <a:t>		</a:t>
            </a:r>
            <a:r>
              <a:rPr lang="en-US" sz="2400" smtClean="0">
                <a:solidFill>
                  <a:srgbClr val="CC0000"/>
                </a:solidFill>
              </a:rPr>
              <a:t>p#para1</a:t>
            </a:r>
            <a:br>
              <a:rPr lang="en-US" sz="2400" smtClean="0">
                <a:solidFill>
                  <a:srgbClr val="CC0000"/>
                </a:solidFill>
              </a:rPr>
            </a:br>
            <a:r>
              <a:rPr lang="en-US" sz="2400" smtClean="0">
                <a:solidFill>
                  <a:srgbClr val="CC0000"/>
                </a:solidFill>
              </a:rPr>
              <a:t>	{</a:t>
            </a:r>
            <a:br>
              <a:rPr lang="en-US" sz="2400" smtClean="0">
                <a:solidFill>
                  <a:srgbClr val="CC0000"/>
                </a:solidFill>
              </a:rPr>
            </a:br>
            <a:r>
              <a:rPr lang="en-US" sz="2400" smtClean="0">
                <a:solidFill>
                  <a:srgbClr val="CC0000"/>
                </a:solidFill>
              </a:rPr>
              <a:t>		text-align:center;</a:t>
            </a:r>
            <a:br>
              <a:rPr lang="en-US" sz="2400" smtClean="0">
                <a:solidFill>
                  <a:srgbClr val="CC0000"/>
                </a:solidFill>
              </a:rPr>
            </a:br>
            <a:r>
              <a:rPr lang="en-US" sz="2400" smtClean="0">
                <a:solidFill>
                  <a:srgbClr val="CC0000"/>
                </a:solidFill>
              </a:rPr>
              <a:t>		color:red</a:t>
            </a:r>
            <a:br>
              <a:rPr lang="en-US" sz="2400" smtClean="0">
                <a:solidFill>
                  <a:srgbClr val="CC0000"/>
                </a:solidFill>
              </a:rPr>
            </a:br>
            <a:r>
              <a:rPr lang="en-US" sz="2400" smtClean="0">
                <a:solidFill>
                  <a:srgbClr val="CC0000"/>
                </a:solidFill>
              </a:rPr>
              <a:t>	}</a:t>
            </a:r>
          </a:p>
        </p:txBody>
      </p:sp>
    </p:spTree>
    <p:extLst>
      <p:ext uri="{BB962C8B-B14F-4D97-AF65-F5344CB8AC3E}">
        <p14:creationId xmlns:p14="http://schemas.microsoft.com/office/powerpoint/2010/main" val="6738775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4"/>
          <p:cNvSpPr txBox="1">
            <a:spLocks noChangeArrowheads="1"/>
          </p:cNvSpPr>
          <p:nvPr/>
        </p:nvSpPr>
        <p:spPr bwMode="auto">
          <a:xfrm>
            <a:off x="914400" y="762000"/>
            <a:ext cx="7391400" cy="522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pPr algn="l"/>
            <a:r>
              <a:rPr lang="en-US" sz="1600" dirty="0"/>
              <a:t>&lt;html&gt; </a:t>
            </a:r>
          </a:p>
          <a:p>
            <a:pPr algn="l"/>
            <a:r>
              <a:rPr lang="en-US" sz="1600" dirty="0"/>
              <a:t>&lt;head&gt; </a:t>
            </a:r>
          </a:p>
          <a:p>
            <a:pPr algn="l"/>
            <a:r>
              <a:rPr lang="en-US" sz="1600" dirty="0"/>
              <a:t>&lt;title&gt;Internal CSS Linking&lt;/title&gt;  </a:t>
            </a:r>
          </a:p>
          <a:p>
            <a:pPr algn="l"/>
            <a:r>
              <a:rPr lang="en-US" sz="1600" dirty="0"/>
              <a:t>&lt;style type="text/</a:t>
            </a:r>
            <a:r>
              <a:rPr lang="en-US" sz="1600" dirty="0" err="1"/>
              <a:t>css</a:t>
            </a:r>
            <a:r>
              <a:rPr lang="en-US" sz="1600" dirty="0"/>
              <a:t>"&gt;</a:t>
            </a:r>
          </a:p>
          <a:p>
            <a:pPr algn="l"/>
            <a:r>
              <a:rPr lang="en-US" sz="1600" dirty="0"/>
              <a:t>       </a:t>
            </a:r>
            <a:r>
              <a:rPr lang="en-US" sz="1600" b="1" dirty="0">
                <a:solidFill>
                  <a:srgbClr val="CC0000"/>
                </a:solidFill>
              </a:rPr>
              <a:t>p  {</a:t>
            </a:r>
            <a:r>
              <a:rPr lang="en-US" sz="1600" b="1" dirty="0" err="1">
                <a:solidFill>
                  <a:srgbClr val="CC0000"/>
                </a:solidFill>
              </a:rPr>
              <a:t>text-align:right</a:t>
            </a:r>
            <a:r>
              <a:rPr lang="en-US" sz="1600" b="1" dirty="0">
                <a:solidFill>
                  <a:srgbClr val="CC0000"/>
                </a:solidFill>
              </a:rPr>
              <a:t>; </a:t>
            </a:r>
            <a:r>
              <a:rPr lang="en-US" sz="1600" b="1" dirty="0" err="1">
                <a:solidFill>
                  <a:srgbClr val="CC0000"/>
                </a:solidFill>
              </a:rPr>
              <a:t>color:blue</a:t>
            </a:r>
            <a:r>
              <a:rPr lang="en-US" sz="1600" b="1" dirty="0">
                <a:solidFill>
                  <a:srgbClr val="CC0000"/>
                </a:solidFill>
              </a:rPr>
              <a:t> }</a:t>
            </a:r>
          </a:p>
          <a:p>
            <a:pPr algn="l"/>
            <a:r>
              <a:rPr lang="en-US" sz="1600" b="1" dirty="0">
                <a:solidFill>
                  <a:srgbClr val="CC0000"/>
                </a:solidFill>
              </a:rPr>
              <a:t>       p#para1 {</a:t>
            </a:r>
            <a:r>
              <a:rPr lang="en-US" sz="1600" b="1" dirty="0" err="1">
                <a:solidFill>
                  <a:srgbClr val="CC0000"/>
                </a:solidFill>
              </a:rPr>
              <a:t>text-align:center</a:t>
            </a:r>
            <a:r>
              <a:rPr lang="en-US" sz="1600" b="1" dirty="0">
                <a:solidFill>
                  <a:srgbClr val="CC0000"/>
                </a:solidFill>
              </a:rPr>
              <a:t>; </a:t>
            </a:r>
            <a:r>
              <a:rPr lang="en-US" sz="1600" b="1" dirty="0" err="1">
                <a:solidFill>
                  <a:srgbClr val="CC0000"/>
                </a:solidFill>
              </a:rPr>
              <a:t>color:red</a:t>
            </a:r>
            <a:r>
              <a:rPr lang="en-US" sz="1600" b="1" dirty="0">
                <a:solidFill>
                  <a:srgbClr val="CC0000"/>
                </a:solidFill>
              </a:rPr>
              <a:t> }  </a:t>
            </a:r>
          </a:p>
          <a:p>
            <a:pPr algn="l"/>
            <a:r>
              <a:rPr lang="en-US" sz="1600" b="1" dirty="0">
                <a:solidFill>
                  <a:srgbClr val="CC0000"/>
                </a:solidFill>
              </a:rPr>
              <a:t>       #</a:t>
            </a:r>
            <a:r>
              <a:rPr lang="en-US" sz="1600" b="1" dirty="0" err="1">
                <a:solidFill>
                  <a:srgbClr val="CC0000"/>
                </a:solidFill>
              </a:rPr>
              <a:t>green_heading</a:t>
            </a:r>
            <a:r>
              <a:rPr lang="en-US" sz="1600" b="1" dirty="0">
                <a:solidFill>
                  <a:srgbClr val="CC0000"/>
                </a:solidFill>
              </a:rPr>
              <a:t>{ color:#00FF00;}</a:t>
            </a:r>
          </a:p>
          <a:p>
            <a:pPr algn="l"/>
            <a:r>
              <a:rPr lang="en-US" sz="1600" dirty="0"/>
              <a:t>&lt;/style&gt;</a:t>
            </a:r>
          </a:p>
          <a:p>
            <a:pPr algn="l"/>
            <a:r>
              <a:rPr lang="en-US" sz="1600" dirty="0"/>
              <a:t>&lt;/head&gt;  </a:t>
            </a:r>
          </a:p>
          <a:p>
            <a:pPr algn="l"/>
            <a:r>
              <a:rPr lang="en-US" sz="1600" dirty="0"/>
              <a:t>&lt;body&gt;</a:t>
            </a:r>
          </a:p>
          <a:p>
            <a:pPr algn="l"/>
            <a:r>
              <a:rPr lang="en-US" sz="1600" dirty="0"/>
              <a:t> &lt;H1 </a:t>
            </a:r>
            <a:r>
              <a:rPr lang="en-US" sz="1600" b="1" dirty="0">
                <a:solidFill>
                  <a:srgbClr val="CC0000"/>
                </a:solidFill>
              </a:rPr>
              <a:t>id="</a:t>
            </a:r>
            <a:r>
              <a:rPr lang="en-US" sz="1600" b="1" dirty="0" err="1">
                <a:solidFill>
                  <a:srgbClr val="CC0000"/>
                </a:solidFill>
              </a:rPr>
              <a:t>green_heading</a:t>
            </a:r>
            <a:r>
              <a:rPr lang="en-US" sz="1600" b="1" dirty="0">
                <a:solidFill>
                  <a:srgbClr val="CC0000"/>
                </a:solidFill>
              </a:rPr>
              <a:t>"</a:t>
            </a:r>
            <a:r>
              <a:rPr lang="en-US" sz="1600" dirty="0"/>
              <a:t> &gt;Bad Beginning &lt;/H1&gt;  </a:t>
            </a:r>
          </a:p>
          <a:p>
            <a:pPr algn="l"/>
            <a:r>
              <a:rPr lang="en-US" sz="1600" dirty="0"/>
              <a:t>&lt;p&gt; NO ONE CAN GO BACK AND CHANGE A BAD BEGINNING, &lt;</a:t>
            </a:r>
            <a:r>
              <a:rPr lang="en-US" sz="1600" dirty="0" err="1"/>
              <a:t>br</a:t>
            </a:r>
            <a:r>
              <a:rPr lang="en-US" sz="1600" dirty="0"/>
              <a:t>/&gt; BUT ANYONE CAN START NOW AND CREATE A SUCCESFUL ENDING &lt;/p&gt;</a:t>
            </a:r>
          </a:p>
          <a:p>
            <a:pPr algn="l"/>
            <a:r>
              <a:rPr lang="en-US" sz="1600" dirty="0"/>
              <a:t>&lt;p </a:t>
            </a:r>
            <a:r>
              <a:rPr lang="en-US" sz="1600" b="1" dirty="0">
                <a:solidFill>
                  <a:srgbClr val="CC0000"/>
                </a:solidFill>
              </a:rPr>
              <a:t>id="para1"</a:t>
            </a:r>
            <a:r>
              <a:rPr lang="en-US" sz="1600" dirty="0"/>
              <a:t>&gt; NO ONE CAN GO BACK AND CHANGE A BAD BEGINNING, &lt;</a:t>
            </a:r>
            <a:r>
              <a:rPr lang="en-US" sz="1600" dirty="0" err="1"/>
              <a:t>br</a:t>
            </a:r>
            <a:r>
              <a:rPr lang="en-US" sz="1600" dirty="0"/>
              <a:t>/&gt; BUT ANYONE CAN START NOW AND CREATE A SUCCESFUL ENDING &lt;/p&gt;</a:t>
            </a:r>
          </a:p>
          <a:p>
            <a:pPr algn="l"/>
            <a:r>
              <a:rPr lang="en-US" sz="1600" dirty="0"/>
              <a:t>&lt;p&gt; NO ONE CAN GO BACK AND CHANGE A BAD BEGINNING, &lt;</a:t>
            </a:r>
            <a:r>
              <a:rPr lang="en-US" sz="1600" dirty="0" err="1"/>
              <a:t>br</a:t>
            </a:r>
            <a:r>
              <a:rPr lang="en-US" sz="1600" dirty="0"/>
              <a:t>/&gt; BUT ANYONE CAN START NOW AND CREATE A SUCCESFUL ENDING &lt;/p&gt;</a:t>
            </a:r>
          </a:p>
          <a:p>
            <a:pPr algn="l"/>
            <a:r>
              <a:rPr lang="en-US" sz="1600" dirty="0"/>
              <a:t>&lt;h2&gt;Successful Ending &lt;/h2&gt;</a:t>
            </a:r>
          </a:p>
          <a:p>
            <a:pPr algn="l"/>
            <a:r>
              <a:rPr lang="en-US" sz="1600" dirty="0"/>
              <a:t>&lt;/body&gt;</a:t>
            </a:r>
          </a:p>
          <a:p>
            <a:pPr algn="l"/>
            <a:r>
              <a:rPr lang="en-US" sz="1600" dirty="0"/>
              <a:t>&lt;/html&gt; </a:t>
            </a:r>
          </a:p>
        </p:txBody>
      </p:sp>
      <p:sp>
        <p:nvSpPr>
          <p:cNvPr id="21507" name="Rectangle 5"/>
          <p:cNvSpPr>
            <a:spLocks noChangeArrowheads="1"/>
          </p:cNvSpPr>
          <p:nvPr/>
        </p:nvSpPr>
        <p:spPr bwMode="auto">
          <a:xfrm>
            <a:off x="5638800" y="304800"/>
            <a:ext cx="243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lgn="l"/>
            <a:r>
              <a:rPr lang="en-GB">
                <a:solidFill>
                  <a:srgbClr val="3333CC"/>
                </a:solidFill>
              </a:rPr>
              <a:t>Example</a:t>
            </a:r>
            <a:endParaRPr lang="en-US">
              <a:solidFill>
                <a:srgbClr val="3333CC"/>
              </a:solidFill>
            </a:endParaRPr>
          </a:p>
        </p:txBody>
      </p:sp>
    </p:spTree>
    <p:extLst>
      <p:ext uri="{BB962C8B-B14F-4D97-AF65-F5344CB8AC3E}">
        <p14:creationId xmlns:p14="http://schemas.microsoft.com/office/powerpoint/2010/main" val="1538625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p:cNvSpPr>
            <a:spLocks noGrp="1" noChangeArrowheads="1"/>
          </p:cNvSpPr>
          <p:nvPr>
            <p:ph type="title"/>
          </p:nvPr>
        </p:nvSpPr>
        <p:spPr/>
        <p:txBody>
          <a:bodyPr>
            <a:normAutofit fontScale="90000"/>
          </a:bodyPr>
          <a:lstStyle/>
          <a:p>
            <a:r>
              <a:rPr lang="en-US" sz="4000" b="1" smtClean="0">
                <a:solidFill>
                  <a:srgbClr val="FF0000"/>
                </a:solidFill>
              </a:rPr>
              <a:t/>
            </a:r>
            <a:br>
              <a:rPr lang="en-US" sz="4000" b="1" smtClean="0">
                <a:solidFill>
                  <a:srgbClr val="FF0000"/>
                </a:solidFill>
              </a:rPr>
            </a:br>
            <a:r>
              <a:rPr lang="en-US" sz="4000" smtClean="0">
                <a:solidFill>
                  <a:srgbClr val="FF0000"/>
                </a:solidFill>
              </a:rPr>
              <a:t>Methods of  CSS  Linking</a:t>
            </a:r>
            <a:br>
              <a:rPr lang="en-US" sz="4000" smtClean="0">
                <a:solidFill>
                  <a:srgbClr val="FF0000"/>
                </a:solidFill>
              </a:rPr>
            </a:br>
            <a:endParaRPr lang="en-US" sz="4000" smtClean="0">
              <a:solidFill>
                <a:srgbClr val="FF0000"/>
              </a:solidFill>
            </a:endParaRPr>
          </a:p>
        </p:txBody>
      </p:sp>
      <p:sp>
        <p:nvSpPr>
          <p:cNvPr id="23558" name="Rectangle 3"/>
          <p:cNvSpPr>
            <a:spLocks noGrp="1" noChangeArrowheads="1"/>
          </p:cNvSpPr>
          <p:nvPr>
            <p:ph type="body" idx="1"/>
          </p:nvPr>
        </p:nvSpPr>
        <p:spPr/>
        <p:txBody>
          <a:bodyPr/>
          <a:lstStyle/>
          <a:p>
            <a:pPr>
              <a:spcBef>
                <a:spcPct val="0"/>
              </a:spcBef>
            </a:pPr>
            <a:r>
              <a:rPr lang="en-US" smtClean="0">
                <a:solidFill>
                  <a:srgbClr val="002060"/>
                </a:solidFill>
              </a:rPr>
              <a:t>There are three methods of applying CSS to an HTML document.</a:t>
            </a:r>
          </a:p>
          <a:p>
            <a:pPr lvl="1">
              <a:spcBef>
                <a:spcPct val="0"/>
              </a:spcBef>
            </a:pPr>
            <a:r>
              <a:rPr lang="en-US" smtClean="0">
                <a:solidFill>
                  <a:srgbClr val="002060"/>
                </a:solidFill>
              </a:rPr>
              <a:t>External style sheet</a:t>
            </a:r>
          </a:p>
          <a:p>
            <a:pPr lvl="1">
              <a:spcBef>
                <a:spcPct val="0"/>
              </a:spcBef>
            </a:pPr>
            <a:r>
              <a:rPr lang="en-US" smtClean="0">
                <a:solidFill>
                  <a:srgbClr val="002060"/>
                </a:solidFill>
                <a:cs typeface="Times New Roman" pitchFamily="18" charset="0"/>
              </a:rPr>
              <a:t>Internal style sheet</a:t>
            </a:r>
            <a:endParaRPr lang="en-US" smtClean="0">
              <a:solidFill>
                <a:srgbClr val="002060"/>
              </a:solidFill>
            </a:endParaRPr>
          </a:p>
          <a:p>
            <a:pPr lvl="1">
              <a:spcBef>
                <a:spcPct val="0"/>
              </a:spcBef>
            </a:pPr>
            <a:r>
              <a:rPr lang="en-US" smtClean="0">
                <a:solidFill>
                  <a:srgbClr val="002060"/>
                </a:solidFill>
              </a:rPr>
              <a:t>In-line styles</a:t>
            </a:r>
          </a:p>
          <a:p>
            <a:pPr lvl="1">
              <a:spcBef>
                <a:spcPct val="0"/>
              </a:spcBef>
            </a:pPr>
            <a:endParaRPr lang="en-US" smtClean="0">
              <a:solidFill>
                <a:srgbClr val="002060"/>
              </a:solidFill>
              <a:cs typeface="Times New Roman" pitchFamily="18" charset="0"/>
            </a:endParaRPr>
          </a:p>
          <a:p>
            <a:pPr>
              <a:spcBef>
                <a:spcPct val="0"/>
              </a:spcBef>
              <a:buFontTx/>
              <a:buNone/>
            </a:pPr>
            <a:endParaRPr lang="en-US" sz="2800" smtClean="0">
              <a:solidFill>
                <a:srgbClr val="002060"/>
              </a:solidFill>
              <a:cs typeface="Times New Roman" pitchFamily="18" charset="0"/>
            </a:endParaRPr>
          </a:p>
          <a:p>
            <a:pPr>
              <a:spcBef>
                <a:spcPct val="0"/>
              </a:spcBef>
              <a:buFontTx/>
              <a:buNone/>
            </a:pPr>
            <a:endParaRPr lang="en-US" smtClean="0">
              <a:solidFill>
                <a:srgbClr val="002060"/>
              </a:solidFill>
            </a:endParaRPr>
          </a:p>
          <a:p>
            <a:pPr>
              <a:spcBef>
                <a:spcPct val="0"/>
              </a:spcBef>
              <a:buFontTx/>
              <a:buNone/>
            </a:pPr>
            <a:endParaRPr lang="en-US" smtClean="0">
              <a:solidFill>
                <a:srgbClr val="002060"/>
              </a:solidFill>
            </a:endParaRPr>
          </a:p>
          <a:p>
            <a:endParaRPr lang="en-US" smtClean="0">
              <a:solidFill>
                <a:srgbClr val="002060"/>
              </a:solidFill>
            </a:endParaRPr>
          </a:p>
        </p:txBody>
      </p:sp>
    </p:spTree>
    <p:extLst>
      <p:ext uri="{BB962C8B-B14F-4D97-AF65-F5344CB8AC3E}">
        <p14:creationId xmlns:p14="http://schemas.microsoft.com/office/powerpoint/2010/main" val="7771735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HTML semantics</a:t>
            </a:r>
            <a:endParaRPr lang="en-IN" dirty="0"/>
          </a:p>
        </p:txBody>
      </p:sp>
      <p:sp>
        <p:nvSpPr>
          <p:cNvPr id="3" name="Content Placeholder 2"/>
          <p:cNvSpPr>
            <a:spLocks noGrp="1"/>
          </p:cNvSpPr>
          <p:nvPr>
            <p:ph idx="1"/>
          </p:nvPr>
        </p:nvSpPr>
        <p:spPr/>
        <p:txBody>
          <a:bodyPr/>
          <a:lstStyle/>
          <a:p>
            <a:r>
              <a:rPr lang="en-GB" dirty="0"/>
              <a:t>A semantic element clearly describes its meaning to both the browser and the developer</a:t>
            </a:r>
            <a:r>
              <a:rPr lang="en-GB" dirty="0" smtClean="0"/>
              <a:t>.</a:t>
            </a:r>
          </a:p>
          <a:p>
            <a:r>
              <a:rPr lang="en-GB" dirty="0"/>
              <a:t>Examples of </a:t>
            </a:r>
            <a:r>
              <a:rPr lang="en-GB" b="1" dirty="0"/>
              <a:t>semantic</a:t>
            </a:r>
            <a:r>
              <a:rPr lang="en-GB" dirty="0"/>
              <a:t> elements: &lt;form&gt;, &lt;table&gt;, and &lt;article&gt; - Clearly defines its content.</a:t>
            </a:r>
            <a:endParaRPr lang="en-IN" dirty="0"/>
          </a:p>
        </p:txBody>
      </p:sp>
    </p:spTree>
    <p:extLst>
      <p:ext uri="{BB962C8B-B14F-4D97-AF65-F5344CB8AC3E}">
        <p14:creationId xmlns:p14="http://schemas.microsoft.com/office/powerpoint/2010/main" val="13843149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2"/>
          <p:cNvSpPr>
            <a:spLocks noGrp="1" noChangeArrowheads="1"/>
          </p:cNvSpPr>
          <p:nvPr>
            <p:ph type="title"/>
          </p:nvPr>
        </p:nvSpPr>
        <p:spPr/>
        <p:txBody>
          <a:bodyPr>
            <a:normAutofit fontScale="90000"/>
          </a:bodyPr>
          <a:lstStyle/>
          <a:p>
            <a:r>
              <a:rPr lang="en-US" sz="4000" b="1" i="1" smtClean="0">
                <a:solidFill>
                  <a:srgbClr val="FF0000"/>
                </a:solidFill>
              </a:rPr>
              <a:t/>
            </a:r>
            <a:br>
              <a:rPr lang="en-US" sz="4000" b="1" i="1" smtClean="0">
                <a:solidFill>
                  <a:srgbClr val="FF0000"/>
                </a:solidFill>
              </a:rPr>
            </a:br>
            <a:r>
              <a:rPr lang="en-US" sz="4000" smtClean="0">
                <a:solidFill>
                  <a:srgbClr val="FF0000"/>
                </a:solidFill>
              </a:rPr>
              <a:t>External Style Sheet</a:t>
            </a:r>
            <a:r>
              <a:rPr lang="en-US" sz="4000" b="1" i="1" smtClean="0">
                <a:solidFill>
                  <a:srgbClr val="FF0000"/>
                </a:solidFill>
              </a:rPr>
              <a:t/>
            </a:r>
            <a:br>
              <a:rPr lang="en-US" sz="4000" b="1" i="1" smtClean="0">
                <a:solidFill>
                  <a:srgbClr val="FF0000"/>
                </a:solidFill>
              </a:rPr>
            </a:br>
            <a:endParaRPr lang="en-US" sz="4000" b="1" i="1" smtClean="0">
              <a:solidFill>
                <a:srgbClr val="FF0000"/>
              </a:solidFill>
            </a:endParaRPr>
          </a:p>
        </p:txBody>
      </p:sp>
      <p:sp>
        <p:nvSpPr>
          <p:cNvPr id="24582" name="Rectangle 3"/>
          <p:cNvSpPr>
            <a:spLocks noGrp="1" noChangeArrowheads="1"/>
          </p:cNvSpPr>
          <p:nvPr>
            <p:ph type="body" idx="1"/>
          </p:nvPr>
        </p:nvSpPr>
        <p:spPr/>
        <p:txBody>
          <a:bodyPr/>
          <a:lstStyle/>
          <a:p>
            <a:pPr>
              <a:lnSpc>
                <a:spcPct val="80000"/>
              </a:lnSpc>
            </a:pPr>
            <a:r>
              <a:rPr lang="en-US" sz="2000" smtClean="0"/>
              <a:t>An external style sheet is most suitable when the style is applied to many pages. </a:t>
            </a:r>
          </a:p>
          <a:p>
            <a:pPr>
              <a:lnSpc>
                <a:spcPct val="80000"/>
              </a:lnSpc>
            </a:pPr>
            <a:r>
              <a:rPr lang="en-US" sz="2000" smtClean="0"/>
              <a:t>With an external style sheet, you can change the look of an entire Web site by changing one file. </a:t>
            </a:r>
          </a:p>
          <a:p>
            <a:pPr>
              <a:lnSpc>
                <a:spcPct val="80000"/>
              </a:lnSpc>
            </a:pPr>
            <a:r>
              <a:rPr lang="en-US" sz="2000" smtClean="0"/>
              <a:t>Each page must link to the style sheet using the &lt;link&gt; tag. The &lt;link&gt; tag goes inside the head section:</a:t>
            </a:r>
          </a:p>
          <a:p>
            <a:pPr>
              <a:lnSpc>
                <a:spcPct val="80000"/>
              </a:lnSpc>
              <a:buFontTx/>
              <a:buNone/>
            </a:pPr>
            <a:r>
              <a:rPr lang="en-US" sz="2000" smtClean="0"/>
              <a:t>	</a:t>
            </a:r>
            <a:r>
              <a:rPr lang="en-US" sz="2000" smtClean="0">
                <a:solidFill>
                  <a:srgbClr val="CC0000"/>
                </a:solidFill>
              </a:rPr>
              <a:t>&lt;head&gt;</a:t>
            </a:r>
            <a:br>
              <a:rPr lang="en-US" sz="2000" smtClean="0">
                <a:solidFill>
                  <a:srgbClr val="CC0000"/>
                </a:solidFill>
              </a:rPr>
            </a:br>
            <a:r>
              <a:rPr lang="en-US" sz="2000" smtClean="0">
                <a:solidFill>
                  <a:srgbClr val="CC0000"/>
                </a:solidFill>
              </a:rPr>
              <a:t>     &lt;link rel="stylesheet" type="text/css" href="mystyle.css" /&gt;</a:t>
            </a:r>
            <a:br>
              <a:rPr lang="en-US" sz="2000" smtClean="0">
                <a:solidFill>
                  <a:srgbClr val="CC0000"/>
                </a:solidFill>
              </a:rPr>
            </a:br>
            <a:r>
              <a:rPr lang="en-US" sz="2000" smtClean="0">
                <a:solidFill>
                  <a:srgbClr val="CC0000"/>
                </a:solidFill>
              </a:rPr>
              <a:t>&lt;/head&gt;</a:t>
            </a:r>
          </a:p>
          <a:p>
            <a:pPr>
              <a:lnSpc>
                <a:spcPct val="80000"/>
              </a:lnSpc>
            </a:pPr>
            <a:r>
              <a:rPr lang="en-US" sz="2000" smtClean="0"/>
              <a:t>The browser will read the style definitions from the file </a:t>
            </a:r>
            <a:r>
              <a:rPr lang="en-US" sz="2000" b="1" smtClean="0"/>
              <a:t>mystyle.css</a:t>
            </a:r>
            <a:r>
              <a:rPr lang="en-US" sz="2000" smtClean="0"/>
              <a:t>, and format the document according to it.</a:t>
            </a:r>
          </a:p>
          <a:p>
            <a:pPr>
              <a:lnSpc>
                <a:spcPct val="80000"/>
              </a:lnSpc>
            </a:pPr>
            <a:r>
              <a:rPr lang="en-US" sz="2000" smtClean="0"/>
              <a:t>An external style sheet can be written in any text editor. The file should not contain any html tags. The style sheet should be saved with a .css extension. </a:t>
            </a:r>
          </a:p>
        </p:txBody>
      </p:sp>
    </p:spTree>
    <p:extLst>
      <p:ext uri="{BB962C8B-B14F-4D97-AF65-F5344CB8AC3E}">
        <p14:creationId xmlns:p14="http://schemas.microsoft.com/office/powerpoint/2010/main" val="40237738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Title 1"/>
          <p:cNvSpPr>
            <a:spLocks noGrp="1"/>
          </p:cNvSpPr>
          <p:nvPr>
            <p:ph type="title" idx="4294967295"/>
          </p:nvPr>
        </p:nvSpPr>
        <p:spPr>
          <a:xfrm>
            <a:off x="685800" y="457200"/>
            <a:ext cx="8153400" cy="838200"/>
          </a:xfrm>
        </p:spPr>
        <p:txBody>
          <a:bodyPr/>
          <a:lstStyle/>
          <a:p>
            <a:r>
              <a:rPr lang="en-US" sz="4000" smtClean="0">
                <a:solidFill>
                  <a:srgbClr val="FF0000"/>
                </a:solidFill>
              </a:rPr>
              <a:t>Example - External Style Sheet</a:t>
            </a:r>
          </a:p>
        </p:txBody>
      </p:sp>
      <p:sp>
        <p:nvSpPr>
          <p:cNvPr id="25608" name="Rectangle 1"/>
          <p:cNvSpPr>
            <a:spLocks noChangeArrowheads="1"/>
          </p:cNvSpPr>
          <p:nvPr/>
        </p:nvSpPr>
        <p:spPr bwMode="auto">
          <a:xfrm>
            <a:off x="609600" y="1981200"/>
            <a:ext cx="7848600" cy="2574925"/>
          </a:xfrm>
          <a:prstGeom prst="rect">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l"/>
            <a:r>
              <a:rPr lang="en-US" sz="1800" dirty="0">
                <a:latin typeface="Verdana" pitchFamily="34" charset="0"/>
                <a:ea typeface="Times New Roman" pitchFamily="18" charset="0"/>
                <a:cs typeface="Courier New" pitchFamily="49" charset="0"/>
              </a:rPr>
              <a:t>&lt;html&gt; 					       </a:t>
            </a:r>
            <a:r>
              <a:rPr lang="en-US" b="1" dirty="0">
                <a:ea typeface="Times New Roman" pitchFamily="18" charset="0"/>
                <a:cs typeface="Courier New" pitchFamily="49" charset="0"/>
              </a:rPr>
              <a:t>default.html</a:t>
            </a:r>
            <a:endParaRPr lang="en-US" sz="1800" dirty="0">
              <a:latin typeface="Verdana" pitchFamily="34" charset="0"/>
              <a:ea typeface="Times New Roman" pitchFamily="18" charset="0"/>
              <a:cs typeface="Courier New" pitchFamily="49" charset="0"/>
            </a:endParaRPr>
          </a:p>
          <a:p>
            <a:pPr algn="l"/>
            <a:r>
              <a:rPr lang="en-US" sz="1800" dirty="0">
                <a:latin typeface="Verdana" pitchFamily="34" charset="0"/>
                <a:ea typeface="Times New Roman" pitchFamily="18" charset="0"/>
                <a:cs typeface="Courier New" pitchFamily="49" charset="0"/>
              </a:rPr>
              <a:t>&lt;head&gt;  </a:t>
            </a:r>
          </a:p>
          <a:p>
            <a:pPr algn="l"/>
            <a:r>
              <a:rPr lang="en-US" sz="1800" dirty="0">
                <a:latin typeface="Verdana" pitchFamily="34" charset="0"/>
                <a:ea typeface="Times New Roman" pitchFamily="18" charset="0"/>
                <a:cs typeface="Courier New" pitchFamily="49" charset="0"/>
              </a:rPr>
              <a:t>&lt;title&gt; External CSS Example &lt;/title&gt;  </a:t>
            </a:r>
          </a:p>
          <a:p>
            <a:pPr algn="l"/>
            <a:r>
              <a:rPr lang="en-US" sz="1800" b="1" dirty="0">
                <a:solidFill>
                  <a:srgbClr val="7030A0"/>
                </a:solidFill>
                <a:latin typeface="Verdana" pitchFamily="34" charset="0"/>
                <a:ea typeface="Times New Roman" pitchFamily="18" charset="0"/>
                <a:cs typeface="Courier New" pitchFamily="49" charset="0"/>
              </a:rPr>
              <a:t>&lt;link </a:t>
            </a:r>
            <a:r>
              <a:rPr lang="en-US" sz="1800" b="1" dirty="0" err="1">
                <a:solidFill>
                  <a:srgbClr val="7030A0"/>
                </a:solidFill>
                <a:latin typeface="Verdana" pitchFamily="34" charset="0"/>
                <a:ea typeface="Times New Roman" pitchFamily="18" charset="0"/>
                <a:cs typeface="Courier New" pitchFamily="49" charset="0"/>
              </a:rPr>
              <a:t>rel</a:t>
            </a:r>
            <a:r>
              <a:rPr lang="en-US" sz="1800" b="1" dirty="0">
                <a:solidFill>
                  <a:srgbClr val="7030A0"/>
                </a:solidFill>
                <a:latin typeface="Verdana" pitchFamily="34" charset="0"/>
                <a:ea typeface="Times New Roman" pitchFamily="18" charset="0"/>
                <a:cs typeface="Courier New" pitchFamily="49" charset="0"/>
              </a:rPr>
              <a:t>="stylesheet" type="text/</a:t>
            </a:r>
            <a:r>
              <a:rPr lang="en-US" sz="1800" b="1" dirty="0" err="1">
                <a:solidFill>
                  <a:srgbClr val="7030A0"/>
                </a:solidFill>
                <a:latin typeface="Verdana" pitchFamily="34" charset="0"/>
                <a:ea typeface="Times New Roman" pitchFamily="18" charset="0"/>
                <a:cs typeface="Courier New" pitchFamily="49" charset="0"/>
              </a:rPr>
              <a:t>css</a:t>
            </a:r>
            <a:r>
              <a:rPr lang="en-US" sz="1800" b="1" dirty="0">
                <a:solidFill>
                  <a:srgbClr val="7030A0"/>
                </a:solidFill>
                <a:latin typeface="Verdana" pitchFamily="34" charset="0"/>
                <a:ea typeface="Times New Roman" pitchFamily="18" charset="0"/>
                <a:cs typeface="Courier New" pitchFamily="49" charset="0"/>
              </a:rPr>
              <a:t>"  </a:t>
            </a:r>
            <a:r>
              <a:rPr lang="en-US" sz="1800" b="1" dirty="0" err="1">
                <a:solidFill>
                  <a:srgbClr val="7030A0"/>
                </a:solidFill>
                <a:latin typeface="Verdana" pitchFamily="34" charset="0"/>
                <a:ea typeface="Times New Roman" pitchFamily="18" charset="0"/>
                <a:cs typeface="Courier New" pitchFamily="49" charset="0"/>
              </a:rPr>
              <a:t>href</a:t>
            </a:r>
            <a:r>
              <a:rPr lang="en-US" sz="1800" b="1" dirty="0">
                <a:solidFill>
                  <a:srgbClr val="7030A0"/>
                </a:solidFill>
                <a:latin typeface="Verdana" pitchFamily="34" charset="0"/>
                <a:ea typeface="Times New Roman" pitchFamily="18" charset="0"/>
                <a:cs typeface="Courier New" pitchFamily="49" charset="0"/>
              </a:rPr>
              <a:t>="style.css" /&gt; </a:t>
            </a:r>
            <a:r>
              <a:rPr lang="en-US" sz="1800" dirty="0">
                <a:latin typeface="Verdana" pitchFamily="34" charset="0"/>
                <a:ea typeface="Times New Roman" pitchFamily="18" charset="0"/>
                <a:cs typeface="Courier New" pitchFamily="49" charset="0"/>
              </a:rPr>
              <a:t>&lt;/head&gt;</a:t>
            </a:r>
          </a:p>
          <a:p>
            <a:pPr algn="l"/>
            <a:r>
              <a:rPr lang="en-US" sz="1800" dirty="0">
                <a:latin typeface="Verdana" pitchFamily="34" charset="0"/>
                <a:ea typeface="Times New Roman" pitchFamily="18" charset="0"/>
                <a:cs typeface="Courier New" pitchFamily="49" charset="0"/>
              </a:rPr>
              <a:t>&lt;body&gt;</a:t>
            </a:r>
          </a:p>
          <a:p>
            <a:pPr algn="l"/>
            <a:r>
              <a:rPr lang="en-US" sz="1800" dirty="0">
                <a:latin typeface="Verdana" pitchFamily="34" charset="0"/>
                <a:ea typeface="Times New Roman" pitchFamily="18" charset="0"/>
                <a:cs typeface="Courier New" pitchFamily="49" charset="0"/>
              </a:rPr>
              <a:t>&lt;h1&gt;This is a page with red background and white text &lt;/h1&gt;</a:t>
            </a:r>
          </a:p>
          <a:p>
            <a:pPr algn="l"/>
            <a:r>
              <a:rPr lang="en-US" sz="1800" dirty="0">
                <a:latin typeface="Verdana" pitchFamily="34" charset="0"/>
                <a:ea typeface="Times New Roman" pitchFamily="18" charset="0"/>
                <a:cs typeface="Courier New" pitchFamily="49" charset="0"/>
              </a:rPr>
              <a:t>&lt;/body&gt;</a:t>
            </a:r>
          </a:p>
          <a:p>
            <a:pPr algn="l"/>
            <a:r>
              <a:rPr lang="en-US" sz="1800" dirty="0">
                <a:latin typeface="Verdana" pitchFamily="34" charset="0"/>
                <a:ea typeface="Times New Roman" pitchFamily="18" charset="0"/>
                <a:cs typeface="Courier New" pitchFamily="49" charset="0"/>
              </a:rPr>
              <a:t>&lt;/html&gt;</a:t>
            </a:r>
            <a:r>
              <a:rPr lang="en-US" sz="1800" dirty="0">
                <a:ea typeface="Times New Roman" pitchFamily="18" charset="0"/>
                <a:cs typeface="Courier New" pitchFamily="49" charset="0"/>
              </a:rPr>
              <a:t> </a:t>
            </a:r>
          </a:p>
        </p:txBody>
      </p:sp>
      <p:sp>
        <p:nvSpPr>
          <p:cNvPr id="25609" name="Rectangle 6"/>
          <p:cNvSpPr>
            <a:spLocks noChangeArrowheads="1"/>
          </p:cNvSpPr>
          <p:nvPr/>
        </p:nvSpPr>
        <p:spPr bwMode="auto">
          <a:xfrm>
            <a:off x="609600" y="5181600"/>
            <a:ext cx="7848600" cy="4667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l"/>
            <a:r>
              <a:rPr lang="en-US" sz="1800" dirty="0">
                <a:latin typeface="Verdana" pitchFamily="34" charset="0"/>
                <a:ea typeface="Times New Roman" pitchFamily="18" charset="0"/>
                <a:cs typeface="Courier New" pitchFamily="49" charset="0"/>
              </a:rPr>
              <a:t>body {background-color: red; color: white; }</a:t>
            </a:r>
            <a:r>
              <a:rPr lang="en-US" sz="1800" dirty="0">
                <a:ea typeface="Times New Roman" pitchFamily="18" charset="0"/>
                <a:cs typeface="Courier New" pitchFamily="49" charset="0"/>
              </a:rPr>
              <a:t>                  </a:t>
            </a:r>
            <a:r>
              <a:rPr lang="en-US" b="1" dirty="0">
                <a:ea typeface="Times New Roman" pitchFamily="18" charset="0"/>
                <a:cs typeface="Courier New" pitchFamily="49" charset="0"/>
              </a:rPr>
              <a:t>style.css</a:t>
            </a:r>
          </a:p>
        </p:txBody>
      </p:sp>
    </p:spTree>
    <p:extLst>
      <p:ext uri="{BB962C8B-B14F-4D97-AF65-F5344CB8AC3E}">
        <p14:creationId xmlns:p14="http://schemas.microsoft.com/office/powerpoint/2010/main" val="42426185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2"/>
          <p:cNvSpPr>
            <a:spLocks noGrp="1" noChangeArrowheads="1"/>
          </p:cNvSpPr>
          <p:nvPr>
            <p:ph type="title"/>
          </p:nvPr>
        </p:nvSpPr>
        <p:spPr/>
        <p:txBody>
          <a:bodyPr>
            <a:normAutofit fontScale="90000"/>
          </a:bodyPr>
          <a:lstStyle/>
          <a:p>
            <a:r>
              <a:rPr lang="en-US" sz="4000" b="1" i="1" smtClean="0">
                <a:solidFill>
                  <a:srgbClr val="FF0000"/>
                </a:solidFill>
              </a:rPr>
              <a:t/>
            </a:r>
            <a:br>
              <a:rPr lang="en-US" sz="4000" b="1" i="1" smtClean="0">
                <a:solidFill>
                  <a:srgbClr val="FF0000"/>
                </a:solidFill>
              </a:rPr>
            </a:br>
            <a:r>
              <a:rPr lang="en-US" sz="4000" smtClean="0">
                <a:solidFill>
                  <a:srgbClr val="FF0000"/>
                </a:solidFill>
              </a:rPr>
              <a:t>Internal Style Sheet</a:t>
            </a:r>
            <a:br>
              <a:rPr lang="en-US" sz="4000" smtClean="0">
                <a:solidFill>
                  <a:srgbClr val="FF0000"/>
                </a:solidFill>
              </a:rPr>
            </a:br>
            <a:endParaRPr lang="en-US" sz="4000" smtClean="0">
              <a:solidFill>
                <a:srgbClr val="FF0000"/>
              </a:solidFill>
            </a:endParaRPr>
          </a:p>
        </p:txBody>
      </p:sp>
      <p:sp>
        <p:nvSpPr>
          <p:cNvPr id="26630" name="Rectangle 3"/>
          <p:cNvSpPr>
            <a:spLocks noGrp="1" noChangeArrowheads="1"/>
          </p:cNvSpPr>
          <p:nvPr>
            <p:ph type="body" idx="1"/>
          </p:nvPr>
        </p:nvSpPr>
        <p:spPr/>
        <p:txBody>
          <a:bodyPr/>
          <a:lstStyle/>
          <a:p>
            <a:pPr marL="274638" indent="-274638">
              <a:lnSpc>
                <a:spcPct val="80000"/>
              </a:lnSpc>
              <a:tabLst>
                <a:tab pos="0" algn="l"/>
              </a:tabLst>
            </a:pPr>
            <a:r>
              <a:rPr lang="en-US" sz="2400" dirty="0" smtClean="0"/>
              <a:t>An internal style sheet should be used when a  single document has a unique style. </a:t>
            </a:r>
          </a:p>
          <a:p>
            <a:pPr marL="274638" indent="-274638">
              <a:lnSpc>
                <a:spcPct val="80000"/>
              </a:lnSpc>
              <a:tabLst>
                <a:tab pos="0" algn="l"/>
              </a:tabLst>
            </a:pPr>
            <a:r>
              <a:rPr lang="en-US" sz="2400" dirty="0" smtClean="0"/>
              <a:t>You define internal styles in the head section by using the &lt;style&gt; tag</a:t>
            </a:r>
          </a:p>
          <a:p>
            <a:pPr marL="274638" indent="-274638">
              <a:lnSpc>
                <a:spcPct val="80000"/>
              </a:lnSpc>
              <a:tabLst>
                <a:tab pos="0" algn="l"/>
              </a:tabLst>
            </a:pPr>
            <a:r>
              <a:rPr lang="en-GB" sz="2400" dirty="0" smtClean="0"/>
              <a:t>Example:</a:t>
            </a:r>
            <a:endParaRPr lang="en-US" sz="2400" dirty="0" smtClean="0"/>
          </a:p>
          <a:p>
            <a:pPr marL="274638" indent="-274638">
              <a:lnSpc>
                <a:spcPct val="80000"/>
              </a:lnSpc>
              <a:buFontTx/>
              <a:buNone/>
              <a:tabLst>
                <a:tab pos="0" algn="l"/>
              </a:tabLst>
            </a:pPr>
            <a:r>
              <a:rPr lang="en-US" sz="2400" dirty="0" smtClean="0">
                <a:solidFill>
                  <a:srgbClr val="CC0000"/>
                </a:solidFill>
              </a:rPr>
              <a:t>	&lt;head&gt; </a:t>
            </a:r>
          </a:p>
          <a:p>
            <a:pPr marL="274638" indent="-274638">
              <a:lnSpc>
                <a:spcPct val="80000"/>
              </a:lnSpc>
              <a:buFontTx/>
              <a:buNone/>
              <a:tabLst>
                <a:tab pos="0" algn="l"/>
              </a:tabLst>
            </a:pPr>
            <a:r>
              <a:rPr lang="en-US" sz="2400" dirty="0" smtClean="0">
                <a:solidFill>
                  <a:srgbClr val="CC0000"/>
                </a:solidFill>
              </a:rPr>
              <a:t>	&lt;style type="text/</a:t>
            </a:r>
            <a:r>
              <a:rPr lang="en-US" sz="2400" dirty="0" err="1" smtClean="0">
                <a:solidFill>
                  <a:srgbClr val="CC0000"/>
                </a:solidFill>
              </a:rPr>
              <a:t>css</a:t>
            </a:r>
            <a:r>
              <a:rPr lang="en-US" sz="2400" dirty="0" smtClean="0">
                <a:solidFill>
                  <a:srgbClr val="CC0000"/>
                </a:solidFill>
              </a:rPr>
              <a:t>"&gt;</a:t>
            </a:r>
          </a:p>
          <a:p>
            <a:pPr marL="274638" indent="-274638">
              <a:lnSpc>
                <a:spcPct val="80000"/>
              </a:lnSpc>
              <a:buFontTx/>
              <a:buNone/>
              <a:tabLst>
                <a:tab pos="0" algn="l"/>
              </a:tabLst>
            </a:pPr>
            <a:r>
              <a:rPr lang="en-US" sz="2400" dirty="0" smtClean="0">
                <a:solidFill>
                  <a:srgbClr val="CC0000"/>
                </a:solidFill>
              </a:rPr>
              <a:t>       	p {</a:t>
            </a:r>
            <a:r>
              <a:rPr lang="en-US" sz="2400" dirty="0" err="1" smtClean="0">
                <a:solidFill>
                  <a:srgbClr val="CC0000"/>
                </a:solidFill>
              </a:rPr>
              <a:t>text-align:right</a:t>
            </a:r>
            <a:r>
              <a:rPr lang="en-US" sz="2400" dirty="0" smtClean="0">
                <a:solidFill>
                  <a:srgbClr val="CC0000"/>
                </a:solidFill>
              </a:rPr>
              <a:t>; }</a:t>
            </a:r>
          </a:p>
          <a:p>
            <a:pPr marL="274638" indent="-274638">
              <a:lnSpc>
                <a:spcPct val="80000"/>
              </a:lnSpc>
              <a:buFontTx/>
              <a:buNone/>
              <a:tabLst>
                <a:tab pos="0" algn="l"/>
              </a:tabLst>
            </a:pPr>
            <a:r>
              <a:rPr lang="en-US" sz="2400" dirty="0" smtClean="0">
                <a:solidFill>
                  <a:srgbClr val="CC0000"/>
                </a:solidFill>
              </a:rPr>
              <a:t>      	H1 {</a:t>
            </a:r>
            <a:r>
              <a:rPr lang="en-US" sz="2400" dirty="0" err="1" smtClean="0">
                <a:solidFill>
                  <a:srgbClr val="CC0000"/>
                </a:solidFill>
              </a:rPr>
              <a:t>text-align:center</a:t>
            </a:r>
            <a:r>
              <a:rPr lang="en-US" sz="2400" dirty="0" smtClean="0">
                <a:solidFill>
                  <a:srgbClr val="CC0000"/>
                </a:solidFill>
              </a:rPr>
              <a:t>; }  </a:t>
            </a:r>
          </a:p>
          <a:p>
            <a:pPr marL="274638" indent="-274638">
              <a:lnSpc>
                <a:spcPct val="80000"/>
              </a:lnSpc>
              <a:buFontTx/>
              <a:buNone/>
              <a:tabLst>
                <a:tab pos="0" algn="l"/>
              </a:tabLst>
            </a:pPr>
            <a:r>
              <a:rPr lang="en-US" sz="2400" dirty="0" smtClean="0">
                <a:solidFill>
                  <a:srgbClr val="CC0000"/>
                </a:solidFill>
              </a:rPr>
              <a:t>       	h2{ color:#00FF00;}</a:t>
            </a:r>
          </a:p>
          <a:p>
            <a:pPr marL="274638" indent="-274638">
              <a:lnSpc>
                <a:spcPct val="80000"/>
              </a:lnSpc>
              <a:buFontTx/>
              <a:buNone/>
              <a:tabLst>
                <a:tab pos="0" algn="l"/>
              </a:tabLst>
            </a:pPr>
            <a:r>
              <a:rPr lang="en-US" sz="2400" dirty="0" smtClean="0">
                <a:solidFill>
                  <a:srgbClr val="CC0000"/>
                </a:solidFill>
              </a:rPr>
              <a:t>	&lt;/style&gt;</a:t>
            </a:r>
          </a:p>
          <a:p>
            <a:pPr marL="274638" indent="-274638">
              <a:lnSpc>
                <a:spcPct val="80000"/>
              </a:lnSpc>
              <a:buFontTx/>
              <a:buNone/>
              <a:tabLst>
                <a:tab pos="0" algn="l"/>
              </a:tabLst>
            </a:pPr>
            <a:r>
              <a:rPr lang="en-US" sz="2400" dirty="0" smtClean="0">
                <a:solidFill>
                  <a:srgbClr val="CC0000"/>
                </a:solidFill>
              </a:rPr>
              <a:t>	&lt;/head&gt;  </a:t>
            </a:r>
          </a:p>
          <a:p>
            <a:pPr marL="274638" indent="-274638">
              <a:lnSpc>
                <a:spcPct val="80000"/>
              </a:lnSpc>
              <a:tabLst>
                <a:tab pos="0" algn="l"/>
              </a:tabLst>
            </a:pPr>
            <a:endParaRPr lang="en-US" sz="2400" dirty="0" smtClean="0">
              <a:solidFill>
                <a:srgbClr val="CC0000"/>
              </a:solidFill>
            </a:endParaRPr>
          </a:p>
        </p:txBody>
      </p:sp>
    </p:spTree>
    <p:extLst>
      <p:ext uri="{BB962C8B-B14F-4D97-AF65-F5344CB8AC3E}">
        <p14:creationId xmlns:p14="http://schemas.microsoft.com/office/powerpoint/2010/main" val="17744240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2"/>
          <p:cNvSpPr>
            <a:spLocks noGrp="1" noChangeArrowheads="1"/>
          </p:cNvSpPr>
          <p:nvPr>
            <p:ph type="title"/>
          </p:nvPr>
        </p:nvSpPr>
        <p:spPr/>
        <p:txBody>
          <a:bodyPr/>
          <a:lstStyle/>
          <a:p>
            <a:r>
              <a:rPr lang="en-US" smtClean="0">
                <a:solidFill>
                  <a:srgbClr val="FF0000"/>
                </a:solidFill>
              </a:rPr>
              <a:t>Inline Styles</a:t>
            </a:r>
          </a:p>
        </p:txBody>
      </p:sp>
      <p:sp>
        <p:nvSpPr>
          <p:cNvPr id="28678" name="Rectangle 3"/>
          <p:cNvSpPr>
            <a:spLocks noGrp="1" noChangeArrowheads="1"/>
          </p:cNvSpPr>
          <p:nvPr>
            <p:ph type="body" idx="1"/>
          </p:nvPr>
        </p:nvSpPr>
        <p:spPr/>
        <p:txBody>
          <a:bodyPr/>
          <a:lstStyle/>
          <a:p>
            <a:pPr>
              <a:lnSpc>
                <a:spcPct val="90000"/>
              </a:lnSpc>
            </a:pPr>
            <a:endParaRPr lang="en-US" sz="2400" b="1" i="1" smtClean="0"/>
          </a:p>
          <a:p>
            <a:pPr>
              <a:lnSpc>
                <a:spcPct val="90000"/>
              </a:lnSpc>
            </a:pPr>
            <a:r>
              <a:rPr lang="en-US" sz="2400" smtClean="0"/>
              <a:t>An inline style loses many of the advantages of style sheets by mixing content with presentation. </a:t>
            </a:r>
          </a:p>
          <a:p>
            <a:pPr>
              <a:lnSpc>
                <a:spcPct val="90000"/>
              </a:lnSpc>
            </a:pPr>
            <a:r>
              <a:rPr lang="en-US" sz="2400" smtClean="0"/>
              <a:t>This method should be used when a style is to be applied to a single occurrence of an element.</a:t>
            </a:r>
          </a:p>
          <a:p>
            <a:pPr>
              <a:lnSpc>
                <a:spcPct val="90000"/>
              </a:lnSpc>
            </a:pPr>
            <a:r>
              <a:rPr lang="en-US" sz="2400" smtClean="0"/>
              <a:t>To use inline styles you use the style attribute in the relevant tag. </a:t>
            </a:r>
          </a:p>
          <a:p>
            <a:pPr>
              <a:lnSpc>
                <a:spcPct val="90000"/>
              </a:lnSpc>
            </a:pPr>
            <a:r>
              <a:rPr lang="en-US" sz="2400" smtClean="0"/>
              <a:t>The style attribute can contain any CSS property. </a:t>
            </a:r>
          </a:p>
          <a:p>
            <a:pPr>
              <a:lnSpc>
                <a:spcPct val="90000"/>
              </a:lnSpc>
            </a:pPr>
            <a:r>
              <a:rPr lang="en-GB" sz="2400" smtClean="0"/>
              <a:t>Example:</a:t>
            </a:r>
            <a:endParaRPr lang="en-US" sz="2400" smtClean="0"/>
          </a:p>
          <a:p>
            <a:pPr>
              <a:lnSpc>
                <a:spcPct val="90000"/>
              </a:lnSpc>
              <a:buFontTx/>
              <a:buNone/>
            </a:pPr>
            <a:r>
              <a:rPr lang="en-US" sz="2400" smtClean="0"/>
              <a:t>    </a:t>
            </a:r>
            <a:r>
              <a:rPr lang="en-US" sz="2400" smtClean="0">
                <a:solidFill>
                  <a:srgbClr val="CC0000"/>
                </a:solidFill>
              </a:rPr>
              <a:t>&lt;p style="color:blue;margin-left:15px"&gt;This is a paragraph.&lt;/p&gt;</a:t>
            </a:r>
          </a:p>
        </p:txBody>
      </p:sp>
    </p:spTree>
    <p:extLst>
      <p:ext uri="{BB962C8B-B14F-4D97-AF65-F5344CB8AC3E}">
        <p14:creationId xmlns:p14="http://schemas.microsoft.com/office/powerpoint/2010/main" val="16818846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2" name="Rectangle 3"/>
          <p:cNvSpPr txBox="1">
            <a:spLocks noChangeArrowheads="1"/>
          </p:cNvSpPr>
          <p:nvPr/>
        </p:nvSpPr>
        <p:spPr bwMode="auto">
          <a:xfrm>
            <a:off x="609600" y="533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pPr algn="l"/>
            <a:r>
              <a:rPr lang="en-US" sz="4000">
                <a:solidFill>
                  <a:srgbClr val="FF0000"/>
                </a:solidFill>
              </a:rPr>
              <a:t>Inline Styles...</a:t>
            </a:r>
          </a:p>
        </p:txBody>
      </p:sp>
      <p:sp>
        <p:nvSpPr>
          <p:cNvPr id="29703" name="Rectangle 9"/>
          <p:cNvSpPr>
            <a:spLocks noChangeArrowheads="1"/>
          </p:cNvSpPr>
          <p:nvPr/>
        </p:nvSpPr>
        <p:spPr bwMode="auto">
          <a:xfrm>
            <a:off x="609600" y="1600200"/>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endParaRPr lang="en-US"/>
          </a:p>
        </p:txBody>
      </p:sp>
      <p:sp>
        <p:nvSpPr>
          <p:cNvPr id="29704" name="Rectangle 11"/>
          <p:cNvSpPr>
            <a:spLocks noChangeArrowheads="1"/>
          </p:cNvSpPr>
          <p:nvPr/>
        </p:nvSpPr>
        <p:spPr bwMode="auto">
          <a:xfrm>
            <a:off x="609600" y="1340768"/>
            <a:ext cx="8077200"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p>
            <a:pPr algn="l"/>
            <a:r>
              <a:rPr lang="en-US" dirty="0"/>
              <a:t>&lt;html&gt; </a:t>
            </a:r>
          </a:p>
          <a:p>
            <a:pPr algn="l"/>
            <a:r>
              <a:rPr lang="en-US" dirty="0"/>
              <a:t>&lt;head&gt; </a:t>
            </a:r>
          </a:p>
          <a:p>
            <a:pPr algn="l"/>
            <a:r>
              <a:rPr lang="en-US" dirty="0"/>
              <a:t>&lt;title&gt;Inline CSS Style&lt;/title&gt;  </a:t>
            </a:r>
          </a:p>
          <a:p>
            <a:pPr algn="l"/>
            <a:r>
              <a:rPr lang="en-US" dirty="0"/>
              <a:t>&lt;/head&gt;  </a:t>
            </a:r>
          </a:p>
          <a:p>
            <a:pPr algn="l"/>
            <a:r>
              <a:rPr lang="en-US" b="1" dirty="0">
                <a:solidFill>
                  <a:srgbClr val="7030A0"/>
                </a:solidFill>
              </a:rPr>
              <a:t>&lt;body style="background-color: red; color: white "&gt;</a:t>
            </a:r>
          </a:p>
          <a:p>
            <a:pPr algn="l"/>
            <a:r>
              <a:rPr lang="en-US" dirty="0"/>
              <a:t>&lt;H1&gt;This is a page with red Background and white text color &lt;/H1&gt;  </a:t>
            </a:r>
          </a:p>
          <a:p>
            <a:pPr algn="l"/>
            <a:r>
              <a:rPr lang="en-US" dirty="0"/>
              <a:t>&lt;/body&gt;</a:t>
            </a:r>
          </a:p>
          <a:p>
            <a:pPr algn="l"/>
            <a:r>
              <a:rPr lang="en-US" dirty="0"/>
              <a:t>&lt;/html&gt;</a:t>
            </a:r>
          </a:p>
          <a:p>
            <a:pPr algn="l"/>
            <a:endParaRPr lang="en-US" dirty="0"/>
          </a:p>
          <a:p>
            <a:pPr algn="l">
              <a:buFont typeface="Wingdings" pitchFamily="2" charset="2"/>
              <a:buChar char="v"/>
            </a:pPr>
            <a:endParaRPr lang="en-US" dirty="0"/>
          </a:p>
        </p:txBody>
      </p:sp>
    </p:spTree>
    <p:extLst>
      <p:ext uri="{BB962C8B-B14F-4D97-AF65-F5344CB8AC3E}">
        <p14:creationId xmlns:p14="http://schemas.microsoft.com/office/powerpoint/2010/main" val="11713379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2"/>
          <p:cNvSpPr>
            <a:spLocks noGrp="1" noChangeArrowheads="1"/>
          </p:cNvSpPr>
          <p:nvPr>
            <p:ph type="title"/>
          </p:nvPr>
        </p:nvSpPr>
        <p:spPr/>
        <p:txBody>
          <a:bodyPr/>
          <a:lstStyle/>
          <a:p>
            <a:r>
              <a:rPr lang="en-US" smtClean="0">
                <a:solidFill>
                  <a:srgbClr val="FF0000"/>
                </a:solidFill>
              </a:rPr>
              <a:t>Cascading Order</a:t>
            </a:r>
          </a:p>
        </p:txBody>
      </p:sp>
      <p:sp>
        <p:nvSpPr>
          <p:cNvPr id="30726" name="Rectangle 3"/>
          <p:cNvSpPr>
            <a:spLocks noGrp="1" noChangeArrowheads="1"/>
          </p:cNvSpPr>
          <p:nvPr>
            <p:ph type="body" idx="1"/>
          </p:nvPr>
        </p:nvSpPr>
        <p:spPr/>
        <p:txBody>
          <a:bodyPr/>
          <a:lstStyle/>
          <a:p>
            <a:pPr marL="381000" indent="-381000">
              <a:buFontTx/>
              <a:buNone/>
            </a:pPr>
            <a:r>
              <a:rPr lang="en-US" sz="2800" smtClean="0"/>
              <a:t>What style will be used when there is more than</a:t>
            </a:r>
          </a:p>
          <a:p>
            <a:pPr marL="381000" indent="-381000">
              <a:buFontTx/>
              <a:buNone/>
            </a:pPr>
            <a:r>
              <a:rPr lang="en-US" sz="2800" smtClean="0"/>
              <a:t>one style specified for an HTML element?</a:t>
            </a:r>
          </a:p>
          <a:p>
            <a:pPr marL="381000" indent="-381000"/>
            <a:r>
              <a:rPr lang="en-US" sz="2800" smtClean="0"/>
              <a:t>The styles "cascade" into a new "virtual" style sheet by the following rules, where number four has the highest priority:</a:t>
            </a:r>
          </a:p>
          <a:p>
            <a:pPr marL="800100" lvl="1" indent="-342900">
              <a:buFontTx/>
              <a:buAutoNum type="arabicPeriod"/>
            </a:pPr>
            <a:r>
              <a:rPr lang="en-US" sz="2400" smtClean="0"/>
              <a:t>Browser default </a:t>
            </a:r>
          </a:p>
          <a:p>
            <a:pPr marL="800100" lvl="1" indent="-342900">
              <a:buFontTx/>
              <a:buAutoNum type="arabicPeriod"/>
            </a:pPr>
            <a:r>
              <a:rPr lang="en-US" sz="2400" smtClean="0"/>
              <a:t>External style sheet </a:t>
            </a:r>
          </a:p>
          <a:p>
            <a:pPr marL="800100" lvl="1" indent="-342900">
              <a:buFontTx/>
              <a:buAutoNum type="arabicPeriod"/>
            </a:pPr>
            <a:r>
              <a:rPr lang="en-US" sz="2400" smtClean="0"/>
              <a:t>Internal style sheet (in the head section) </a:t>
            </a:r>
          </a:p>
          <a:p>
            <a:pPr marL="800100" lvl="1" indent="-342900">
              <a:buFontTx/>
              <a:buAutoNum type="arabicPeriod"/>
            </a:pPr>
            <a:r>
              <a:rPr lang="en-US" sz="2400" smtClean="0"/>
              <a:t>Inline style (inside an HTML element) </a:t>
            </a:r>
          </a:p>
        </p:txBody>
      </p:sp>
    </p:spTree>
    <p:extLst>
      <p:ext uri="{BB962C8B-B14F-4D97-AF65-F5344CB8AC3E}">
        <p14:creationId xmlns:p14="http://schemas.microsoft.com/office/powerpoint/2010/main" val="15298614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2"/>
          <p:cNvSpPr>
            <a:spLocks noGrp="1" noChangeArrowheads="1"/>
          </p:cNvSpPr>
          <p:nvPr>
            <p:ph type="title"/>
          </p:nvPr>
        </p:nvSpPr>
        <p:spPr/>
        <p:txBody>
          <a:bodyPr/>
          <a:lstStyle/>
          <a:p>
            <a:r>
              <a:rPr lang="en-US" smtClean="0">
                <a:solidFill>
                  <a:srgbClr val="FF0000"/>
                </a:solidFill>
              </a:rPr>
              <a:t>Cascading Order...</a:t>
            </a:r>
          </a:p>
        </p:txBody>
      </p:sp>
      <p:sp>
        <p:nvSpPr>
          <p:cNvPr id="31750" name="Rectangle 3"/>
          <p:cNvSpPr>
            <a:spLocks noGrp="1" noChangeArrowheads="1"/>
          </p:cNvSpPr>
          <p:nvPr>
            <p:ph type="body" idx="1"/>
          </p:nvPr>
        </p:nvSpPr>
        <p:spPr/>
        <p:txBody>
          <a:bodyPr/>
          <a:lstStyle/>
          <a:p>
            <a:pPr marL="381000" indent="-381000"/>
            <a:r>
              <a:rPr lang="en-US" sz="2800" smtClean="0"/>
              <a:t>An inline style (inside an HTML element) has the highest priority, which means that it will override a style defined inside the &lt;head&gt; tag, or in an external style sheet, or in a browser (a default value).</a:t>
            </a:r>
            <a:endParaRPr lang="en-US" sz="2800" b="1" smtClean="0"/>
          </a:p>
          <a:p>
            <a:pPr marL="381000" indent="-381000"/>
            <a:r>
              <a:rPr lang="en-US" sz="2800" b="1" smtClean="0"/>
              <a:t>Note:</a:t>
            </a:r>
            <a:r>
              <a:rPr lang="en-US" sz="2800" smtClean="0"/>
              <a:t> If the link to the external style sheet is placed after the internal style sheet in HTML &lt;head&gt;, the external style sheet will override the internal style sheet!</a:t>
            </a:r>
          </a:p>
        </p:txBody>
      </p:sp>
    </p:spTree>
    <p:extLst>
      <p:ext uri="{BB962C8B-B14F-4D97-AF65-F5344CB8AC3E}">
        <p14:creationId xmlns:p14="http://schemas.microsoft.com/office/powerpoint/2010/main" val="279778949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smtClean="0"/>
              <a:t>Reference :</a:t>
            </a:r>
          </a:p>
          <a:p>
            <a:r>
              <a:rPr lang="en-IN" dirty="0"/>
              <a:t>https://www.w3schools.com/html/default.asp</a:t>
            </a:r>
            <a:endParaRPr lang="en-IN" dirty="0" smtClean="0"/>
          </a:p>
          <a:p>
            <a:r>
              <a:rPr lang="en-IN" dirty="0"/>
              <a:t>https://www.w3schools.com/css/default.asp</a:t>
            </a:r>
          </a:p>
        </p:txBody>
      </p:sp>
    </p:spTree>
    <p:extLst>
      <p:ext uri="{BB962C8B-B14F-4D97-AF65-F5344CB8AC3E}">
        <p14:creationId xmlns:p14="http://schemas.microsoft.com/office/powerpoint/2010/main" val="161147670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IN" dirty="0"/>
          </a:p>
        </p:txBody>
      </p:sp>
      <p:sp>
        <p:nvSpPr>
          <p:cNvPr id="3" name="Content Placeholder 2"/>
          <p:cNvSpPr>
            <a:spLocks noGrp="1"/>
          </p:cNvSpPr>
          <p:nvPr>
            <p:ph idx="1"/>
          </p:nvPr>
        </p:nvSpPr>
        <p:spPr/>
        <p:txBody>
          <a:bodyPr>
            <a:normAutofit fontScale="92500" lnSpcReduction="20000"/>
          </a:bodyPr>
          <a:lstStyle/>
          <a:p>
            <a:endParaRPr lang="en-US" dirty="0" smtClean="0"/>
          </a:p>
          <a:p>
            <a:r>
              <a:rPr lang="en-US" dirty="0" smtClean="0"/>
              <a:t>Show a we page to show semantic elements.</a:t>
            </a:r>
          </a:p>
          <a:p>
            <a:r>
              <a:rPr lang="en-US" dirty="0" smtClean="0"/>
              <a:t>Create a web page to add a audio and video.</a:t>
            </a:r>
          </a:p>
          <a:p>
            <a:r>
              <a:rPr lang="en-US" dirty="0" smtClean="0"/>
              <a:t>Create a simple inline CSS to change body properties to color red and background color blue.</a:t>
            </a:r>
          </a:p>
          <a:p>
            <a:r>
              <a:rPr lang="en-US" dirty="0" smtClean="0"/>
              <a:t>Create </a:t>
            </a:r>
            <a:r>
              <a:rPr lang="en-US" dirty="0"/>
              <a:t>a </a:t>
            </a:r>
            <a:r>
              <a:rPr lang="en-US" dirty="0" smtClean="0"/>
              <a:t>simple webpage with image gallery use internal CSS </a:t>
            </a:r>
            <a:r>
              <a:rPr lang="en-US" dirty="0"/>
              <a:t>to </a:t>
            </a:r>
            <a:r>
              <a:rPr lang="en-US" dirty="0" smtClean="0"/>
              <a:t>change the image properties.</a:t>
            </a:r>
          </a:p>
          <a:p>
            <a:r>
              <a:rPr lang="en-US" dirty="0" smtClean="0"/>
              <a:t>Create a table 2x 3 using html use external CSS change the properties.</a:t>
            </a:r>
            <a:endParaRPr lang="en-IN" dirty="0"/>
          </a:p>
        </p:txBody>
      </p:sp>
    </p:spTree>
    <p:extLst>
      <p:ext uri="{BB962C8B-B14F-4D97-AF65-F5344CB8AC3E}">
        <p14:creationId xmlns:p14="http://schemas.microsoft.com/office/powerpoint/2010/main" val="31979408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IN" dirty="0"/>
              <a:t>Semantic Elements in </a:t>
            </a:r>
            <a:r>
              <a:rPr lang="en-IN" dirty="0" smtClean="0"/>
              <a:t>HTML</a:t>
            </a:r>
            <a:endParaRPr lang="en-IN" dirty="0"/>
          </a:p>
        </p:txBody>
      </p:sp>
      <p:sp>
        <p:nvSpPr>
          <p:cNvPr id="3" name="Content Placeholder 2"/>
          <p:cNvSpPr>
            <a:spLocks noGrp="1"/>
          </p:cNvSpPr>
          <p:nvPr>
            <p:ph idx="1"/>
          </p:nvPr>
        </p:nvSpPr>
        <p:spPr>
          <a:xfrm>
            <a:off x="539552" y="1196752"/>
            <a:ext cx="8229600" cy="820688"/>
          </a:xfrm>
        </p:spPr>
        <p:txBody>
          <a:bodyPr>
            <a:normAutofit fontScale="85000" lnSpcReduction="20000"/>
          </a:bodyPr>
          <a:lstStyle/>
          <a:p>
            <a:r>
              <a:rPr lang="en-GB" dirty="0"/>
              <a:t>In HTML there are some semantic elements that can be used to define different parts of a web page:  </a:t>
            </a:r>
            <a:endParaRPr lang="en-GB" dirty="0" smtClean="0"/>
          </a:p>
          <a:p>
            <a:endParaRPr lang="en-GB" dirty="0"/>
          </a:p>
        </p:txBody>
      </p:sp>
      <p:pic>
        <p:nvPicPr>
          <p:cNvPr id="1026" name="Picture 2" descr="HTML Semantic Eleme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0232" y="2204864"/>
            <a:ext cx="2322676" cy="273630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p:cNvGraphicFramePr>
            <a:graphicFrameLocks noGrp="1"/>
          </p:cNvGraphicFramePr>
          <p:nvPr>
            <p:extLst>
              <p:ext uri="{D42A27DB-BD31-4B8C-83A1-F6EECF244321}">
                <p14:modId xmlns:p14="http://schemas.microsoft.com/office/powerpoint/2010/main" val="3794106163"/>
              </p:ext>
            </p:extLst>
          </p:nvPr>
        </p:nvGraphicFramePr>
        <p:xfrm>
          <a:off x="457200" y="1916839"/>
          <a:ext cx="6203032" cy="4941160"/>
        </p:xfrm>
        <a:graphic>
          <a:graphicData uri="http://schemas.openxmlformats.org/drawingml/2006/table">
            <a:tbl>
              <a:tblPr/>
              <a:tblGrid>
                <a:gridCol w="1237535">
                  <a:extLst>
                    <a:ext uri="{9D8B030D-6E8A-4147-A177-3AD203B41FA5}">
                      <a16:colId xmlns:a16="http://schemas.microsoft.com/office/drawing/2014/main" val="20000"/>
                    </a:ext>
                  </a:extLst>
                </a:gridCol>
                <a:gridCol w="4965497">
                  <a:extLst>
                    <a:ext uri="{9D8B030D-6E8A-4147-A177-3AD203B41FA5}">
                      <a16:colId xmlns:a16="http://schemas.microsoft.com/office/drawing/2014/main" val="20001"/>
                    </a:ext>
                  </a:extLst>
                </a:gridCol>
              </a:tblGrid>
              <a:tr h="337445">
                <a:tc>
                  <a:txBody>
                    <a:bodyPr/>
                    <a:lstStyle/>
                    <a:p>
                      <a:pPr algn="l" fontAlgn="t"/>
                      <a:r>
                        <a:rPr lang="en-IN" sz="1300" dirty="0">
                          <a:effectLst/>
                        </a:rPr>
                        <a:t>Tag</a:t>
                      </a:r>
                    </a:p>
                  </a:txBody>
                  <a:tcPr marL="110389" marR="55195" marT="55195" marB="551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300">
                          <a:effectLst/>
                        </a:rPr>
                        <a:t>Description</a:t>
                      </a:r>
                    </a:p>
                  </a:txBody>
                  <a:tcPr marL="55195" marR="55195" marT="55195" marB="551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37445">
                <a:tc>
                  <a:txBody>
                    <a:bodyPr/>
                    <a:lstStyle/>
                    <a:p>
                      <a:pPr algn="l" fontAlgn="t"/>
                      <a:r>
                        <a:rPr lang="en-IN" sz="1300">
                          <a:effectLst/>
                          <a:hlinkClick r:id="rId3"/>
                        </a:rPr>
                        <a:t>&lt;article&gt;</a:t>
                      </a:r>
                      <a:endParaRPr lang="en-IN" sz="1300">
                        <a:effectLst/>
                      </a:endParaRPr>
                    </a:p>
                  </a:txBody>
                  <a:tcPr marL="110389" marR="55195" marT="55195" marB="551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300" dirty="0">
                          <a:effectLst/>
                        </a:rPr>
                        <a:t>Defines independent, self-contained content</a:t>
                      </a:r>
                    </a:p>
                  </a:txBody>
                  <a:tcPr marL="55195" marR="55195" marT="55195" marB="551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1"/>
                  </a:ext>
                </a:extLst>
              </a:tr>
              <a:tr h="337445">
                <a:tc>
                  <a:txBody>
                    <a:bodyPr/>
                    <a:lstStyle/>
                    <a:p>
                      <a:pPr algn="l" fontAlgn="t"/>
                      <a:r>
                        <a:rPr lang="en-IN" sz="1300">
                          <a:effectLst/>
                          <a:hlinkClick r:id="rId4"/>
                        </a:rPr>
                        <a:t>&lt;aside&gt;</a:t>
                      </a:r>
                      <a:endParaRPr lang="en-IN" sz="1300">
                        <a:effectLst/>
                      </a:endParaRPr>
                    </a:p>
                  </a:txBody>
                  <a:tcPr marL="110389" marR="55195" marT="55195" marB="551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GB" sz="1300">
                          <a:effectLst/>
                        </a:rPr>
                        <a:t>Defines content aside from the page content</a:t>
                      </a:r>
                    </a:p>
                  </a:txBody>
                  <a:tcPr marL="55195" marR="55195" marT="55195" marB="551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37445">
                <a:tc>
                  <a:txBody>
                    <a:bodyPr/>
                    <a:lstStyle/>
                    <a:p>
                      <a:pPr algn="l" fontAlgn="t"/>
                      <a:r>
                        <a:rPr lang="en-IN" sz="1300">
                          <a:effectLst/>
                          <a:hlinkClick r:id="rId5"/>
                        </a:rPr>
                        <a:t>&lt;details&gt;</a:t>
                      </a:r>
                      <a:endParaRPr lang="en-IN" sz="1300">
                        <a:effectLst/>
                      </a:endParaRPr>
                    </a:p>
                  </a:txBody>
                  <a:tcPr marL="110389" marR="55195" marT="55195" marB="551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GB" sz="1300">
                          <a:effectLst/>
                        </a:rPr>
                        <a:t>Defines additional details that the user can view or hide</a:t>
                      </a:r>
                    </a:p>
                  </a:txBody>
                  <a:tcPr marL="55195" marR="55195" marT="55195" marB="551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3"/>
                  </a:ext>
                </a:extLst>
              </a:tr>
              <a:tr h="337445">
                <a:tc>
                  <a:txBody>
                    <a:bodyPr/>
                    <a:lstStyle/>
                    <a:p>
                      <a:pPr algn="l" fontAlgn="t"/>
                      <a:r>
                        <a:rPr lang="en-IN" sz="1300">
                          <a:effectLst/>
                          <a:hlinkClick r:id="rId6"/>
                        </a:rPr>
                        <a:t>&lt;figcaption&gt;</a:t>
                      </a:r>
                      <a:endParaRPr lang="en-IN" sz="1300">
                        <a:effectLst/>
                      </a:endParaRPr>
                    </a:p>
                  </a:txBody>
                  <a:tcPr marL="110389" marR="55195" marT="55195" marB="551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GB" sz="1300">
                          <a:effectLst/>
                        </a:rPr>
                        <a:t>Defines a caption for a &lt;figure&gt; element</a:t>
                      </a:r>
                    </a:p>
                  </a:txBody>
                  <a:tcPr marL="55195" marR="55195" marT="55195" marB="551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554375">
                <a:tc>
                  <a:txBody>
                    <a:bodyPr/>
                    <a:lstStyle/>
                    <a:p>
                      <a:pPr algn="l" fontAlgn="t"/>
                      <a:r>
                        <a:rPr lang="en-IN" sz="1300">
                          <a:effectLst/>
                          <a:hlinkClick r:id="rId7"/>
                        </a:rPr>
                        <a:t>&lt;figure&gt;</a:t>
                      </a:r>
                      <a:endParaRPr lang="en-IN" sz="1300">
                        <a:effectLst/>
                      </a:endParaRPr>
                    </a:p>
                  </a:txBody>
                  <a:tcPr marL="110389" marR="55195" marT="55195" marB="551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300" dirty="0">
                          <a:effectLst/>
                        </a:rPr>
                        <a:t>Specifies self-contained content, like illustrations, diagrams, photos, code listings, etc.</a:t>
                      </a:r>
                    </a:p>
                  </a:txBody>
                  <a:tcPr marL="55195" marR="55195" marT="55195" marB="551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5"/>
                  </a:ext>
                </a:extLst>
              </a:tr>
              <a:tr h="337445">
                <a:tc>
                  <a:txBody>
                    <a:bodyPr/>
                    <a:lstStyle/>
                    <a:p>
                      <a:pPr algn="l" fontAlgn="t"/>
                      <a:r>
                        <a:rPr lang="en-IN" sz="1300">
                          <a:effectLst/>
                          <a:hlinkClick r:id="rId8"/>
                        </a:rPr>
                        <a:t>&lt;footer&gt;</a:t>
                      </a:r>
                      <a:endParaRPr lang="en-IN" sz="1300">
                        <a:effectLst/>
                      </a:endParaRPr>
                    </a:p>
                  </a:txBody>
                  <a:tcPr marL="110389" marR="55195" marT="55195" marB="551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GB" sz="1300">
                          <a:effectLst/>
                        </a:rPr>
                        <a:t>Defines a footer for a document or section</a:t>
                      </a:r>
                    </a:p>
                  </a:txBody>
                  <a:tcPr marL="55195" marR="55195" marT="55195" marB="551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337445">
                <a:tc>
                  <a:txBody>
                    <a:bodyPr/>
                    <a:lstStyle/>
                    <a:p>
                      <a:pPr algn="l" fontAlgn="t"/>
                      <a:r>
                        <a:rPr lang="en-IN" sz="1300">
                          <a:effectLst/>
                          <a:hlinkClick r:id="rId9"/>
                        </a:rPr>
                        <a:t>&lt;header&gt;</a:t>
                      </a:r>
                      <a:endParaRPr lang="en-IN" sz="1300">
                        <a:effectLst/>
                      </a:endParaRPr>
                    </a:p>
                  </a:txBody>
                  <a:tcPr marL="110389" marR="55195" marT="55195" marB="551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GB" sz="1300">
                          <a:effectLst/>
                        </a:rPr>
                        <a:t>Specifies a header for a document or section</a:t>
                      </a:r>
                    </a:p>
                  </a:txBody>
                  <a:tcPr marL="55195" marR="55195" marT="55195" marB="551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7"/>
                  </a:ext>
                </a:extLst>
              </a:tr>
              <a:tr h="337445">
                <a:tc>
                  <a:txBody>
                    <a:bodyPr/>
                    <a:lstStyle/>
                    <a:p>
                      <a:pPr algn="l" fontAlgn="t"/>
                      <a:r>
                        <a:rPr lang="en-IN" sz="1300">
                          <a:effectLst/>
                          <a:hlinkClick r:id="rId10"/>
                        </a:rPr>
                        <a:t>&lt;main&gt;</a:t>
                      </a:r>
                      <a:endParaRPr lang="en-IN" sz="1300">
                        <a:effectLst/>
                      </a:endParaRPr>
                    </a:p>
                  </a:txBody>
                  <a:tcPr marL="110389" marR="55195" marT="55195" marB="551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GB" sz="1300">
                          <a:effectLst/>
                        </a:rPr>
                        <a:t>Specifies the main content of a document</a:t>
                      </a:r>
                    </a:p>
                  </a:txBody>
                  <a:tcPr marL="55195" marR="55195" marT="55195" marB="551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337445">
                <a:tc>
                  <a:txBody>
                    <a:bodyPr/>
                    <a:lstStyle/>
                    <a:p>
                      <a:pPr algn="l" fontAlgn="t"/>
                      <a:r>
                        <a:rPr lang="en-IN" sz="1300">
                          <a:effectLst/>
                          <a:hlinkClick r:id="rId11"/>
                        </a:rPr>
                        <a:t>&lt;mark&gt;</a:t>
                      </a:r>
                      <a:endParaRPr lang="en-IN" sz="1300">
                        <a:effectLst/>
                      </a:endParaRPr>
                    </a:p>
                  </a:txBody>
                  <a:tcPr marL="110389" marR="55195" marT="55195" marB="551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300">
                          <a:effectLst/>
                        </a:rPr>
                        <a:t>Defines marked/highlighted text</a:t>
                      </a:r>
                    </a:p>
                  </a:txBody>
                  <a:tcPr marL="55195" marR="55195" marT="55195" marB="551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9"/>
                  </a:ext>
                </a:extLst>
              </a:tr>
              <a:tr h="337445">
                <a:tc>
                  <a:txBody>
                    <a:bodyPr/>
                    <a:lstStyle/>
                    <a:p>
                      <a:pPr algn="l" fontAlgn="t"/>
                      <a:r>
                        <a:rPr lang="en-IN" sz="1300">
                          <a:effectLst/>
                          <a:hlinkClick r:id="rId12"/>
                        </a:rPr>
                        <a:t>&lt;nav&gt;</a:t>
                      </a:r>
                      <a:endParaRPr lang="en-IN" sz="1300">
                        <a:effectLst/>
                      </a:endParaRPr>
                    </a:p>
                  </a:txBody>
                  <a:tcPr marL="110389" marR="55195" marT="55195" marB="551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300">
                          <a:effectLst/>
                        </a:rPr>
                        <a:t>Defines navigation links</a:t>
                      </a:r>
                    </a:p>
                  </a:txBody>
                  <a:tcPr marL="55195" marR="55195" marT="55195" marB="551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r h="337445">
                <a:tc>
                  <a:txBody>
                    <a:bodyPr/>
                    <a:lstStyle/>
                    <a:p>
                      <a:pPr algn="l" fontAlgn="t"/>
                      <a:r>
                        <a:rPr lang="en-IN" sz="1300">
                          <a:effectLst/>
                          <a:hlinkClick r:id="rId13"/>
                        </a:rPr>
                        <a:t>&lt;section&gt;</a:t>
                      </a:r>
                      <a:endParaRPr lang="en-IN" sz="1300">
                        <a:effectLst/>
                      </a:endParaRPr>
                    </a:p>
                  </a:txBody>
                  <a:tcPr marL="110389" marR="55195" marT="55195" marB="551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300">
                          <a:effectLst/>
                        </a:rPr>
                        <a:t>Defines a section in a document</a:t>
                      </a:r>
                    </a:p>
                  </a:txBody>
                  <a:tcPr marL="55195" marR="55195" marT="55195" marB="551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11"/>
                  </a:ext>
                </a:extLst>
              </a:tr>
              <a:tr h="337445">
                <a:tc>
                  <a:txBody>
                    <a:bodyPr/>
                    <a:lstStyle/>
                    <a:p>
                      <a:pPr algn="l" fontAlgn="t"/>
                      <a:r>
                        <a:rPr lang="en-IN" sz="1300">
                          <a:effectLst/>
                          <a:hlinkClick r:id="rId14"/>
                        </a:rPr>
                        <a:t>&lt;summary&gt;</a:t>
                      </a:r>
                      <a:endParaRPr lang="en-IN" sz="1300">
                        <a:effectLst/>
                      </a:endParaRPr>
                    </a:p>
                  </a:txBody>
                  <a:tcPr marL="110389" marR="55195" marT="55195" marB="551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GB" sz="1300">
                          <a:effectLst/>
                        </a:rPr>
                        <a:t>Defines a visible heading for a &lt;details&gt; element</a:t>
                      </a:r>
                    </a:p>
                  </a:txBody>
                  <a:tcPr marL="55195" marR="55195" marT="55195" marB="551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12"/>
                  </a:ext>
                </a:extLst>
              </a:tr>
              <a:tr h="337445">
                <a:tc>
                  <a:txBody>
                    <a:bodyPr/>
                    <a:lstStyle/>
                    <a:p>
                      <a:pPr algn="l" fontAlgn="t"/>
                      <a:r>
                        <a:rPr lang="en-IN" sz="1300" dirty="0">
                          <a:effectLst/>
                          <a:hlinkClick r:id="rId15"/>
                        </a:rPr>
                        <a:t>&lt;time&gt;</a:t>
                      </a:r>
                      <a:endParaRPr lang="en-IN" sz="1300" dirty="0">
                        <a:effectLst/>
                      </a:endParaRPr>
                    </a:p>
                  </a:txBody>
                  <a:tcPr marL="110389" marR="55195" marT="55195" marB="551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IN" sz="1300" dirty="0">
                          <a:effectLst/>
                        </a:rPr>
                        <a:t>Defines a date/time</a:t>
                      </a:r>
                    </a:p>
                  </a:txBody>
                  <a:tcPr marL="55195" marR="55195" marT="55195" marB="551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21037418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HTML &lt;section&gt; Element</a:t>
            </a:r>
            <a:br>
              <a:rPr lang="en-IN" dirty="0"/>
            </a:br>
            <a:endParaRPr lang="en-IN" dirty="0"/>
          </a:p>
        </p:txBody>
      </p:sp>
      <p:sp>
        <p:nvSpPr>
          <p:cNvPr id="3" name="Content Placeholder 2"/>
          <p:cNvSpPr>
            <a:spLocks noGrp="1"/>
          </p:cNvSpPr>
          <p:nvPr>
            <p:ph idx="1"/>
          </p:nvPr>
        </p:nvSpPr>
        <p:spPr>
          <a:xfrm>
            <a:off x="457200" y="1600200"/>
            <a:ext cx="4474840" cy="4525963"/>
          </a:xfrm>
        </p:spPr>
        <p:txBody>
          <a:bodyPr>
            <a:normAutofit fontScale="40000" lnSpcReduction="20000"/>
          </a:bodyPr>
          <a:lstStyle/>
          <a:p>
            <a:pPr marL="0" indent="0">
              <a:buNone/>
            </a:pPr>
            <a:r>
              <a:rPr lang="en-GB" dirty="0"/>
              <a:t>&lt;!DOCTYPE html&gt;</a:t>
            </a:r>
          </a:p>
          <a:p>
            <a:pPr marL="0" indent="0">
              <a:buNone/>
            </a:pPr>
            <a:r>
              <a:rPr lang="en-GB" dirty="0"/>
              <a:t>&lt;html&gt;</a:t>
            </a:r>
          </a:p>
          <a:p>
            <a:pPr marL="0" indent="0">
              <a:buNone/>
            </a:pPr>
            <a:r>
              <a:rPr lang="en-GB" dirty="0"/>
              <a:t>&lt;body&gt;</a:t>
            </a:r>
          </a:p>
          <a:p>
            <a:pPr marL="0" indent="0">
              <a:buNone/>
            </a:pPr>
            <a:endParaRPr lang="en-GB" dirty="0"/>
          </a:p>
          <a:p>
            <a:pPr marL="0" indent="0">
              <a:buNone/>
            </a:pPr>
            <a:r>
              <a:rPr lang="en-GB" dirty="0"/>
              <a:t>&lt;section&gt;</a:t>
            </a:r>
          </a:p>
          <a:p>
            <a:pPr marL="0" indent="0">
              <a:buNone/>
            </a:pPr>
            <a:r>
              <a:rPr lang="en-GB" dirty="0"/>
              <a:t>  &lt;h1&gt;WWF&lt;/h1&gt;</a:t>
            </a:r>
          </a:p>
          <a:p>
            <a:pPr marL="0" indent="0">
              <a:buNone/>
            </a:pPr>
            <a:r>
              <a:rPr lang="en-GB" dirty="0"/>
              <a:t>  &lt;p&gt;The World Wide Fund for Nature (WWF) is an international organization working on issues regarding the conservation, research and restoration of the environment, formerly named the World Wildlife Fund. WWF was founded in 1961.&lt;/p&gt;</a:t>
            </a:r>
          </a:p>
          <a:p>
            <a:pPr marL="0" indent="0">
              <a:buNone/>
            </a:pPr>
            <a:r>
              <a:rPr lang="en-GB" dirty="0"/>
              <a:t>&lt;/section&gt;</a:t>
            </a:r>
          </a:p>
          <a:p>
            <a:pPr marL="0" indent="0">
              <a:buNone/>
            </a:pPr>
            <a:endParaRPr lang="en-GB" dirty="0"/>
          </a:p>
          <a:p>
            <a:pPr marL="0" indent="0">
              <a:buNone/>
            </a:pPr>
            <a:r>
              <a:rPr lang="en-GB" dirty="0"/>
              <a:t>&lt;section&gt;</a:t>
            </a:r>
          </a:p>
          <a:p>
            <a:pPr marL="0" indent="0">
              <a:buNone/>
            </a:pPr>
            <a:r>
              <a:rPr lang="en-GB" dirty="0"/>
              <a:t>  &lt;h1&gt;WWF's Panda symbol&lt;/h1&gt;</a:t>
            </a:r>
          </a:p>
          <a:p>
            <a:pPr marL="0" indent="0">
              <a:buNone/>
            </a:pPr>
            <a:r>
              <a:rPr lang="en-GB" dirty="0"/>
              <a:t>  &lt;p&gt;The Panda has become the symbol of WWF. The well-known panda logo of WWF originated from a panda named Chi </a:t>
            </a:r>
            <a:r>
              <a:rPr lang="en-GB" dirty="0" err="1"/>
              <a:t>Chi</a:t>
            </a:r>
            <a:r>
              <a:rPr lang="en-GB" dirty="0"/>
              <a:t> that was transferred from the Beijing Zoo to the London Zoo in the same year of the establishment of WWF.&lt;/p&gt;</a:t>
            </a:r>
          </a:p>
          <a:p>
            <a:pPr marL="0" indent="0">
              <a:buNone/>
            </a:pPr>
            <a:r>
              <a:rPr lang="en-GB" dirty="0"/>
              <a:t>&lt;/section&gt;</a:t>
            </a:r>
          </a:p>
          <a:p>
            <a:pPr marL="0" indent="0">
              <a:buNone/>
            </a:pPr>
            <a:endParaRPr lang="en-GB" dirty="0"/>
          </a:p>
          <a:p>
            <a:pPr marL="0" indent="0">
              <a:buNone/>
            </a:pPr>
            <a:r>
              <a:rPr lang="en-GB" dirty="0"/>
              <a:t>&lt;/body&gt;</a:t>
            </a:r>
          </a:p>
          <a:p>
            <a:pPr marL="0" indent="0">
              <a:buNone/>
            </a:pPr>
            <a:r>
              <a:rPr lang="en-GB" dirty="0"/>
              <a:t>&lt;/html&gt;</a:t>
            </a:r>
          </a:p>
          <a:p>
            <a:pPr marL="0" indent="0">
              <a:buNone/>
            </a:pPr>
            <a:endParaRPr lang="en-IN" dirty="0"/>
          </a:p>
        </p:txBody>
      </p:sp>
    </p:spTree>
    <p:extLst>
      <p:ext uri="{BB962C8B-B14F-4D97-AF65-F5344CB8AC3E}">
        <p14:creationId xmlns:p14="http://schemas.microsoft.com/office/powerpoint/2010/main" val="15828846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of </a:t>
            </a:r>
            <a:r>
              <a:rPr lang="en-IN" dirty="0"/>
              <a:t>Semantic Element :</a:t>
            </a:r>
          </a:p>
        </p:txBody>
      </p:sp>
      <p:sp>
        <p:nvSpPr>
          <p:cNvPr id="3" name="Content Placeholder 2"/>
          <p:cNvSpPr>
            <a:spLocks noGrp="1"/>
          </p:cNvSpPr>
          <p:nvPr>
            <p:ph idx="1"/>
          </p:nvPr>
        </p:nvSpPr>
        <p:spPr>
          <a:xfrm>
            <a:off x="457200" y="1268760"/>
            <a:ext cx="7355160" cy="5069160"/>
          </a:xfrm>
        </p:spPr>
        <p:txBody>
          <a:bodyPr>
            <a:noAutofit/>
          </a:bodyPr>
          <a:lstStyle/>
          <a:p>
            <a:pPr marL="0" indent="0">
              <a:buNone/>
            </a:pPr>
            <a:r>
              <a:rPr lang="en-GB" sz="1100" dirty="0"/>
              <a:t>&lt;!DOCTYPE html&gt;</a:t>
            </a:r>
          </a:p>
          <a:p>
            <a:pPr marL="0" indent="0">
              <a:buNone/>
            </a:pPr>
            <a:r>
              <a:rPr lang="en-GB" sz="1100" dirty="0"/>
              <a:t>&lt;html</a:t>
            </a:r>
            <a:r>
              <a:rPr lang="en-GB" sz="1100" dirty="0" smtClean="0"/>
              <a:t>&gt; &lt;</a:t>
            </a:r>
            <a:r>
              <a:rPr lang="en-GB" sz="1100" dirty="0"/>
              <a:t>body&gt;</a:t>
            </a:r>
          </a:p>
          <a:p>
            <a:pPr marL="0" indent="0">
              <a:buNone/>
            </a:pPr>
            <a:r>
              <a:rPr lang="en-GB" sz="1100" dirty="0"/>
              <a:t>&lt;</a:t>
            </a:r>
            <a:r>
              <a:rPr lang="en-GB" sz="1100" dirty="0" err="1"/>
              <a:t>nav</a:t>
            </a:r>
            <a:r>
              <a:rPr lang="en-GB" sz="1100" dirty="0"/>
              <a:t>&gt;</a:t>
            </a:r>
          </a:p>
          <a:p>
            <a:pPr marL="0" indent="0">
              <a:buNone/>
            </a:pPr>
            <a:r>
              <a:rPr lang="en-GB" sz="1100" dirty="0"/>
              <a:t>  &lt;a </a:t>
            </a:r>
            <a:r>
              <a:rPr lang="en-GB" sz="1100" dirty="0" err="1"/>
              <a:t>href</a:t>
            </a:r>
            <a:r>
              <a:rPr lang="en-GB" sz="1100" dirty="0"/>
              <a:t>="/html/"&gt;HTML&lt;/a&gt; |</a:t>
            </a:r>
          </a:p>
          <a:p>
            <a:pPr marL="0" indent="0">
              <a:buNone/>
            </a:pPr>
            <a:r>
              <a:rPr lang="en-GB" sz="1100" dirty="0"/>
              <a:t>  &lt;a </a:t>
            </a:r>
            <a:r>
              <a:rPr lang="en-GB" sz="1100" dirty="0" err="1"/>
              <a:t>href</a:t>
            </a:r>
            <a:r>
              <a:rPr lang="en-GB" sz="1100" dirty="0"/>
              <a:t>="/</a:t>
            </a:r>
            <a:r>
              <a:rPr lang="en-GB" sz="1100" dirty="0" err="1"/>
              <a:t>css</a:t>
            </a:r>
            <a:r>
              <a:rPr lang="en-GB" sz="1100" dirty="0"/>
              <a:t>/"&gt;CSS&lt;/a&gt; |</a:t>
            </a:r>
          </a:p>
          <a:p>
            <a:pPr marL="0" indent="0">
              <a:buNone/>
            </a:pPr>
            <a:r>
              <a:rPr lang="en-GB" sz="1100" dirty="0"/>
              <a:t>  &lt;a </a:t>
            </a:r>
            <a:r>
              <a:rPr lang="en-GB" sz="1100" dirty="0" err="1"/>
              <a:t>href</a:t>
            </a:r>
            <a:r>
              <a:rPr lang="en-GB" sz="1100" dirty="0"/>
              <a:t>="/</a:t>
            </a:r>
            <a:r>
              <a:rPr lang="en-GB" sz="1100" dirty="0" err="1"/>
              <a:t>js</a:t>
            </a:r>
            <a:r>
              <a:rPr lang="en-GB" sz="1100" dirty="0"/>
              <a:t>/"&gt;JavaScript&lt;/a&gt; |</a:t>
            </a:r>
          </a:p>
          <a:p>
            <a:pPr marL="0" indent="0">
              <a:buNone/>
            </a:pPr>
            <a:r>
              <a:rPr lang="en-GB" sz="1100" dirty="0"/>
              <a:t>  &lt;a </a:t>
            </a:r>
            <a:r>
              <a:rPr lang="en-GB" sz="1100" dirty="0" err="1"/>
              <a:t>href</a:t>
            </a:r>
            <a:r>
              <a:rPr lang="en-GB" sz="1100" dirty="0"/>
              <a:t>="/</a:t>
            </a:r>
            <a:r>
              <a:rPr lang="en-GB" sz="1100" dirty="0" err="1"/>
              <a:t>jquery</a:t>
            </a:r>
            <a:r>
              <a:rPr lang="en-GB" sz="1100" dirty="0"/>
              <a:t>/"&gt;</a:t>
            </a:r>
            <a:r>
              <a:rPr lang="en-GB" sz="1100" dirty="0" err="1"/>
              <a:t>jQuery</a:t>
            </a:r>
            <a:r>
              <a:rPr lang="en-GB" sz="1100" dirty="0"/>
              <a:t>&lt;/a&gt;</a:t>
            </a:r>
          </a:p>
          <a:p>
            <a:pPr marL="0" indent="0">
              <a:buNone/>
            </a:pPr>
            <a:r>
              <a:rPr lang="en-GB" sz="1100" dirty="0"/>
              <a:t>&lt;/</a:t>
            </a:r>
            <a:r>
              <a:rPr lang="en-GB" sz="1100" dirty="0" err="1"/>
              <a:t>nav</a:t>
            </a:r>
            <a:r>
              <a:rPr lang="en-GB" sz="1100" dirty="0"/>
              <a:t>&gt;</a:t>
            </a:r>
          </a:p>
          <a:p>
            <a:pPr marL="0" indent="0">
              <a:buNone/>
            </a:pPr>
            <a:r>
              <a:rPr lang="en-GB" sz="1100" dirty="0" smtClean="0"/>
              <a:t>&lt;</a:t>
            </a:r>
            <a:r>
              <a:rPr lang="en-GB" sz="1100" dirty="0"/>
              <a:t>p&gt;My family and I visited The Epcot </a:t>
            </a:r>
            <a:r>
              <a:rPr lang="en-GB" sz="1100" dirty="0" err="1"/>
              <a:t>center</a:t>
            </a:r>
            <a:r>
              <a:rPr lang="en-GB" sz="1100" dirty="0"/>
              <a:t> this summer. The weather was nice, and Epcot was amazing! I had a great summer together with my family!&lt;/p&gt;</a:t>
            </a:r>
          </a:p>
          <a:p>
            <a:pPr marL="0" indent="0">
              <a:buNone/>
            </a:pPr>
            <a:endParaRPr lang="en-GB" sz="1100" dirty="0" smtClean="0"/>
          </a:p>
          <a:p>
            <a:pPr marL="0" indent="0">
              <a:buNone/>
            </a:pPr>
            <a:r>
              <a:rPr lang="en-GB" sz="1100" dirty="0"/>
              <a:t>&lt;figure&gt; </a:t>
            </a:r>
            <a:endParaRPr lang="en-GB" sz="1100" dirty="0" smtClean="0"/>
          </a:p>
          <a:p>
            <a:pPr marL="0" indent="0">
              <a:buNone/>
            </a:pPr>
            <a:r>
              <a:rPr lang="en-GB" sz="1100" dirty="0" smtClean="0"/>
              <a:t>&lt;</a:t>
            </a:r>
            <a:r>
              <a:rPr lang="en-GB" sz="1100" dirty="0" err="1"/>
              <a:t>img</a:t>
            </a:r>
            <a:r>
              <a:rPr lang="en-GB" sz="1100" dirty="0"/>
              <a:t> </a:t>
            </a:r>
            <a:r>
              <a:rPr lang="en-GB" sz="1100" dirty="0" err="1"/>
              <a:t>src</a:t>
            </a:r>
            <a:r>
              <a:rPr lang="en-GB" sz="1100" dirty="0"/>
              <a:t>="https://en.wikipedia.org/wiki/</a:t>
            </a:r>
            <a:r>
              <a:rPr lang="en-GB" sz="1100" dirty="0" err="1"/>
              <a:t>File:Shadow_of_Mordor_cover_art.jpg</a:t>
            </a:r>
            <a:r>
              <a:rPr lang="en-GB" sz="1100" dirty="0"/>
              <a:t>" alt="Shadow of </a:t>
            </a:r>
            <a:r>
              <a:rPr lang="en-GB" sz="1100" dirty="0" err="1"/>
              <a:t>Mordor</a:t>
            </a:r>
            <a:r>
              <a:rPr lang="en-GB" sz="1100" dirty="0"/>
              <a:t>" /&gt; </a:t>
            </a:r>
            <a:endParaRPr lang="en-GB" sz="1100" dirty="0" smtClean="0"/>
          </a:p>
          <a:p>
            <a:pPr marL="0" indent="0">
              <a:buNone/>
            </a:pPr>
            <a:r>
              <a:rPr lang="en-GB" sz="1100" dirty="0" smtClean="0"/>
              <a:t>&lt;</a:t>
            </a:r>
            <a:r>
              <a:rPr lang="en-GB" sz="1100" dirty="0" err="1"/>
              <a:t>figcaption</a:t>
            </a:r>
            <a:r>
              <a:rPr lang="en-GB" sz="1100" dirty="0"/>
              <a:t>&gt;Cover art for Middle-earth: Shadow of </a:t>
            </a:r>
            <a:r>
              <a:rPr lang="en-GB" sz="1100" dirty="0" err="1"/>
              <a:t>Mordor</a:t>
            </a:r>
            <a:r>
              <a:rPr lang="en-GB" sz="1100" dirty="0"/>
              <a:t>&lt;/</a:t>
            </a:r>
            <a:r>
              <a:rPr lang="en-GB" sz="1100" dirty="0" err="1"/>
              <a:t>figcaption</a:t>
            </a:r>
            <a:r>
              <a:rPr lang="en-GB" sz="1100" dirty="0" smtClean="0"/>
              <a:t>&gt;</a:t>
            </a:r>
          </a:p>
          <a:p>
            <a:pPr marL="0" indent="0">
              <a:buNone/>
            </a:pPr>
            <a:r>
              <a:rPr lang="en-GB" sz="1100" dirty="0" smtClean="0"/>
              <a:t> </a:t>
            </a:r>
            <a:r>
              <a:rPr lang="en-GB" sz="1100" dirty="0"/>
              <a:t>&lt;/figure&gt;</a:t>
            </a:r>
            <a:endParaRPr lang="en-GB" sz="1100" dirty="0" smtClean="0"/>
          </a:p>
          <a:p>
            <a:pPr marL="0" indent="0">
              <a:buNone/>
            </a:pPr>
            <a:endParaRPr lang="en-GB" sz="1100" dirty="0"/>
          </a:p>
          <a:p>
            <a:pPr marL="0" indent="0">
              <a:buNone/>
            </a:pPr>
            <a:r>
              <a:rPr lang="en-GB" sz="1100" dirty="0"/>
              <a:t>&lt;aside&gt;</a:t>
            </a:r>
          </a:p>
          <a:p>
            <a:pPr marL="0" indent="0">
              <a:buNone/>
            </a:pPr>
            <a:r>
              <a:rPr lang="en-GB" sz="1100" dirty="0"/>
              <a:t>  &lt;h4&gt;Epcot </a:t>
            </a:r>
            <a:r>
              <a:rPr lang="en-GB" sz="1100" dirty="0" err="1"/>
              <a:t>Center</a:t>
            </a:r>
            <a:r>
              <a:rPr lang="en-GB" sz="1100" dirty="0"/>
              <a:t>&lt;/h4&gt;</a:t>
            </a:r>
          </a:p>
          <a:p>
            <a:pPr marL="0" indent="0">
              <a:buNone/>
            </a:pPr>
            <a:r>
              <a:rPr lang="en-GB" sz="1100" dirty="0"/>
              <a:t>  &lt;p&gt;Epcot is a theme park at Walt Disney World Resort featuring exciting attractions, international pavilions, award-winning fireworks and seasonal special events.&lt;/p&gt;</a:t>
            </a:r>
          </a:p>
          <a:p>
            <a:pPr marL="0" indent="0">
              <a:buNone/>
            </a:pPr>
            <a:r>
              <a:rPr lang="en-GB" sz="1100" dirty="0"/>
              <a:t>&lt;/aside</a:t>
            </a:r>
            <a:r>
              <a:rPr lang="en-GB" sz="1100" dirty="0" smtClean="0"/>
              <a:t>&gt;</a:t>
            </a:r>
          </a:p>
          <a:p>
            <a:pPr marL="0" indent="0">
              <a:buNone/>
            </a:pPr>
            <a:r>
              <a:rPr lang="en-GB" sz="1100" dirty="0"/>
              <a:t>&lt;details&gt;</a:t>
            </a:r>
          </a:p>
          <a:p>
            <a:pPr marL="0" indent="0">
              <a:buNone/>
            </a:pPr>
            <a:r>
              <a:rPr lang="en-GB" sz="1100" dirty="0"/>
              <a:t>  &lt;summary&gt;Epcot </a:t>
            </a:r>
            <a:r>
              <a:rPr lang="en-GB" sz="1100" dirty="0" err="1"/>
              <a:t>Center</a:t>
            </a:r>
            <a:r>
              <a:rPr lang="en-GB" sz="1100" dirty="0"/>
              <a:t>&lt;/summary&gt;</a:t>
            </a:r>
          </a:p>
          <a:p>
            <a:pPr marL="0" indent="0">
              <a:buNone/>
            </a:pPr>
            <a:r>
              <a:rPr lang="en-GB" sz="1100" dirty="0"/>
              <a:t>  &lt;p&gt;Epcot is a theme park at Walt Disney World Resort featuring exciting attractions, international pavilions, award-winning fireworks and seasonal special events.&lt;/p&gt;</a:t>
            </a:r>
          </a:p>
          <a:p>
            <a:pPr marL="0" indent="0">
              <a:buNone/>
            </a:pPr>
            <a:r>
              <a:rPr lang="en-GB" sz="1100" dirty="0"/>
              <a:t>&lt;/details&gt;</a:t>
            </a:r>
          </a:p>
          <a:p>
            <a:pPr marL="0" indent="0">
              <a:buNone/>
            </a:pPr>
            <a:r>
              <a:rPr lang="en-GB" sz="1100" dirty="0" smtClean="0"/>
              <a:t>&lt;/</a:t>
            </a:r>
            <a:r>
              <a:rPr lang="en-GB" sz="1100" dirty="0"/>
              <a:t>body&gt;</a:t>
            </a:r>
          </a:p>
          <a:p>
            <a:pPr marL="0" indent="0">
              <a:buNone/>
            </a:pPr>
            <a:r>
              <a:rPr lang="en-GB" sz="1100" dirty="0"/>
              <a:t>&lt;/html</a:t>
            </a:r>
            <a:r>
              <a:rPr lang="en-GB" sz="1100" dirty="0" smtClean="0"/>
              <a:t>&gt;</a:t>
            </a:r>
            <a:endParaRPr lang="en-GB" sz="1100" dirty="0"/>
          </a:p>
        </p:txBody>
      </p:sp>
    </p:spTree>
    <p:extLst>
      <p:ext uri="{BB962C8B-B14F-4D97-AF65-F5344CB8AC3E}">
        <p14:creationId xmlns:p14="http://schemas.microsoft.com/office/powerpoint/2010/main" val="5329897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HTML &lt;audio&gt; </a:t>
            </a:r>
            <a:r>
              <a:rPr lang="en-IN" dirty="0" smtClean="0"/>
              <a:t>Tag &amp; &lt;</a:t>
            </a:r>
            <a:r>
              <a:rPr lang="en-GB" dirty="0"/>
              <a:t> video </a:t>
            </a:r>
            <a:r>
              <a:rPr lang="en-IN" dirty="0" smtClean="0"/>
              <a:t>&gt;</a:t>
            </a:r>
            <a:r>
              <a:rPr lang="en-IN" dirty="0"/>
              <a:t/>
            </a:r>
            <a:br>
              <a:rPr lang="en-IN" dirty="0"/>
            </a:br>
            <a:endParaRPr lang="en-IN" dirty="0"/>
          </a:p>
        </p:txBody>
      </p:sp>
      <p:sp>
        <p:nvSpPr>
          <p:cNvPr id="3" name="Content Placeholder 2"/>
          <p:cNvSpPr>
            <a:spLocks noGrp="1"/>
          </p:cNvSpPr>
          <p:nvPr>
            <p:ph idx="1"/>
          </p:nvPr>
        </p:nvSpPr>
        <p:spPr>
          <a:xfrm>
            <a:off x="457200" y="1340768"/>
            <a:ext cx="8229600" cy="1180728"/>
          </a:xfrm>
        </p:spPr>
        <p:txBody>
          <a:bodyPr>
            <a:normAutofit fontScale="70000" lnSpcReduction="20000"/>
          </a:bodyPr>
          <a:lstStyle/>
          <a:p>
            <a:r>
              <a:rPr lang="en-GB" dirty="0"/>
              <a:t>The HTML5 &lt;audio&gt; and &lt;video&gt; tags make it simple to add media to a website. You need to set </a:t>
            </a:r>
            <a:r>
              <a:rPr lang="en-GB" b="1" dirty="0" err="1"/>
              <a:t>src</a:t>
            </a:r>
            <a:r>
              <a:rPr lang="en-GB" dirty="0"/>
              <a:t> attribute to identify the media source and include a controls attribute so the user </a:t>
            </a:r>
            <a:r>
              <a:rPr lang="en-GB" dirty="0" smtClean="0"/>
              <a:t>can </a:t>
            </a:r>
            <a:r>
              <a:rPr lang="en-GB" dirty="0"/>
              <a:t>play and pause the media</a:t>
            </a:r>
            <a:r>
              <a:rPr lang="en-GB" dirty="0" smtClean="0"/>
              <a:t>.</a:t>
            </a:r>
          </a:p>
          <a:p>
            <a:endParaRPr lang="en-IN" dirty="0"/>
          </a:p>
        </p:txBody>
      </p:sp>
      <p:sp>
        <p:nvSpPr>
          <p:cNvPr id="5" name="Content Placeholder 2"/>
          <p:cNvSpPr txBox="1">
            <a:spLocks/>
          </p:cNvSpPr>
          <p:nvPr/>
        </p:nvSpPr>
        <p:spPr>
          <a:xfrm>
            <a:off x="457200" y="2996952"/>
            <a:ext cx="7355160" cy="334096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GB" sz="1100" dirty="0"/>
          </a:p>
        </p:txBody>
      </p:sp>
      <p:sp>
        <p:nvSpPr>
          <p:cNvPr id="6" name="Content Placeholder 2"/>
          <p:cNvSpPr txBox="1">
            <a:spLocks/>
          </p:cNvSpPr>
          <p:nvPr/>
        </p:nvSpPr>
        <p:spPr>
          <a:xfrm>
            <a:off x="609600" y="2780928"/>
            <a:ext cx="4970512" cy="370939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GB" sz="1100" dirty="0"/>
          </a:p>
        </p:txBody>
      </p:sp>
      <p:sp>
        <p:nvSpPr>
          <p:cNvPr id="8" name="Content Placeholder 2"/>
          <p:cNvSpPr txBox="1">
            <a:spLocks/>
          </p:cNvSpPr>
          <p:nvPr/>
        </p:nvSpPr>
        <p:spPr>
          <a:xfrm>
            <a:off x="609600" y="2924944"/>
            <a:ext cx="5474568" cy="34563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N" sz="1800" dirty="0"/>
              <a:t>&lt;!DOCTYPE html&gt;</a:t>
            </a:r>
          </a:p>
          <a:p>
            <a:pPr marL="0" indent="0">
              <a:buNone/>
            </a:pPr>
            <a:r>
              <a:rPr lang="en-IN" sz="1800" dirty="0"/>
              <a:t>&lt;html</a:t>
            </a:r>
            <a:r>
              <a:rPr lang="en-IN" sz="1800" dirty="0" smtClean="0"/>
              <a:t>&gt; &lt;</a:t>
            </a:r>
            <a:r>
              <a:rPr lang="en-IN" sz="1800" dirty="0"/>
              <a:t>body&gt;</a:t>
            </a:r>
          </a:p>
          <a:p>
            <a:pPr marL="0" indent="0">
              <a:buNone/>
            </a:pPr>
            <a:r>
              <a:rPr lang="en-IN" sz="1800" dirty="0" smtClean="0"/>
              <a:t>&lt;</a:t>
            </a:r>
            <a:r>
              <a:rPr lang="en-IN" sz="1800" dirty="0"/>
              <a:t>h1&gt;The audio element&lt;/h1&gt;</a:t>
            </a:r>
          </a:p>
          <a:p>
            <a:pPr marL="0" indent="0">
              <a:buNone/>
            </a:pPr>
            <a:r>
              <a:rPr lang="en-IN" sz="1800" dirty="0" smtClean="0"/>
              <a:t>&lt;</a:t>
            </a:r>
            <a:r>
              <a:rPr lang="en-IN" sz="1800" dirty="0"/>
              <a:t>p&gt;Click on the play button to play a sound:&lt;/p&gt;</a:t>
            </a:r>
          </a:p>
          <a:p>
            <a:pPr marL="0" indent="0">
              <a:buNone/>
            </a:pPr>
            <a:r>
              <a:rPr lang="en-IN" sz="1800" dirty="0" smtClean="0"/>
              <a:t>&lt;</a:t>
            </a:r>
            <a:r>
              <a:rPr lang="en-IN" sz="1800" dirty="0"/>
              <a:t>audio controls&gt;</a:t>
            </a:r>
          </a:p>
          <a:p>
            <a:pPr marL="0" indent="0">
              <a:buNone/>
            </a:pPr>
            <a:r>
              <a:rPr lang="en-IN" sz="1800" dirty="0"/>
              <a:t>  &lt;source </a:t>
            </a:r>
            <a:r>
              <a:rPr lang="en-IN" sz="1800" dirty="0" err="1"/>
              <a:t>src</a:t>
            </a:r>
            <a:r>
              <a:rPr lang="en-IN" sz="1800" dirty="0"/>
              <a:t>="horse.ogg" type="audio/</a:t>
            </a:r>
            <a:r>
              <a:rPr lang="en-IN" sz="1800" dirty="0" err="1"/>
              <a:t>ogg</a:t>
            </a:r>
            <a:r>
              <a:rPr lang="en-IN" sz="1800" dirty="0"/>
              <a:t>"&gt;</a:t>
            </a:r>
          </a:p>
          <a:p>
            <a:pPr marL="0" indent="0">
              <a:buNone/>
            </a:pPr>
            <a:r>
              <a:rPr lang="en-IN" sz="1800" dirty="0"/>
              <a:t>  &lt;source </a:t>
            </a:r>
            <a:r>
              <a:rPr lang="en-IN" sz="1800" dirty="0" err="1"/>
              <a:t>src</a:t>
            </a:r>
            <a:r>
              <a:rPr lang="en-IN" sz="1800" dirty="0"/>
              <a:t>="horse.mp3" type="audio/mpeg"&gt;</a:t>
            </a:r>
          </a:p>
          <a:p>
            <a:pPr marL="0" indent="0">
              <a:buNone/>
            </a:pPr>
            <a:r>
              <a:rPr lang="en-IN" sz="1800" dirty="0"/>
              <a:t>  Your browser does not support the audio element.</a:t>
            </a:r>
          </a:p>
          <a:p>
            <a:pPr marL="0" indent="0">
              <a:buNone/>
            </a:pPr>
            <a:r>
              <a:rPr lang="en-IN" sz="1800" dirty="0"/>
              <a:t>&lt;/audio&gt;</a:t>
            </a:r>
          </a:p>
          <a:p>
            <a:pPr marL="0" indent="0">
              <a:buNone/>
            </a:pPr>
            <a:r>
              <a:rPr lang="en-IN" sz="1800" dirty="0" smtClean="0"/>
              <a:t>&lt;/</a:t>
            </a:r>
            <a:r>
              <a:rPr lang="en-IN" sz="1800" dirty="0"/>
              <a:t>body&gt;</a:t>
            </a:r>
          </a:p>
          <a:p>
            <a:pPr marL="0" indent="0">
              <a:buNone/>
            </a:pPr>
            <a:r>
              <a:rPr lang="en-IN" sz="1800" dirty="0"/>
              <a:t>&lt;/html&gt;</a:t>
            </a:r>
          </a:p>
        </p:txBody>
      </p:sp>
    </p:spTree>
    <p:extLst>
      <p:ext uri="{BB962C8B-B14F-4D97-AF65-F5344CB8AC3E}">
        <p14:creationId xmlns:p14="http://schemas.microsoft.com/office/powerpoint/2010/main" val="22756192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HTML </a:t>
            </a:r>
            <a:r>
              <a:rPr lang="en-IN" dirty="0" smtClean="0"/>
              <a:t>Tag &lt;</a:t>
            </a:r>
            <a:r>
              <a:rPr lang="en-GB" dirty="0" smtClean="0"/>
              <a:t> </a:t>
            </a:r>
            <a:r>
              <a:rPr lang="en-GB" dirty="0"/>
              <a:t>video </a:t>
            </a:r>
            <a:r>
              <a:rPr lang="en-IN" dirty="0"/>
              <a:t>&gt;</a:t>
            </a:r>
          </a:p>
        </p:txBody>
      </p:sp>
      <p:sp>
        <p:nvSpPr>
          <p:cNvPr id="3" name="Content Placeholder 2"/>
          <p:cNvSpPr>
            <a:spLocks noGrp="1"/>
          </p:cNvSpPr>
          <p:nvPr>
            <p:ph idx="1"/>
          </p:nvPr>
        </p:nvSpPr>
        <p:spPr/>
        <p:txBody>
          <a:bodyPr>
            <a:normAutofit fontScale="62500" lnSpcReduction="20000"/>
          </a:bodyPr>
          <a:lstStyle/>
          <a:p>
            <a:pPr marL="0" indent="0">
              <a:buNone/>
            </a:pPr>
            <a:r>
              <a:rPr lang="en-IN" dirty="0"/>
              <a:t>&lt;!DOCTYPE html&gt;</a:t>
            </a:r>
          </a:p>
          <a:p>
            <a:pPr marL="0" indent="0">
              <a:buNone/>
            </a:pPr>
            <a:r>
              <a:rPr lang="en-IN" dirty="0"/>
              <a:t>&lt;html&gt;</a:t>
            </a:r>
          </a:p>
          <a:p>
            <a:pPr marL="0" indent="0">
              <a:buNone/>
            </a:pPr>
            <a:r>
              <a:rPr lang="en-IN" dirty="0"/>
              <a:t>&lt;body&gt;</a:t>
            </a:r>
          </a:p>
          <a:p>
            <a:pPr marL="0" indent="0">
              <a:buNone/>
            </a:pPr>
            <a:endParaRPr lang="en-IN" dirty="0"/>
          </a:p>
          <a:p>
            <a:pPr marL="0" indent="0">
              <a:buNone/>
            </a:pPr>
            <a:r>
              <a:rPr lang="en-IN" dirty="0"/>
              <a:t>&lt;h1&gt;The video element&lt;/h1&gt;</a:t>
            </a:r>
          </a:p>
          <a:p>
            <a:pPr marL="0" indent="0">
              <a:buNone/>
            </a:pPr>
            <a:endParaRPr lang="en-IN" dirty="0"/>
          </a:p>
          <a:p>
            <a:pPr marL="0" indent="0">
              <a:buNone/>
            </a:pPr>
            <a:r>
              <a:rPr lang="en-IN" dirty="0"/>
              <a:t>&lt;video width="320" height="240" controls&gt;</a:t>
            </a:r>
          </a:p>
          <a:p>
            <a:pPr marL="0" indent="0">
              <a:buNone/>
            </a:pPr>
            <a:r>
              <a:rPr lang="en-IN" dirty="0"/>
              <a:t>  &lt;source </a:t>
            </a:r>
            <a:r>
              <a:rPr lang="en-IN" dirty="0" err="1"/>
              <a:t>src</a:t>
            </a:r>
            <a:r>
              <a:rPr lang="en-IN" dirty="0"/>
              <a:t>="movie.mp4" type="video/mp4"&gt;</a:t>
            </a:r>
          </a:p>
          <a:p>
            <a:pPr marL="0" indent="0">
              <a:buNone/>
            </a:pPr>
            <a:r>
              <a:rPr lang="en-IN" dirty="0"/>
              <a:t>  &lt;source </a:t>
            </a:r>
            <a:r>
              <a:rPr lang="en-IN" dirty="0" err="1"/>
              <a:t>src</a:t>
            </a:r>
            <a:r>
              <a:rPr lang="en-IN" dirty="0"/>
              <a:t>="movie.ogg" type="video/</a:t>
            </a:r>
            <a:r>
              <a:rPr lang="en-IN" dirty="0" err="1"/>
              <a:t>ogg</a:t>
            </a:r>
            <a:r>
              <a:rPr lang="en-IN" dirty="0"/>
              <a:t>"&gt;</a:t>
            </a:r>
          </a:p>
          <a:p>
            <a:pPr marL="0" indent="0">
              <a:buNone/>
            </a:pPr>
            <a:r>
              <a:rPr lang="en-IN" dirty="0"/>
              <a:t>  Your browser does not support the video tag.</a:t>
            </a:r>
          </a:p>
          <a:p>
            <a:pPr marL="0" indent="0">
              <a:buNone/>
            </a:pPr>
            <a:r>
              <a:rPr lang="en-IN" dirty="0"/>
              <a:t>&lt;/video&gt;</a:t>
            </a:r>
          </a:p>
          <a:p>
            <a:pPr marL="0" indent="0">
              <a:buNone/>
            </a:pPr>
            <a:endParaRPr lang="en-IN" dirty="0"/>
          </a:p>
          <a:p>
            <a:pPr marL="0" indent="0">
              <a:buNone/>
            </a:pPr>
            <a:r>
              <a:rPr lang="en-IN" dirty="0"/>
              <a:t>&lt;/body&gt;</a:t>
            </a:r>
          </a:p>
          <a:p>
            <a:pPr marL="0" indent="0">
              <a:buNone/>
            </a:pPr>
            <a:r>
              <a:rPr lang="en-IN" dirty="0"/>
              <a:t>&lt;/html&gt;</a:t>
            </a:r>
          </a:p>
        </p:txBody>
      </p:sp>
    </p:spTree>
    <p:extLst>
      <p:ext uri="{BB962C8B-B14F-4D97-AF65-F5344CB8AC3E}">
        <p14:creationId xmlns:p14="http://schemas.microsoft.com/office/powerpoint/2010/main" val="3475997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MORE ATTRIBUTES: </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51850325"/>
              </p:ext>
            </p:extLst>
          </p:nvPr>
        </p:nvGraphicFramePr>
        <p:xfrm>
          <a:off x="971600" y="1678420"/>
          <a:ext cx="7200799" cy="4630900"/>
        </p:xfrm>
        <a:graphic>
          <a:graphicData uri="http://schemas.openxmlformats.org/drawingml/2006/table">
            <a:tbl>
              <a:tblPr/>
              <a:tblGrid>
                <a:gridCol w="1598196">
                  <a:extLst>
                    <a:ext uri="{9D8B030D-6E8A-4147-A177-3AD203B41FA5}">
                      <a16:colId xmlns:a16="http://schemas.microsoft.com/office/drawing/2014/main" val="20000"/>
                    </a:ext>
                  </a:extLst>
                </a:gridCol>
                <a:gridCol w="1598196">
                  <a:extLst>
                    <a:ext uri="{9D8B030D-6E8A-4147-A177-3AD203B41FA5}">
                      <a16:colId xmlns:a16="http://schemas.microsoft.com/office/drawing/2014/main" val="20001"/>
                    </a:ext>
                  </a:extLst>
                </a:gridCol>
                <a:gridCol w="4004407">
                  <a:extLst>
                    <a:ext uri="{9D8B030D-6E8A-4147-A177-3AD203B41FA5}">
                      <a16:colId xmlns:a16="http://schemas.microsoft.com/office/drawing/2014/main" val="20002"/>
                    </a:ext>
                  </a:extLst>
                </a:gridCol>
              </a:tblGrid>
              <a:tr h="298884">
                <a:tc>
                  <a:txBody>
                    <a:bodyPr/>
                    <a:lstStyle/>
                    <a:p>
                      <a:pPr algn="l" fontAlgn="t"/>
                      <a:r>
                        <a:rPr lang="en-IN" sz="1400" b="1">
                          <a:effectLst/>
                        </a:rPr>
                        <a:t>Attribute</a:t>
                      </a:r>
                    </a:p>
                  </a:txBody>
                  <a:tcPr marL="106744" marR="53372" marT="53372" marB="5337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400" b="1">
                          <a:effectLst/>
                        </a:rPr>
                        <a:t>Value</a:t>
                      </a:r>
                    </a:p>
                  </a:txBody>
                  <a:tcPr marL="53372" marR="53372" marT="53372" marB="5337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400" b="1" dirty="0">
                          <a:effectLst/>
                        </a:rPr>
                        <a:t>Description</a:t>
                      </a:r>
                    </a:p>
                  </a:txBody>
                  <a:tcPr marL="53372" marR="53372" marT="53372" marB="5337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491024">
                <a:tc>
                  <a:txBody>
                    <a:bodyPr/>
                    <a:lstStyle/>
                    <a:p>
                      <a:pPr algn="l" fontAlgn="t"/>
                      <a:r>
                        <a:rPr lang="en-IN" sz="1300">
                          <a:effectLst/>
                          <a:hlinkClick r:id="rId2"/>
                        </a:rPr>
                        <a:t>autoplay</a:t>
                      </a:r>
                      <a:endParaRPr lang="en-IN" sz="1300">
                        <a:effectLst/>
                      </a:endParaRPr>
                    </a:p>
                  </a:txBody>
                  <a:tcPr marL="106744" marR="53372" marT="53372" marB="5337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300">
                          <a:effectLst/>
                        </a:rPr>
                        <a:t>autoplay</a:t>
                      </a:r>
                    </a:p>
                  </a:txBody>
                  <a:tcPr marL="53372" marR="53372" marT="53372" marB="5337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GB" sz="1300">
                          <a:effectLst/>
                        </a:rPr>
                        <a:t>Specifies that the video will start playing as soon as it is ready</a:t>
                      </a:r>
                    </a:p>
                  </a:txBody>
                  <a:tcPr marL="53372" marR="53372" marT="53372" marB="5337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1"/>
                  </a:ext>
                </a:extLst>
              </a:tr>
              <a:tr h="491024">
                <a:tc>
                  <a:txBody>
                    <a:bodyPr/>
                    <a:lstStyle/>
                    <a:p>
                      <a:pPr algn="l" fontAlgn="t"/>
                      <a:r>
                        <a:rPr lang="en-IN" sz="1300">
                          <a:effectLst/>
                          <a:hlinkClick r:id="rId3"/>
                        </a:rPr>
                        <a:t>controls</a:t>
                      </a:r>
                      <a:endParaRPr lang="en-IN" sz="1300">
                        <a:effectLst/>
                      </a:endParaRPr>
                    </a:p>
                  </a:txBody>
                  <a:tcPr marL="106744" marR="53372" marT="53372" marB="5337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300">
                          <a:effectLst/>
                        </a:rPr>
                        <a:t>controls</a:t>
                      </a:r>
                    </a:p>
                  </a:txBody>
                  <a:tcPr marL="53372" marR="53372" marT="53372" marB="5337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GB" sz="1300">
                          <a:effectLst/>
                        </a:rPr>
                        <a:t>Specifies that video controls should be displayed (such as a play/pause button etc).</a:t>
                      </a:r>
                    </a:p>
                  </a:txBody>
                  <a:tcPr marL="53372" marR="53372" marT="53372" marB="5337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298884">
                <a:tc>
                  <a:txBody>
                    <a:bodyPr/>
                    <a:lstStyle/>
                    <a:p>
                      <a:pPr algn="l" fontAlgn="t"/>
                      <a:r>
                        <a:rPr lang="en-IN" sz="1300">
                          <a:effectLst/>
                          <a:hlinkClick r:id="rId4"/>
                        </a:rPr>
                        <a:t>height</a:t>
                      </a:r>
                      <a:endParaRPr lang="en-IN" sz="1300">
                        <a:effectLst/>
                      </a:endParaRPr>
                    </a:p>
                  </a:txBody>
                  <a:tcPr marL="106744" marR="53372" marT="53372" marB="5337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300" i="1">
                          <a:effectLst/>
                        </a:rPr>
                        <a:t>pixels</a:t>
                      </a:r>
                      <a:endParaRPr lang="en-IN" sz="1300">
                        <a:effectLst/>
                      </a:endParaRPr>
                    </a:p>
                  </a:txBody>
                  <a:tcPr marL="53372" marR="53372" marT="53372" marB="5337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GB" sz="1300">
                          <a:effectLst/>
                        </a:rPr>
                        <a:t>Sets the height of the video player</a:t>
                      </a:r>
                    </a:p>
                  </a:txBody>
                  <a:tcPr marL="53372" marR="53372" marT="53372" marB="5337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3"/>
                  </a:ext>
                </a:extLst>
              </a:tr>
              <a:tr h="491024">
                <a:tc>
                  <a:txBody>
                    <a:bodyPr/>
                    <a:lstStyle/>
                    <a:p>
                      <a:pPr algn="l" fontAlgn="t"/>
                      <a:r>
                        <a:rPr lang="en-IN" sz="1300">
                          <a:effectLst/>
                          <a:hlinkClick r:id="rId5"/>
                        </a:rPr>
                        <a:t>loop</a:t>
                      </a:r>
                      <a:endParaRPr lang="en-IN" sz="1300">
                        <a:effectLst/>
                      </a:endParaRPr>
                    </a:p>
                  </a:txBody>
                  <a:tcPr marL="106744" marR="53372" marT="53372" marB="5337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300">
                          <a:effectLst/>
                        </a:rPr>
                        <a:t>loop</a:t>
                      </a:r>
                    </a:p>
                  </a:txBody>
                  <a:tcPr marL="53372" marR="53372" marT="53372" marB="5337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GB" sz="1300">
                          <a:effectLst/>
                        </a:rPr>
                        <a:t>Specifies that the video will start over again, every time it is finished</a:t>
                      </a:r>
                    </a:p>
                  </a:txBody>
                  <a:tcPr marL="53372" marR="53372" marT="53372" marB="5337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491024">
                <a:tc>
                  <a:txBody>
                    <a:bodyPr/>
                    <a:lstStyle/>
                    <a:p>
                      <a:pPr algn="l" fontAlgn="t"/>
                      <a:r>
                        <a:rPr lang="en-IN" sz="1300">
                          <a:effectLst/>
                          <a:hlinkClick r:id="rId6"/>
                        </a:rPr>
                        <a:t>muted</a:t>
                      </a:r>
                      <a:endParaRPr lang="en-IN" sz="1300">
                        <a:effectLst/>
                      </a:endParaRPr>
                    </a:p>
                  </a:txBody>
                  <a:tcPr marL="106744" marR="53372" marT="53372" marB="5337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300">
                          <a:effectLst/>
                        </a:rPr>
                        <a:t>muted</a:t>
                      </a:r>
                    </a:p>
                  </a:txBody>
                  <a:tcPr marL="53372" marR="53372" marT="53372" marB="5337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GB" sz="1300">
                          <a:effectLst/>
                        </a:rPr>
                        <a:t>Specifies that the audio output of the video should be muted</a:t>
                      </a:r>
                    </a:p>
                  </a:txBody>
                  <a:tcPr marL="53372" marR="53372" marT="53372" marB="5337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5"/>
                  </a:ext>
                </a:extLst>
              </a:tr>
              <a:tr h="683164">
                <a:tc>
                  <a:txBody>
                    <a:bodyPr/>
                    <a:lstStyle/>
                    <a:p>
                      <a:pPr algn="l" fontAlgn="t"/>
                      <a:r>
                        <a:rPr lang="en-IN" sz="1300">
                          <a:effectLst/>
                          <a:hlinkClick r:id="rId7"/>
                        </a:rPr>
                        <a:t>poster</a:t>
                      </a:r>
                      <a:endParaRPr lang="en-IN" sz="1300">
                        <a:effectLst/>
                      </a:endParaRPr>
                    </a:p>
                  </a:txBody>
                  <a:tcPr marL="106744" marR="53372" marT="53372" marB="5337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300" i="1">
                          <a:effectLst/>
                        </a:rPr>
                        <a:t>URL</a:t>
                      </a:r>
                      <a:endParaRPr lang="en-IN" sz="1300">
                        <a:effectLst/>
                      </a:endParaRPr>
                    </a:p>
                  </a:txBody>
                  <a:tcPr marL="53372" marR="53372" marT="53372" marB="5337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GB" sz="1300">
                          <a:effectLst/>
                        </a:rPr>
                        <a:t>Specifies an image to be shown while the video is downloading, or until the user hits the play button</a:t>
                      </a:r>
                    </a:p>
                  </a:txBody>
                  <a:tcPr marL="53372" marR="53372" marT="53372" marB="5337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683164">
                <a:tc>
                  <a:txBody>
                    <a:bodyPr/>
                    <a:lstStyle/>
                    <a:p>
                      <a:pPr algn="l" fontAlgn="t"/>
                      <a:r>
                        <a:rPr lang="en-IN" sz="1300">
                          <a:effectLst/>
                          <a:hlinkClick r:id="rId8"/>
                        </a:rPr>
                        <a:t>preload</a:t>
                      </a:r>
                      <a:endParaRPr lang="en-IN" sz="1300">
                        <a:effectLst/>
                      </a:endParaRPr>
                    </a:p>
                  </a:txBody>
                  <a:tcPr marL="106744" marR="53372" marT="53372" marB="5337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300">
                          <a:effectLst/>
                        </a:rPr>
                        <a:t>auto</a:t>
                      </a:r>
                      <a:br>
                        <a:rPr lang="en-IN" sz="1300">
                          <a:effectLst/>
                        </a:rPr>
                      </a:br>
                      <a:r>
                        <a:rPr lang="en-IN" sz="1300">
                          <a:effectLst/>
                        </a:rPr>
                        <a:t>metadata</a:t>
                      </a:r>
                      <a:br>
                        <a:rPr lang="en-IN" sz="1300">
                          <a:effectLst/>
                        </a:rPr>
                      </a:br>
                      <a:r>
                        <a:rPr lang="en-IN" sz="1300">
                          <a:effectLst/>
                        </a:rPr>
                        <a:t>none</a:t>
                      </a:r>
                    </a:p>
                  </a:txBody>
                  <a:tcPr marL="53372" marR="53372" marT="53372" marB="5337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GB" sz="1300">
                          <a:effectLst/>
                        </a:rPr>
                        <a:t>Specifies if and how the author thinks the video should be loaded when the page loads</a:t>
                      </a:r>
                    </a:p>
                  </a:txBody>
                  <a:tcPr marL="53372" marR="53372" marT="53372" marB="5337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7"/>
                  </a:ext>
                </a:extLst>
              </a:tr>
              <a:tr h="298884">
                <a:tc>
                  <a:txBody>
                    <a:bodyPr/>
                    <a:lstStyle/>
                    <a:p>
                      <a:pPr algn="l" fontAlgn="t"/>
                      <a:r>
                        <a:rPr lang="en-IN" sz="1300">
                          <a:effectLst/>
                          <a:hlinkClick r:id="rId9"/>
                        </a:rPr>
                        <a:t>src</a:t>
                      </a:r>
                      <a:endParaRPr lang="en-IN" sz="1300">
                        <a:effectLst/>
                      </a:endParaRPr>
                    </a:p>
                  </a:txBody>
                  <a:tcPr marL="106744" marR="53372" marT="53372" marB="5337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300" i="1">
                          <a:effectLst/>
                        </a:rPr>
                        <a:t>URL</a:t>
                      </a:r>
                      <a:endParaRPr lang="en-IN" sz="1300">
                        <a:effectLst/>
                      </a:endParaRPr>
                    </a:p>
                  </a:txBody>
                  <a:tcPr marL="53372" marR="53372" marT="53372" marB="5337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GB" sz="1300">
                          <a:effectLst/>
                        </a:rPr>
                        <a:t>Specifies the URL of the video file</a:t>
                      </a:r>
                    </a:p>
                  </a:txBody>
                  <a:tcPr marL="53372" marR="53372" marT="53372" marB="5337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298884">
                <a:tc>
                  <a:txBody>
                    <a:bodyPr/>
                    <a:lstStyle/>
                    <a:p>
                      <a:pPr algn="l" fontAlgn="t"/>
                      <a:r>
                        <a:rPr lang="en-IN" sz="1300">
                          <a:effectLst/>
                          <a:hlinkClick r:id="rId10"/>
                        </a:rPr>
                        <a:t>width</a:t>
                      </a:r>
                      <a:endParaRPr lang="en-IN" sz="1300">
                        <a:effectLst/>
                      </a:endParaRPr>
                    </a:p>
                  </a:txBody>
                  <a:tcPr marL="106744" marR="53372" marT="53372" marB="5337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IN" sz="1300" i="1">
                          <a:effectLst/>
                        </a:rPr>
                        <a:t>pixels</a:t>
                      </a:r>
                      <a:endParaRPr lang="en-IN" sz="1300">
                        <a:effectLst/>
                      </a:endParaRPr>
                    </a:p>
                  </a:txBody>
                  <a:tcPr marL="53372" marR="53372" marT="53372" marB="5337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GB" sz="1300" dirty="0">
                          <a:effectLst/>
                        </a:rPr>
                        <a:t>Sets the width of the video player</a:t>
                      </a:r>
                    </a:p>
                  </a:txBody>
                  <a:tcPr marL="53372" marR="53372" marT="53372" marB="5337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1257796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585</TotalTime>
  <Words>2704</Words>
  <Application>Microsoft Office PowerPoint</Application>
  <PresentationFormat>On-screen Show (4:3)</PresentationFormat>
  <Paragraphs>434</Paragraphs>
  <Slides>38</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6" baseType="lpstr">
      <vt:lpstr>Arial</vt:lpstr>
      <vt:lpstr>Calibri</vt:lpstr>
      <vt:lpstr>Courier New</vt:lpstr>
      <vt:lpstr>Times New Roman</vt:lpstr>
      <vt:lpstr>Verdana</vt:lpstr>
      <vt:lpstr>Wingdings</vt:lpstr>
      <vt:lpstr>Office Theme</vt:lpstr>
      <vt:lpstr>Bitmap Image</vt:lpstr>
      <vt:lpstr>Web Interface part 3</vt:lpstr>
      <vt:lpstr>Topics</vt:lpstr>
      <vt:lpstr>HTML semantics</vt:lpstr>
      <vt:lpstr>Semantic Elements in HTML</vt:lpstr>
      <vt:lpstr>HTML &lt;section&gt; Element </vt:lpstr>
      <vt:lpstr>EXAMPLE of Semantic Element :</vt:lpstr>
      <vt:lpstr>HTML &lt;audio&gt; Tag &amp; &lt; video &gt; </vt:lpstr>
      <vt:lpstr>HTML Tag &lt; video &gt;</vt:lpstr>
      <vt:lpstr>MORE ATTRIBUTES: </vt:lpstr>
      <vt:lpstr>What is HTML Canvas? </vt:lpstr>
      <vt:lpstr>Canvas example</vt:lpstr>
      <vt:lpstr>Example of Canvas</vt:lpstr>
      <vt:lpstr>Why CSS?</vt:lpstr>
      <vt:lpstr> What is CSS? </vt:lpstr>
      <vt:lpstr>Why Was CSS Created? </vt:lpstr>
      <vt:lpstr>Applying CSS </vt:lpstr>
      <vt:lpstr>CSS Syntax</vt:lpstr>
      <vt:lpstr>PowerPoint Presentation</vt:lpstr>
      <vt:lpstr>CSS Syntax...</vt:lpstr>
      <vt:lpstr>Grouping Selectors</vt:lpstr>
      <vt:lpstr>PowerPoint Presentation</vt:lpstr>
      <vt:lpstr>PowerPoint Presentation</vt:lpstr>
      <vt:lpstr> The class Selector </vt:lpstr>
      <vt:lpstr>The class Selector...</vt:lpstr>
      <vt:lpstr>The class Selector...</vt:lpstr>
      <vt:lpstr>PowerPoint Presentation</vt:lpstr>
      <vt:lpstr> The id Selector </vt:lpstr>
      <vt:lpstr>PowerPoint Presentation</vt:lpstr>
      <vt:lpstr> Methods of  CSS  Linking </vt:lpstr>
      <vt:lpstr> External Style Sheet </vt:lpstr>
      <vt:lpstr>Example - External Style Sheet</vt:lpstr>
      <vt:lpstr> Internal Style Sheet </vt:lpstr>
      <vt:lpstr>Inline Styles</vt:lpstr>
      <vt:lpstr>PowerPoint Presentation</vt:lpstr>
      <vt:lpstr>Cascading Order</vt:lpstr>
      <vt:lpstr>Cascading Order...</vt:lpstr>
      <vt:lpstr>PowerPoint Presentation</vt:lpstr>
      <vt:lpstr>Exercises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Interface part 2</dc:title>
  <dc:creator>admin</dc:creator>
  <cp:lastModifiedBy>student</cp:lastModifiedBy>
  <cp:revision>44</cp:revision>
  <dcterms:created xsi:type="dcterms:W3CDTF">2021-04-07T04:02:00Z</dcterms:created>
  <dcterms:modified xsi:type="dcterms:W3CDTF">2024-03-14T10:25:55Z</dcterms:modified>
</cp:coreProperties>
</file>