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6" r:id="rId34"/>
    <p:sldId id="297" r:id="rId35"/>
    <p:sldId id="298" r:id="rId36"/>
    <p:sldId id="305" r:id="rId37"/>
    <p:sldId id="289" r:id="rId38"/>
    <p:sldId id="290" r:id="rId39"/>
    <p:sldId id="291" r:id="rId40"/>
    <p:sldId id="292" r:id="rId41"/>
    <p:sldId id="293" r:id="rId42"/>
    <p:sldId id="294" r:id="rId43"/>
    <p:sldId id="299" r:id="rId44"/>
    <p:sldId id="295" r:id="rId45"/>
    <p:sldId id="300" r:id="rId46"/>
    <p:sldId id="301" r:id="rId47"/>
    <p:sldId id="302" r:id="rId48"/>
    <p:sldId id="303" r:id="rId49"/>
    <p:sldId id="304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103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 and Technology</a:t>
            </a:r>
            <a:endParaRPr lang="en-GB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5.</a:t>
            </a:r>
            <a:fld id="{F27BA066-409F-4F7D-8E4D-91DD144F30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2009,DCST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D602-728C-4A9E-BC26-9875ED48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40B1-CE13-42AA-8261-9C9726D668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Interface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Complied by -- Ms. </a:t>
            </a:r>
            <a:r>
              <a:rPr lang="en-US" dirty="0" err="1" smtClean="0"/>
              <a:t>Rushita</a:t>
            </a:r>
            <a:r>
              <a:rPr lang="en-US" dirty="0" smtClean="0"/>
              <a:t> </a:t>
            </a:r>
            <a:r>
              <a:rPr lang="en-US" dirty="0" err="1" smtClean="0"/>
              <a:t>Verlekar</a:t>
            </a:r>
            <a:endParaRPr lang="en-US" dirty="0" smtClean="0"/>
          </a:p>
          <a:p>
            <a:r>
              <a:rPr lang="en-US" dirty="0" smtClean="0"/>
              <a:t>BCA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z="2400" smtClean="0"/>
              <a:t>Example – Table Attributes, Headings, Empty Cells</a:t>
            </a:r>
            <a:endParaRPr lang="en-US" sz="400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4343400" cy="4953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&lt;html&gt;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&lt;head&gt;&lt;title&gt;Tables&lt;/title&gt;&lt;/head&gt;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&lt;body&gt;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&lt;table border="10" </a:t>
            </a:r>
            <a:r>
              <a:rPr lang="en-US" sz="1800" dirty="0" err="1" smtClean="0"/>
              <a:t>bordercolor</a:t>
            </a:r>
            <a:r>
              <a:rPr lang="en-US" sz="1800" dirty="0" smtClean="0"/>
              <a:t>="red"&gt;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&gt;Heading&lt;/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&gt;Another Heading&lt;/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    &lt;td&gt;row 1, cell 1&lt;/td&gt;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    &lt;td&gt;row 1, cell 2&lt;/td&gt;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    &lt;td&gt;&amp;</a:t>
            </a:r>
            <a:r>
              <a:rPr lang="en-US" sz="1800" dirty="0" err="1" smtClean="0"/>
              <a:t>nbsp</a:t>
            </a:r>
            <a:r>
              <a:rPr lang="en-US" sz="1800" dirty="0" smtClean="0"/>
              <a:t>;&lt;/td&gt;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    &lt;td&gt;&lt;/td&gt;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&lt;/table&gt; &lt;/body&gt;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&lt;/html&gt;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 l="2046" t="33409" r="29088" b="35908"/>
          <a:stretch>
            <a:fillRect/>
          </a:stretch>
        </p:blipFill>
        <p:spPr bwMode="auto">
          <a:xfrm>
            <a:off x="5143504" y="2786058"/>
            <a:ext cx="3071834" cy="16430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19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Align Content in Table/Cells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5186370" cy="573407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&lt;head&gt; &lt;title&gt;Tables&lt;/title&gt; 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&lt;table width=100% height=50% border="10" </a:t>
            </a:r>
            <a:r>
              <a:rPr lang="en-US" sz="1800" dirty="0" err="1" smtClean="0"/>
              <a:t>bordercolor</a:t>
            </a:r>
            <a:r>
              <a:rPr lang="en-US" sz="1800" dirty="0" smtClean="0"/>
              <a:t>="red"&gt;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/>
              <a:t>tr</a:t>
            </a:r>
            <a:r>
              <a:rPr lang="en-US" sz="1800" dirty="0" smtClean="0"/>
              <a:t> </a:t>
            </a:r>
            <a:r>
              <a:rPr lang="en-US" sz="1800" dirty="0" err="1" smtClean="0"/>
              <a:t>valign</a:t>
            </a:r>
            <a:r>
              <a:rPr lang="en-US" sz="1800" dirty="0" smtClean="0"/>
              <a:t>="top"&gt;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&lt;td align="center"&gt;Vertical Alignment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top&lt;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 Horizontal alignment is Center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&lt;td&gt;Vertical Alignment is top&lt;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Horizontal Alignment is left&lt;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&gt;(default)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/>
              <a:t>tr</a:t>
            </a:r>
            <a:r>
              <a:rPr lang="en-US" sz="1800" dirty="0" smtClean="0"/>
              <a:t> align="right"&gt;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&lt;td&gt;Vertical Alignment is Center(default)&lt;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Horizontal alignment is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&lt;td </a:t>
            </a:r>
            <a:r>
              <a:rPr lang="en-US" sz="1800" dirty="0" err="1" smtClean="0"/>
              <a:t>valign</a:t>
            </a:r>
            <a:r>
              <a:rPr lang="en-US" sz="1800" dirty="0" smtClean="0"/>
              <a:t>="bottom"&gt;Vertical Alignment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bottom&lt;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 Horizontal alignment is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&lt;/table&gt;  &lt;/body&gt;  &lt;/html&gt;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852" t="23190" b="35477"/>
          <a:stretch>
            <a:fillRect/>
          </a:stretch>
        </p:blipFill>
        <p:spPr bwMode="auto">
          <a:xfrm>
            <a:off x="5105400" y="1066800"/>
            <a:ext cx="40386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810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Example - &lt;</a:t>
            </a:r>
            <a:r>
              <a:rPr lang="en-US" sz="2800" dirty="0" err="1" smtClean="0"/>
              <a:t>col</a:t>
            </a:r>
            <a:r>
              <a:rPr lang="en-US" sz="2800" dirty="0" smtClean="0"/>
              <a:t>&gt; Tag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48" t="39675" r="49524" b="3279"/>
          <a:stretch>
            <a:fillRect/>
          </a:stretch>
        </p:blipFill>
        <p:spPr>
          <a:xfrm>
            <a:off x="4276431" y="357166"/>
            <a:ext cx="4724725" cy="2500330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527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/>
              <a:t>&lt;html&gt;</a:t>
            </a:r>
          </a:p>
          <a:p>
            <a:pPr algn="l"/>
            <a:r>
              <a:rPr lang="en-US" sz="2000" dirty="0"/>
              <a:t>&lt;head&gt;&lt;title&gt; Col tag&lt;/title&gt;&lt;/head&gt;</a:t>
            </a:r>
          </a:p>
          <a:p>
            <a:pPr algn="l"/>
            <a:r>
              <a:rPr lang="en-US" sz="2000" dirty="0"/>
              <a:t>&lt;body&gt;</a:t>
            </a:r>
          </a:p>
          <a:p>
            <a:pPr algn="l"/>
            <a:r>
              <a:rPr lang="en-US" sz="2000" dirty="0"/>
              <a:t>&lt;table border </a:t>
            </a:r>
            <a:r>
              <a:rPr lang="en-US" sz="2000" dirty="0" err="1"/>
              <a:t>cellpadding</a:t>
            </a:r>
            <a:r>
              <a:rPr lang="en-US" sz="2000" dirty="0"/>
              <a:t>="5"</a:t>
            </a:r>
          </a:p>
          <a:p>
            <a:pPr algn="l"/>
            <a:r>
              <a:rPr lang="en-US" sz="2000" dirty="0"/>
              <a:t>   width="50%"&gt;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 align="right"&gt;&lt;/</a:t>
            </a:r>
            <a:r>
              <a:rPr lang="en-US" sz="2000" dirty="0" err="1"/>
              <a:t>col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 </a:t>
            </a:r>
            <a:r>
              <a:rPr lang="en-US" sz="2000" dirty="0" err="1"/>
              <a:t>bgcolor</a:t>
            </a:r>
            <a:r>
              <a:rPr lang="en-US" sz="2000" dirty="0"/>
              <a:t>="red"&gt;&lt;/</a:t>
            </a:r>
            <a:r>
              <a:rPr lang="en-US" sz="2000" dirty="0" err="1"/>
              <a:t>col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&gt;&lt;/</a:t>
            </a:r>
            <a:r>
              <a:rPr lang="en-US" sz="2000" dirty="0" err="1"/>
              <a:t>col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 &lt;</a:t>
            </a:r>
            <a:r>
              <a:rPr lang="en-US" sz="2000" dirty="0" err="1"/>
              <a:t>th</a:t>
            </a:r>
            <a:r>
              <a:rPr lang="en-US" sz="2000" dirty="0"/>
              <a:t>&gt;Expense&lt;/</a:t>
            </a:r>
            <a:r>
              <a:rPr lang="en-US" sz="2000" dirty="0" err="1"/>
              <a:t>th</a:t>
            </a:r>
            <a:r>
              <a:rPr lang="en-US" sz="2000" dirty="0"/>
              <a:t>&gt; &lt;</a:t>
            </a:r>
            <a:r>
              <a:rPr lang="en-US" sz="2000" dirty="0" err="1"/>
              <a:t>th</a:t>
            </a:r>
            <a:r>
              <a:rPr lang="en-US" sz="2000" dirty="0"/>
              <a:t>&gt;Price&lt;/</a:t>
            </a:r>
            <a:r>
              <a:rPr lang="en-US" sz="2000" dirty="0" err="1"/>
              <a:t>th</a:t>
            </a:r>
            <a:r>
              <a:rPr lang="en-US" sz="2000" dirty="0"/>
              <a:t>&gt; &lt;</a:t>
            </a:r>
            <a:r>
              <a:rPr lang="en-US" sz="2000" dirty="0" err="1"/>
              <a:t>th</a:t>
            </a:r>
            <a:r>
              <a:rPr lang="en-US" sz="2000" dirty="0"/>
              <a:t>&gt;Status&lt;/</a:t>
            </a:r>
            <a:r>
              <a:rPr lang="en-US" sz="2000" dirty="0" err="1"/>
              <a:t>th</a:t>
            </a:r>
            <a:r>
              <a:rPr lang="en-US" sz="2000" dirty="0"/>
              <a:t>&gt; 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 &lt;td&gt;office suite&lt;/td&gt; &lt;td&gt;1,343.56&lt;/td&gt; &lt;td&gt;rental&lt;/td&gt; 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 &lt;td&gt;cabling&lt;/td&gt; &lt;td&gt;1.25&lt;/td&gt; &lt;td&gt;installed&lt;/td&gt; 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&lt;/table&gt;</a:t>
            </a:r>
          </a:p>
          <a:p>
            <a:pPr algn="l"/>
            <a:r>
              <a:rPr lang="en-US" sz="2000" dirty="0"/>
              <a:t>&lt;p&gt; The first column is aligned to the right&lt;</a:t>
            </a:r>
            <a:r>
              <a:rPr lang="en-US" sz="2000" dirty="0" err="1"/>
              <a:t>br</a:t>
            </a:r>
            <a:r>
              <a:rPr lang="en-US" sz="2000" dirty="0"/>
              <a:t>&gt;The second column has a red background </a:t>
            </a:r>
            <a:r>
              <a:rPr lang="en-US" sz="2000" dirty="0" err="1"/>
              <a:t>colour</a:t>
            </a: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&gt;The third column has default values - no values set&lt;/p&gt;</a:t>
            </a:r>
          </a:p>
          <a:p>
            <a:pPr algn="l"/>
            <a:r>
              <a:rPr lang="en-US" sz="2000" dirty="0"/>
              <a:t>&lt;/body&gt;</a:t>
            </a:r>
          </a:p>
          <a:p>
            <a:pPr algn="l"/>
            <a:r>
              <a:rPr lang="en-US" sz="2000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Forms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00916"/>
            <a:ext cx="8229600" cy="50284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form</a:t>
            </a:r>
            <a:r>
              <a:rPr lang="en-US" sz="2800" dirty="0" smtClean="0"/>
              <a:t> is an area that contains </a:t>
            </a:r>
            <a:r>
              <a:rPr lang="en-US" sz="2800" dirty="0" smtClean="0">
                <a:solidFill>
                  <a:schemeClr val="tx2"/>
                </a:solidFill>
              </a:rPr>
              <a:t>form elements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HTML forms are used to create (rather primitive) GUIs on Web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purpose is to obtain information from the user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information is then sent back to the server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syntax is: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33CC"/>
                </a:solidFill>
                <a:latin typeface="Trebuchet MS" pitchFamily="34" charset="0"/>
              </a:rPr>
              <a:t>&lt;form </a:t>
            </a:r>
            <a:r>
              <a:rPr lang="en-US" sz="2400" i="1" dirty="0" smtClean="0">
                <a:solidFill>
                  <a:srgbClr val="0033CC"/>
                </a:solidFill>
              </a:rPr>
              <a:t>parameters</a:t>
            </a:r>
            <a:r>
              <a:rPr lang="en-US" sz="2400" dirty="0" smtClean="0">
                <a:solidFill>
                  <a:srgbClr val="0033CC"/>
                </a:solidFill>
                <a:latin typeface="Trebuchet MS" pitchFamily="34" charset="0"/>
              </a:rPr>
              <a:t>&gt;</a:t>
            </a:r>
            <a:r>
              <a:rPr lang="en-US" sz="2400" dirty="0" smtClean="0">
                <a:solidFill>
                  <a:srgbClr val="0033CC"/>
                </a:solidFill>
              </a:rPr>
              <a:t> </a:t>
            </a:r>
            <a:r>
              <a:rPr lang="en-US" sz="2400" i="1" dirty="0" smtClean="0">
                <a:solidFill>
                  <a:srgbClr val="0033CC"/>
                </a:solidFill>
              </a:rPr>
              <a:t>...form elements...</a:t>
            </a:r>
            <a:r>
              <a:rPr lang="en-US" sz="2400" dirty="0" smtClean="0">
                <a:solidFill>
                  <a:srgbClr val="0033CC"/>
                </a:solidFill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Trebuchet MS" pitchFamily="34" charset="0"/>
              </a:rPr>
              <a:t>&lt;/form&gt;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33CC"/>
                </a:solidFill>
              </a:rPr>
              <a:t>parameters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tell how the information is to be sent to the server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33CC"/>
                </a:solidFill>
              </a:rPr>
              <a:t>elements</a:t>
            </a:r>
            <a:r>
              <a:rPr lang="en-US" sz="2400" dirty="0" smtClean="0"/>
              <a:t> include buttons, checkboxes, text fields, radio buttons, drop-down menus, etc.</a:t>
            </a:r>
            <a:endParaRPr lang="en-US" sz="2400" dirty="0"/>
          </a:p>
          <a:p>
            <a:r>
              <a:rPr lang="en-US" dirty="0" smtClean="0"/>
              <a:t>A form usually contains a </a:t>
            </a:r>
            <a:r>
              <a:rPr lang="en-US" dirty="0" smtClean="0">
                <a:solidFill>
                  <a:srgbClr val="0033CC"/>
                </a:solidFill>
                <a:latin typeface="Trebuchet MS" pitchFamily="34" charset="0"/>
              </a:rPr>
              <a:t>Submit</a:t>
            </a:r>
            <a:r>
              <a:rPr lang="en-US" dirty="0" smtClean="0"/>
              <a:t> button to send the information in the form elements to the server</a:t>
            </a:r>
          </a:p>
          <a:p>
            <a:r>
              <a:rPr lang="en-US" dirty="0" smtClean="0"/>
              <a:t>Other HTML tags can be mixed in with the form elements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Form - Attributes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>
                <a:solidFill>
                  <a:srgbClr val="0033CC"/>
                </a:solidFill>
                <a:latin typeface="Trebuchet MS" pitchFamily="34" charset="0"/>
              </a:rPr>
              <a:t>action=“</a:t>
            </a:r>
            <a:r>
              <a:rPr lang="en-US" sz="2000" i="1" dirty="0" err="1" smtClean="0">
                <a:solidFill>
                  <a:srgbClr val="0033CC"/>
                </a:solidFill>
              </a:rPr>
              <a:t>url</a:t>
            </a:r>
            <a:r>
              <a:rPr lang="en-US" sz="2000" i="1" dirty="0" smtClean="0">
                <a:solidFill>
                  <a:srgbClr val="0033CC"/>
                </a:solidFill>
              </a:rPr>
              <a:t>”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smtClean="0"/>
              <a:t>(required)</a:t>
            </a: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Specifies where to send the data when the  </a:t>
            </a:r>
            <a:r>
              <a:rPr lang="en-US" sz="2000" dirty="0" smtClean="0">
                <a:latin typeface="Trebuchet MS" pitchFamily="34" charset="0"/>
              </a:rPr>
              <a:t>Submit</a:t>
            </a:r>
            <a:r>
              <a:rPr lang="en-US" sz="2000" dirty="0" smtClean="0"/>
              <a:t> button is clicked</a:t>
            </a:r>
          </a:p>
          <a:p>
            <a:pPr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>
                <a:solidFill>
                  <a:srgbClr val="0033CC"/>
                </a:solidFill>
                <a:latin typeface="Trebuchet MS" pitchFamily="34" charset="0"/>
              </a:rPr>
              <a:t>method=“get”</a:t>
            </a:r>
            <a:r>
              <a:rPr lang="en-US" sz="2000" dirty="0" smtClean="0">
                <a:latin typeface="Trebuchet MS" pitchFamily="34" charset="0"/>
              </a:rPr>
              <a:t> </a:t>
            </a:r>
            <a:r>
              <a:rPr lang="en-US" sz="2000" dirty="0" smtClean="0"/>
              <a:t>(default)</a:t>
            </a: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Form data is sent as a URL with </a:t>
            </a:r>
            <a:r>
              <a:rPr lang="en-US" sz="2000" i="1" dirty="0" smtClean="0">
                <a:solidFill>
                  <a:srgbClr val="0033CC"/>
                </a:solidFill>
                <a:latin typeface="Trebuchet MS" pitchFamily="34" charset="0"/>
              </a:rPr>
              <a:t>?</a:t>
            </a:r>
            <a:r>
              <a:rPr lang="en-US" sz="2000" i="1" dirty="0" err="1" smtClean="0">
                <a:solidFill>
                  <a:srgbClr val="0033CC"/>
                </a:solidFill>
                <a:latin typeface="Trebuchet MS" pitchFamily="34" charset="0"/>
              </a:rPr>
              <a:t>form_data</a:t>
            </a:r>
            <a:r>
              <a:rPr lang="en-US" sz="2000" dirty="0" smtClean="0"/>
              <a:t> appended at the end</a:t>
            </a: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Can be used </a:t>
            </a:r>
            <a:r>
              <a:rPr lang="en-US" sz="2000" i="1" dirty="0" smtClean="0"/>
              <a:t>only</a:t>
            </a:r>
            <a:r>
              <a:rPr lang="en-US" sz="2000" dirty="0" smtClean="0"/>
              <a:t> if data is all ASCII and not more than 100 characters</a:t>
            </a:r>
          </a:p>
          <a:p>
            <a:pPr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>
                <a:solidFill>
                  <a:srgbClr val="0033CC"/>
                </a:solidFill>
                <a:latin typeface="Trebuchet MS" pitchFamily="34" charset="0"/>
              </a:rPr>
              <a:t>method=“post”</a:t>
            </a: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Form data is sent in the body of the URL request</a:t>
            </a: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Sent as a separate packet to the HTTP server</a:t>
            </a:r>
          </a:p>
          <a:p>
            <a:pPr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>
                <a:solidFill>
                  <a:srgbClr val="0033CC"/>
                </a:solidFill>
                <a:latin typeface="Trebuchet MS" pitchFamily="34" charset="0"/>
              </a:rPr>
              <a:t>target=“</a:t>
            </a:r>
            <a:r>
              <a:rPr lang="en-US" sz="2000" i="1" dirty="0" smtClean="0">
                <a:solidFill>
                  <a:srgbClr val="0033CC"/>
                </a:solidFill>
              </a:rPr>
              <a:t>target”</a:t>
            </a:r>
            <a:endParaRPr lang="en-US" sz="2000" dirty="0" smtClean="0">
              <a:solidFill>
                <a:srgbClr val="0033CC"/>
              </a:solidFill>
              <a:latin typeface="Trebuchet MS" pitchFamily="34" charset="0"/>
            </a:endParaRPr>
          </a:p>
          <a:p>
            <a:pPr lvl="1">
              <a:lnSpc>
                <a:spcPct val="80000"/>
              </a:lnSpc>
              <a:tabLst>
                <a:tab pos="1428750" algn="l"/>
                <a:tab pos="1828800" algn="l"/>
              </a:tabLst>
            </a:pPr>
            <a:r>
              <a:rPr lang="en-US" sz="2000" dirty="0" smtClean="0"/>
              <a:t>Tells where to open the new page sent back as a result of the request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1428750" algn="l"/>
                <a:tab pos="1828800" algn="l"/>
              </a:tabLst>
            </a:pPr>
            <a:r>
              <a:rPr lang="en-US" sz="2000" i="1" dirty="0" smtClean="0"/>
              <a:t>	</a:t>
            </a:r>
            <a:r>
              <a:rPr lang="en-US" sz="2000" dirty="0" smtClean="0"/>
              <a:t>_blank - Opens in a new window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1428750" algn="l"/>
                <a:tab pos="1828800" algn="l"/>
              </a:tabLst>
            </a:pPr>
            <a:r>
              <a:rPr lang="en-US" sz="2000" dirty="0" smtClean="0"/>
              <a:t>	_self - Response is loaded in the same window that contains the form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1428750" algn="l"/>
                <a:tab pos="1828800" algn="l"/>
              </a:tabLst>
            </a:pPr>
            <a:r>
              <a:rPr lang="en-US" sz="2000" dirty="0" smtClean="0"/>
              <a:t>	_parent - Loads in parent window. Used when the form is in a frame 		The response is loaded in the parent frame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1428750" algn="l"/>
                <a:tab pos="1828800" algn="l"/>
              </a:tabLst>
            </a:pPr>
            <a:r>
              <a:rPr lang="en-US" sz="2000" dirty="0" smtClean="0"/>
              <a:t>    _top - Loads in the top most window. Used when the form is in a frame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  <a:tabLst>
                <a:tab pos="1428750" algn="l"/>
                <a:tab pos="1828800" algn="l"/>
              </a:tabLst>
            </a:pPr>
            <a:r>
              <a:rPr lang="en-US" sz="2100" dirty="0" err="1">
                <a:solidFill>
                  <a:srgbClr val="0033CC"/>
                </a:solidFill>
                <a:latin typeface="Trebuchet MS" pitchFamily="34" charset="0"/>
              </a:rPr>
              <a:t>autocomplete</a:t>
            </a:r>
            <a:r>
              <a:rPr lang="en-US" sz="2100" dirty="0">
                <a:solidFill>
                  <a:srgbClr val="0033CC"/>
                </a:solidFill>
                <a:latin typeface="Trebuchet MS" pitchFamily="34" charset="0"/>
              </a:rPr>
              <a:t>='on ' or ‘off’ 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  <a:tabLst>
                <a:tab pos="1428750" algn="l"/>
                <a:tab pos="1828800" algn="l"/>
              </a:tabLst>
            </a:pPr>
            <a:r>
              <a:rPr lang="en-US" sz="2100" dirty="0">
                <a:solidFill>
                  <a:srgbClr val="0033CC"/>
                </a:solidFill>
                <a:latin typeface="Trebuchet MS" pitchFamily="34" charset="0"/>
              </a:rPr>
              <a:t> </a:t>
            </a:r>
            <a:r>
              <a:rPr lang="en-US" sz="2100" dirty="0" err="1">
                <a:solidFill>
                  <a:srgbClr val="0033CC"/>
                </a:solidFill>
                <a:latin typeface="Trebuchet MS" pitchFamily="34" charset="0"/>
              </a:rPr>
              <a:t>id='idf’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  <a:tabLst>
                <a:tab pos="1428750" algn="l"/>
                <a:tab pos="1828800" algn="l"/>
              </a:tabLst>
            </a:pPr>
            <a:r>
              <a:rPr lang="en-US" sz="2100" dirty="0" err="1">
                <a:solidFill>
                  <a:srgbClr val="0033CC"/>
                </a:solidFill>
                <a:latin typeface="Trebuchet MS" pitchFamily="34" charset="0"/>
              </a:rPr>
              <a:t>novalidate</a:t>
            </a:r>
            <a:r>
              <a:rPr lang="en-US" sz="2100" dirty="0">
                <a:solidFill>
                  <a:srgbClr val="0033CC"/>
                </a:solidFill>
                <a:latin typeface="Trebuchet MS" pitchFamily="34" charset="0"/>
              </a:rPr>
              <a:t>='</a:t>
            </a:r>
            <a:r>
              <a:rPr lang="en-US" sz="2100" dirty="0" err="1">
                <a:solidFill>
                  <a:srgbClr val="0033CC"/>
                </a:solidFill>
                <a:latin typeface="Trebuchet MS" pitchFamily="34" charset="0"/>
              </a:rPr>
              <a:t>novalidate</a:t>
            </a:r>
            <a:r>
              <a:rPr lang="en-US" sz="2100" dirty="0">
                <a:solidFill>
                  <a:srgbClr val="0033CC"/>
                </a:solidFill>
                <a:latin typeface="Trebuchet MS" pitchFamily="34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Elements - &lt;input&gt; Tag</a:t>
            </a:r>
          </a:p>
        </p:txBody>
      </p:sp>
      <p:graphicFrame>
        <p:nvGraphicFramePr>
          <p:cNvPr id="258114" name="Group 66"/>
          <p:cNvGraphicFramePr>
            <a:graphicFrameLocks noGrp="1"/>
          </p:cNvGraphicFramePr>
          <p:nvPr>
            <p:ph type="tbl" idx="1"/>
          </p:nvPr>
        </p:nvGraphicFramePr>
        <p:xfrm>
          <a:off x="457200" y="2743200"/>
          <a:ext cx="8077200" cy="3035301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7938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 (for text fields)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submit (submit button)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457200" marR="0" lvl="1" indent="-2778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radio (for radio buttons)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reset (reset button)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457200" marR="0" lvl="1" indent="-2778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checkbox (for checkboxes)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hidden (hidden 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457200" marR="0" lvl="1" indent="-274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password (for password 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button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57200" marR="0" lvl="1" indent="-2778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62" name="Text Box 58"/>
          <p:cNvSpPr txBox="1">
            <a:spLocks noChangeArrowheads="1"/>
          </p:cNvSpPr>
          <p:nvPr/>
        </p:nvSpPr>
        <p:spPr bwMode="auto">
          <a:xfrm>
            <a:off x="533400" y="1676400"/>
            <a:ext cx="77724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4638" algn="l">
              <a:buFontTx/>
              <a:buChar char="•"/>
            </a:pPr>
            <a:r>
              <a:rPr lang="en-US"/>
              <a:t>The kind of input is specified with the </a:t>
            </a:r>
            <a:r>
              <a:rPr lang="en-US">
                <a:solidFill>
                  <a:srgbClr val="0033CC"/>
                </a:solidFill>
              </a:rPr>
              <a:t>type</a:t>
            </a:r>
            <a:r>
              <a:rPr lang="en-US"/>
              <a:t> attribute </a:t>
            </a:r>
          </a:p>
          <a:p>
            <a:pPr indent="274638" algn="l">
              <a:buFontTx/>
              <a:buChar char="•"/>
            </a:pPr>
            <a:r>
              <a:rPr lang="en-US">
                <a:solidFill>
                  <a:srgbClr val="0033CC"/>
                </a:solidFill>
              </a:rPr>
              <a:t>type</a:t>
            </a:r>
            <a:r>
              <a:rPr lang="en-US"/>
              <a:t> attribute can take the following values :</a:t>
            </a:r>
          </a:p>
          <a:p>
            <a:pPr indent="274638">
              <a:spcBef>
                <a:spcPct val="50000"/>
              </a:spcBef>
            </a:pPr>
            <a:endParaRPr lang="en-US"/>
          </a:p>
        </p:txBody>
      </p:sp>
      <p:sp>
        <p:nvSpPr>
          <p:cNvPr id="14363" name="Text Box 67"/>
          <p:cNvSpPr txBox="1">
            <a:spLocks noChangeArrowheads="1"/>
          </p:cNvSpPr>
          <p:nvPr/>
        </p:nvSpPr>
        <p:spPr bwMode="auto">
          <a:xfrm>
            <a:off x="533400" y="5867400"/>
            <a:ext cx="7543800" cy="858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solidFill>
                  <a:srgbClr val="FF3300"/>
                </a:solidFill>
              </a:rPr>
              <a:t>We will look at each of these in the later slides.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– Other attributes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name</a:t>
            </a:r>
            <a:r>
              <a:rPr lang="en-US" sz="2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unique name required to be given to each input element.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size</a:t>
            </a:r>
            <a:r>
              <a:rPr lang="en-US" sz="2800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Indicates the size of the text box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Optional attribute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0033CC"/>
                </a:solidFill>
              </a:rPr>
              <a:t>maxlength</a:t>
            </a:r>
            <a:r>
              <a:rPr lang="en-US" sz="2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Maximum number of characters and digits that can be typed into the box.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most browsers, the width of the text field is 20 characters by default.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Optional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– Other attributes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sz="2400" dirty="0" smtClean="0">
                <a:solidFill>
                  <a:srgbClr val="0033CC"/>
                </a:solidFill>
              </a:rPr>
              <a:t>value</a:t>
            </a:r>
          </a:p>
          <a:p>
            <a:pPr lvl="1"/>
            <a:r>
              <a:rPr lang="en-US" sz="2400" dirty="0" smtClean="0"/>
              <a:t>Sets an initial value for the field</a:t>
            </a:r>
          </a:p>
          <a:p>
            <a:pPr lvl="1"/>
            <a:r>
              <a:rPr lang="en-US" sz="2400" dirty="0" smtClean="0"/>
              <a:t>Used in different ways for different values of </a:t>
            </a:r>
            <a:r>
              <a:rPr lang="en-US" sz="2400" dirty="0" smtClean="0">
                <a:solidFill>
                  <a:srgbClr val="0033CC"/>
                </a:solidFill>
              </a:rPr>
              <a:t>type </a:t>
            </a:r>
            <a:r>
              <a:rPr lang="en-US" sz="2400" dirty="0" smtClean="0"/>
              <a:t>attribute</a:t>
            </a:r>
            <a:endParaRPr lang="en-US" sz="2400" dirty="0" smtClean="0">
              <a:solidFill>
                <a:srgbClr val="0033CC"/>
              </a:solidFill>
            </a:endParaRPr>
          </a:p>
          <a:p>
            <a:r>
              <a:rPr lang="en-US" sz="2400" dirty="0" err="1" smtClean="0">
                <a:solidFill>
                  <a:srgbClr val="0033CC"/>
                </a:solidFill>
              </a:rPr>
              <a:t>readonly</a:t>
            </a:r>
            <a:endParaRPr lang="en-US" sz="2400" dirty="0" smtClean="0">
              <a:solidFill>
                <a:srgbClr val="0033CC"/>
              </a:solidFill>
            </a:endParaRPr>
          </a:p>
          <a:p>
            <a:pPr lvl="1"/>
            <a:r>
              <a:rPr lang="en-US" sz="2400" dirty="0" smtClean="0"/>
              <a:t>The value cannot be changed.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disabled</a:t>
            </a:r>
          </a:p>
          <a:p>
            <a:pPr lvl="1"/>
            <a:r>
              <a:rPr lang="en-US" sz="2400" dirty="0" smtClean="0"/>
              <a:t>The user can’t do anything with this element</a:t>
            </a:r>
          </a:p>
          <a:p>
            <a:r>
              <a:rPr lang="en-US" sz="2400" dirty="0" smtClean="0"/>
              <a:t>Other attributes are defined for the &lt;</a:t>
            </a:r>
            <a:r>
              <a:rPr lang="en-US" sz="2400" dirty="0" smtClean="0">
                <a:solidFill>
                  <a:srgbClr val="0033CC"/>
                </a:solidFill>
              </a:rPr>
              <a:t>input&gt;</a:t>
            </a:r>
            <a:r>
              <a:rPr lang="en-US" sz="2400" dirty="0" smtClean="0"/>
              <a:t> tag but have meaning only for certain values of </a:t>
            </a:r>
            <a:r>
              <a:rPr lang="en-US" sz="2400" dirty="0" smtClean="0">
                <a:solidFill>
                  <a:srgbClr val="0033CC"/>
                </a:solidFill>
              </a:rPr>
              <a:t>type </a:t>
            </a:r>
            <a:r>
              <a:rPr lang="en-US" sz="2400" dirty="0" smtClean="0"/>
              <a:t>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Attribute – type="text"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Text fields are used when you want the user to type letters, numbers, etc. in a form.</a:t>
            </a:r>
          </a:p>
          <a:p>
            <a:pPr>
              <a:lnSpc>
                <a:spcPct val="90000"/>
              </a:lnSpc>
            </a:pPr>
            <a:r>
              <a:rPr lang="en-US" smtClean="0"/>
              <a:t>TEXT is the default input type (if you want a text field, you don't even need to use the TYPE attribute).</a:t>
            </a:r>
            <a:r>
              <a:rPr lang="en-US" sz="2800" smtClean="0"/>
              <a:t> 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4583113"/>
            <a:ext cx="9040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rebuchet MS" pitchFamily="34" charset="0"/>
              </a:rPr>
              <a:t>A text field: </a:t>
            </a:r>
          </a:p>
          <a:p>
            <a:pPr algn="l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&lt;input type="text" name="textfield" value="</a:t>
            </a:r>
            <a:r>
              <a:rPr lang="en-US" sz="2000">
                <a:solidFill>
                  <a:srgbClr val="0033CC"/>
                </a:solidFill>
                <a:latin typeface="Trebuchet MS" pitchFamily="34" charset="0"/>
              </a:rPr>
              <a:t>with an initial value</a:t>
            </a: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"&gt;</a:t>
            </a: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457825"/>
            <a:ext cx="4724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Attribute – type="submit"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Used to add a submit button to the form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clicked, the submit button triggers the browser to send the data in the form to the server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Syntax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&lt;INPUT TYPE="SUBMIT" NAME="name" VALUE="label"&gt;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NAME ="name"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attribute is to identify the submit button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can be more than one submit buttons in a form. The server identifies which submit button was clicked by using the NAME attribute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VALUE="label"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string given in the VALUE attribute is displayed as the label of the submit button in the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tags</a:t>
            </a:r>
          </a:p>
          <a:p>
            <a:r>
              <a:rPr lang="en-US" dirty="0" smtClean="0"/>
              <a:t>Table elements</a:t>
            </a:r>
          </a:p>
          <a:p>
            <a:r>
              <a:rPr lang="en-US" dirty="0" smtClean="0"/>
              <a:t>Form elements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Example - type="text" and type="submit"</a:t>
            </a:r>
            <a:r>
              <a:rPr lang="en-US" sz="3200" smtClean="0"/>
              <a:t> </a:t>
            </a:r>
          </a:p>
        </p:txBody>
      </p:sp>
      <p:sp>
        <p:nvSpPr>
          <p:cNvPr id="19462" name="Rectangle 78"/>
          <p:cNvSpPr>
            <a:spLocks noChangeArrowheads="1"/>
          </p:cNvSpPr>
          <p:nvPr/>
        </p:nvSpPr>
        <p:spPr bwMode="auto">
          <a:xfrm>
            <a:off x="381000" y="1889125"/>
            <a:ext cx="8382000" cy="405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400050" algn="l"/>
              </a:tabLst>
            </a:pPr>
            <a:r>
              <a:rPr lang="en-US" sz="2000" dirty="0"/>
              <a:t>&lt;HTML&gt;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&lt;HEAD&gt;&lt;TITLE&gt;HTML form tutorial example&lt;/TITLE&gt;&lt;/HEAD&gt;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&lt;BODY&gt;    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&lt;H1&gt;HTML form tutorial example&lt;/H1&gt;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&lt;FORM ACTION="ex1.html" METHOD=“GET"&gt;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      Name: &lt;INPUT TYPE="TEXT" NAME="Name" VALUE="" SIZE="25"        			MAXLENGTH="50"&gt; &lt;BR&gt;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    	Email: &lt;INPUT TYPE="TEXT" NAME="Email" VALUE="" SIZE="25" 			MAXLENGTH="50"&gt;&lt;BR&gt;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    	&lt;INPUT TYPE="SUBMIT" NAME="submit" VALUE="Sign Me Up!"&gt;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&lt;/FORM&gt;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&lt;/BODY&gt;</a:t>
            </a:r>
          </a:p>
          <a:p>
            <a:pPr algn="l">
              <a:tabLst>
                <a:tab pos="400050" algn="l"/>
              </a:tabLst>
            </a:pPr>
            <a:r>
              <a:rPr lang="en-US" sz="2000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838200"/>
          </a:xfrm>
        </p:spPr>
        <p:txBody>
          <a:bodyPr/>
          <a:lstStyle/>
          <a:p>
            <a:r>
              <a:rPr lang="en-GB" sz="3200" smtClean="0"/>
              <a:t>Form and Its Posting</a:t>
            </a:r>
            <a:endParaRPr lang="en-US" sz="3200" smtClean="0"/>
          </a:p>
        </p:txBody>
      </p:sp>
      <p:sp>
        <p:nvSpPr>
          <p:cNvPr id="2049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2009,DCST</a:t>
            </a:r>
            <a:endParaRPr lang="en-GB" smtClean="0"/>
          </a:p>
        </p:txBody>
      </p:sp>
      <p:sp>
        <p:nvSpPr>
          <p:cNvPr id="204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Department of Computer Science and Technology</a:t>
            </a:r>
            <a:endParaRPr lang="en-GB" smtClean="0"/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/>
          <a:srcRect r="38065"/>
          <a:stretch>
            <a:fillRect/>
          </a:stretch>
        </p:blipFill>
        <p:spPr bwMode="auto">
          <a:xfrm>
            <a:off x="609600" y="4267200"/>
            <a:ext cx="2743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/>
          <a:srcRect t="23201"/>
          <a:stretch>
            <a:fillRect/>
          </a:stretch>
        </p:blipFill>
        <p:spPr bwMode="auto">
          <a:xfrm>
            <a:off x="685800" y="1371600"/>
            <a:ext cx="4191000" cy="227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4"/>
          <a:srcRect r="13585"/>
          <a:stretch>
            <a:fillRect/>
          </a:stretch>
        </p:blipFill>
        <p:spPr bwMode="auto">
          <a:xfrm>
            <a:off x="3886200" y="4267200"/>
            <a:ext cx="5029200" cy="141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4876800" y="1524000"/>
            <a:ext cx="3810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Form with textboxes and Submit button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457200" y="59436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with POST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4648200" y="594360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with GET</a:t>
            </a:r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 flipH="1" flipV="1">
            <a:off x="1600200" y="5334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 flipV="1">
            <a:off x="5791200" y="5334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4" name="Straight Connector 13"/>
          <p:cNvCxnSpPr>
            <a:cxnSpLocks noChangeShapeType="1"/>
          </p:cNvCxnSpPr>
          <p:nvPr/>
        </p:nvCxnSpPr>
        <p:spPr bwMode="auto">
          <a:xfrm>
            <a:off x="76200" y="6324600"/>
            <a:ext cx="8915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Input Attribute – type="checkbox"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8153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Creates a checkbox which can be either ON (checked) or OFF (unchecked)</a:t>
            </a:r>
          </a:p>
          <a:p>
            <a:pPr>
              <a:lnSpc>
                <a:spcPct val="80000"/>
              </a:lnSpc>
            </a:pPr>
            <a:r>
              <a:rPr lang="en-US" smtClean="0"/>
              <a:t>Used when you want the user to select one or more options from a list </a:t>
            </a:r>
          </a:p>
          <a:p>
            <a:pPr>
              <a:lnSpc>
                <a:spcPct val="80000"/>
              </a:lnSpc>
            </a:pPr>
            <a:r>
              <a:rPr lang="en-US" smtClean="0"/>
              <a:t>The default state of checkbox is OFF. If you want the checkbox initially ON, use the </a:t>
            </a:r>
            <a:r>
              <a:rPr lang="en-US" smtClean="0">
                <a:solidFill>
                  <a:srgbClr val="0033CC"/>
                </a:solidFill>
              </a:rPr>
              <a:t>CHECKED</a:t>
            </a:r>
            <a:r>
              <a:rPr lang="en-US" smtClean="0"/>
              <a:t> attribute  </a:t>
            </a:r>
          </a:p>
          <a:p>
            <a:pPr>
              <a:lnSpc>
                <a:spcPct val="80000"/>
              </a:lnSpc>
            </a:pPr>
            <a:r>
              <a:rPr lang="en-US" smtClean="0"/>
              <a:t>Values of </a:t>
            </a:r>
            <a:r>
              <a:rPr lang="en-US" i="1" smtClean="0"/>
              <a:t>checked</a:t>
            </a:r>
            <a:r>
              <a:rPr lang="en-US" smtClean="0"/>
              <a:t> checkboxes are sent to the server; if they are OFF, no values are 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Input Attribute – type="checkbox"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1066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Checkbox code: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33CC"/>
                </a:solidFill>
              </a:rPr>
              <a:t>&lt;input type="checkbox" name="cbox” value="checkbox” checked&gt;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09600" y="38100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type</a:t>
            </a:r>
            <a:r>
              <a:rPr lang="en-US">
                <a:solidFill>
                  <a:srgbClr val="0033CC"/>
                </a:solidFill>
              </a:rPr>
              <a:t>: </a:t>
            </a: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"checkbox"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name</a:t>
            </a:r>
            <a:r>
              <a:rPr lang="en-US">
                <a:solidFill>
                  <a:srgbClr val="0033CC"/>
                </a:solidFill>
              </a:rPr>
              <a:t>:</a:t>
            </a:r>
            <a:r>
              <a:rPr lang="en-US"/>
              <a:t> used to reference this form element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33CC"/>
                </a:solidFill>
                <a:latin typeface="Trebuchet MS" pitchFamily="34" charset="0"/>
              </a:rPr>
              <a:t>value</a:t>
            </a:r>
            <a:r>
              <a:rPr lang="en-US">
                <a:solidFill>
                  <a:srgbClr val="0033CC"/>
                </a:solidFill>
              </a:rPr>
              <a:t>:</a:t>
            </a:r>
            <a:r>
              <a:rPr lang="en-US"/>
              <a:t> value to be returned when element is checked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Note that there is </a:t>
            </a:r>
            <a:r>
              <a:rPr lang="en-US" i="1"/>
              <a:t>no text</a:t>
            </a:r>
            <a:r>
              <a:rPr lang="en-US"/>
              <a:t> associated with the checkbox—you have to supply text in the surrounding HTML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35288"/>
            <a:ext cx="2286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bldLvl="5" autoUpdateAnimBg="0"/>
      <p:bldP spid="156677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Checkbox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7543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&lt;head&gt;&lt;title&gt;HTML form tutorial example&lt;/title&gt;&lt;/head&gt;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&lt;h1&gt;HTML form tutorial example&lt;/h1&gt;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I have a bike: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type="checkbox"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name="vehicle" value="Bike" 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I have a car: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type="checkbox"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name="vehicle" value="Car" 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I have an airplane: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type="checkbox"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name="vehicle" value="Airplane"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&lt;/form&gt;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&lt;/body&gt;&lt;/html&gt;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 r="6795" b="14943"/>
          <a:stretch>
            <a:fillRect/>
          </a:stretch>
        </p:blipFill>
        <p:spPr bwMode="auto">
          <a:xfrm>
            <a:off x="4962525" y="2667000"/>
            <a:ext cx="4181475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Attribute – type="radio"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Used to create a series of choices of which only one can be selected. </a:t>
            </a:r>
          </a:p>
          <a:p>
            <a:r>
              <a:rPr lang="en-US" sz="2800" smtClean="0"/>
              <a:t>A set of radio buttons are created by using several </a:t>
            </a:r>
            <a:r>
              <a:rPr lang="en-US" sz="2800" smtClean="0">
                <a:solidFill>
                  <a:srgbClr val="0033CC"/>
                </a:solidFill>
              </a:rPr>
              <a:t>&lt;input type="radio"&gt;</a:t>
            </a:r>
            <a:r>
              <a:rPr lang="en-US" sz="2800" smtClean="0"/>
              <a:t> tags, all with the same </a:t>
            </a:r>
            <a:r>
              <a:rPr lang="en-US" sz="2800" smtClean="0">
                <a:solidFill>
                  <a:srgbClr val="0033CC"/>
                </a:solidFill>
              </a:rPr>
              <a:t>name,</a:t>
            </a:r>
            <a:r>
              <a:rPr lang="en-US" sz="2800" smtClean="0"/>
              <a:t> but with different </a:t>
            </a:r>
            <a:r>
              <a:rPr lang="en-US" sz="2800" smtClean="0">
                <a:solidFill>
                  <a:srgbClr val="0033CC"/>
                </a:solidFill>
              </a:rPr>
              <a:t>values</a:t>
            </a:r>
            <a:r>
              <a:rPr lang="en-US" sz="2800" smtClean="0"/>
              <a:t>. </a:t>
            </a:r>
          </a:p>
          <a:p>
            <a:r>
              <a:rPr lang="en-US" sz="2800" smtClean="0"/>
              <a:t>The content of the VALUE attribute is sent to the server</a:t>
            </a:r>
          </a:p>
          <a:p>
            <a:r>
              <a:rPr lang="en-US" sz="2800" smtClean="0"/>
              <a:t>If one of the items should be the default selection, use the </a:t>
            </a:r>
            <a:r>
              <a:rPr lang="en-US" sz="2800" smtClean="0">
                <a:solidFill>
                  <a:srgbClr val="0033CC"/>
                </a:solidFill>
              </a:rPr>
              <a:t>CHECKED</a:t>
            </a:r>
            <a:r>
              <a:rPr lang="en-US" sz="2800" smtClean="0"/>
              <a:t> attribute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2009,DCST</a:t>
            </a:r>
            <a:endParaRPr lang="en-GB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Department of Computer Science and Technology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Radio buttons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&lt;HEAD&gt;&lt;TITLE&gt;HTML form tutorial example&lt;/TITLE&gt;&lt;/HEAD&gt;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&lt;H1&gt;HTML form tutorial example&lt;/H1&gt;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Which is your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 fruit?&lt;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type="radio" name="fav" value="apples"&gt; Apples&lt;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type="radio" name="fav"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value="oranges"&gt; Oranges&lt;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&lt;input type="radio" name="fav"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value="bananas"&gt; Bananas&lt;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&lt;/form&gt;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&lt;/HTML&gt;</a:t>
            </a:r>
          </a:p>
        </p:txBody>
      </p:sp>
      <p:sp>
        <p:nvSpPr>
          <p:cNvPr id="25607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2009,DCST</a:t>
            </a:r>
            <a:endParaRPr lang="en-GB" smtClean="0"/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Department of Computer Science and Technology</a:t>
            </a:r>
            <a:endParaRPr lang="en-GB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33800"/>
            <a:ext cx="3657600" cy="264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25608" name="Straight Connector 7"/>
          <p:cNvCxnSpPr>
            <a:cxnSpLocks noChangeShapeType="1"/>
          </p:cNvCxnSpPr>
          <p:nvPr/>
        </p:nvCxnSpPr>
        <p:spPr bwMode="auto">
          <a:xfrm>
            <a:off x="76200" y="6324600"/>
            <a:ext cx="8915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Input Attribute – type="password"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Works just like a TEXT type field, with the difference that whatever is typed is not displayed on the screen.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browser displays a series of asterisks (*) or bullets (·)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PASSWORD fields are </a:t>
            </a:r>
            <a:r>
              <a:rPr lang="en-US" sz="2800" i="1" smtClean="0"/>
              <a:t>not</a:t>
            </a:r>
            <a:r>
              <a:rPr lang="en-US" sz="2800" smtClean="0"/>
              <a:t> sent encrypted, they are sent in the same manner as all the other elements on the form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you use PASSWORD, you should set the form METHOD to POST. </a:t>
            </a:r>
            <a:r>
              <a:rPr lang="en-GB" sz="2800" smtClean="0"/>
              <a:t>Why?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Password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5438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&lt;head&gt;&lt;title&gt;HTML form example&lt;/title&gt;&lt;/head&gt;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&lt;h1&gt;HTML form tutorial example&lt;/h1&gt;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Name: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&lt;input type="text"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name="realname"&gt;&lt;br&gt;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Password: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&lt;Input type="password"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name="mypwd"&gt;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&lt;/form&gt;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&lt;/body&gt;&lt;/html&gt;</a:t>
            </a:r>
          </a:p>
        </p:txBody>
      </p:sp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070225"/>
            <a:ext cx="4572000" cy="330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Attribute – type="hidden"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3886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field becomes invisible and the user never interacts with it. </a:t>
            </a:r>
          </a:p>
          <a:p>
            <a:r>
              <a:rPr lang="en-US" sz="2800" dirty="0" smtClean="0"/>
              <a:t>The field is still sent to the server, and scripts can also use the </a:t>
            </a:r>
            <a:r>
              <a:rPr lang="en-US" sz="2800" dirty="0" smtClean="0">
                <a:solidFill>
                  <a:srgbClr val="0033CC"/>
                </a:solidFill>
              </a:rPr>
              <a:t>hidden</a:t>
            </a:r>
            <a:r>
              <a:rPr lang="en-US" sz="2800" dirty="0" smtClean="0"/>
              <a:t> field.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33CC"/>
                </a:solidFill>
                <a:latin typeface="Trebuchet MS" pitchFamily="34" charset="0"/>
              </a:rPr>
              <a:t>value</a:t>
            </a:r>
            <a:r>
              <a:rPr lang="en-US" sz="2800" dirty="0" smtClean="0"/>
              <a:t> of a hidden field can be set programmatically, before the form is submitted.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0033CC"/>
                </a:solidFill>
                <a:latin typeface="Trebuchet MS" pitchFamily="34" charset="0"/>
              </a:rPr>
              <a:t>&lt;input type="hidden" name="</a:t>
            </a:r>
            <a:r>
              <a:rPr lang="en-US" sz="2800" dirty="0" err="1" smtClean="0">
                <a:solidFill>
                  <a:srgbClr val="0033CC"/>
                </a:solidFill>
                <a:latin typeface="Trebuchet MS" pitchFamily="34" charset="0"/>
              </a:rPr>
              <a:t>hiddenField</a:t>
            </a:r>
            <a:r>
              <a:rPr lang="en-US" sz="2800" dirty="0" smtClean="0">
                <a:solidFill>
                  <a:srgbClr val="0033CC"/>
                </a:solidFill>
                <a:latin typeface="Trebuchet MS" pitchFamily="34" charset="0"/>
              </a:rPr>
              <a:t>" value=“hide</a:t>
            </a:r>
            <a:r>
              <a:rPr lang="en-US" sz="2800" dirty="0" smtClean="0">
                <a:solidFill>
                  <a:srgbClr val="0033CC"/>
                </a:solidFill>
                <a:latin typeface="Trebuchet MS" pitchFamily="34" charset="0"/>
              </a:rPr>
              <a:t>"&gt; &amp;</a:t>
            </a:r>
            <a:r>
              <a:rPr lang="en-US" sz="2800" dirty="0" err="1" smtClean="0">
                <a:solidFill>
                  <a:srgbClr val="0033CC"/>
                </a:solidFill>
                <a:latin typeface="Trebuchet MS" pitchFamily="34" charset="0"/>
              </a:rPr>
              <a:t>lt</a:t>
            </a:r>
            <a:r>
              <a:rPr lang="en-US" sz="2800" dirty="0" smtClean="0">
                <a:solidFill>
                  <a:srgbClr val="0033CC"/>
                </a:solidFill>
                <a:latin typeface="Trebuchet MS" pitchFamily="34" charset="0"/>
              </a:rPr>
              <a:t>;-- right there, don't you see it?</a:t>
            </a:r>
            <a:endParaRPr lang="en-US" sz="2800" dirty="0" smtClean="0">
              <a:solidFill>
                <a:srgbClr val="0033CC"/>
              </a:solidFill>
            </a:endParaRP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722938"/>
            <a:ext cx="74676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 &lt;meta&gt; tag defines metadata about an HTML document. Metadata is data (information) about data.</a:t>
            </a:r>
          </a:p>
          <a:p>
            <a:r>
              <a:rPr lang="en-US" dirty="0"/>
              <a:t>&lt;meta&gt; tags always go inside the &lt;head&gt; element, and are typically used to specify character set, page description, keywords, author of the document, and viewport settings.</a:t>
            </a:r>
          </a:p>
          <a:p>
            <a:r>
              <a:rPr lang="en-US" dirty="0"/>
              <a:t>Metadata will not be displayed on the page, but is machine 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r>
              <a:rPr lang="en-US" dirty="0"/>
              <a:t>Metadata is used by browsers (how to display content or reload page), search engines (keywords), and other web services.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Attribute – type="reset"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Resets the form to its initial unfilled state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Designers have found that resets are more likely to detract from the form than add to it.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Users are more likely to </a:t>
            </a:r>
            <a:r>
              <a:rPr lang="en-US" sz="2800" i="1" smtClean="0"/>
              <a:t>accidentally</a:t>
            </a:r>
            <a:r>
              <a:rPr lang="en-US" sz="2800" smtClean="0"/>
              <a:t> hit the reset button and wipe out their work.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Unless users specifically need a reset button, it's probably best to leave it out.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If a reset button is provided in your form, consider adding a check if the user actually wants to reset. 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5791200"/>
            <a:ext cx="2314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Input Attribute – </a:t>
            </a:r>
            <a:br>
              <a:rPr lang="en-US" sz="3600" smtClean="0"/>
            </a:br>
            <a:r>
              <a:rPr lang="en-US" sz="3600" smtClean="0"/>
              <a:t>type="button" and  type="file"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sz="2800" smtClean="0"/>
              <a:t>If you were programming in JavaScript, you might find </a:t>
            </a:r>
            <a:r>
              <a:rPr lang="en-US" sz="2800" smtClean="0">
                <a:solidFill>
                  <a:srgbClr val="0033CC"/>
                </a:solidFill>
              </a:rPr>
              <a:t>&lt;input type="button"&gt;</a:t>
            </a:r>
            <a:r>
              <a:rPr lang="en-US" sz="2800" smtClean="0"/>
              <a:t> is useful. </a:t>
            </a:r>
          </a:p>
          <a:p>
            <a:r>
              <a:rPr lang="en-US" sz="2800" smtClean="0"/>
              <a:t>It creates buttons that do not submit the form, but rather can perform a JavaScript action.</a:t>
            </a:r>
          </a:p>
          <a:p>
            <a:r>
              <a:rPr lang="en-US" sz="2800" smtClean="0">
                <a:solidFill>
                  <a:srgbClr val="0033CC"/>
                </a:solidFill>
              </a:rPr>
              <a:t>file</a:t>
            </a:r>
            <a:r>
              <a:rPr lang="en-US" sz="2800" smtClean="0"/>
              <a:t> is used for doing file uploads in a form.</a:t>
            </a:r>
          </a:p>
          <a:p>
            <a:r>
              <a:rPr lang="en-US" sz="2800" smtClean="0"/>
              <a:t>File uploads are a relatively new and still not well-standardized type of form input.</a:t>
            </a:r>
          </a:p>
          <a:p>
            <a:r>
              <a:rPr lang="en-US" sz="2800" smtClean="0"/>
              <a:t>File uploads allow you to send an entire file from your computer to the web server as part of your form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 – type="image"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Creates an image that is also a "submit" button.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user clicks on the image, the form is submitted.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the attributes of &lt;IMG&gt; tag also work with the &lt;input type="image"…&gt;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syntax is as follows: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&lt;input type="image"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graphic_URL</a:t>
            </a:r>
            <a:r>
              <a:rPr lang="en-US" dirty="0" smtClean="0"/>
              <a:t>" alt="Submit!"&gt;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HTML5 Add on attributes to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6500858" cy="49006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type='date' </a:t>
            </a:r>
            <a:r>
              <a:rPr lang="en-US" dirty="0" smtClean="0"/>
              <a:t>- </a:t>
            </a:r>
            <a:r>
              <a:rPr lang="en-US" dirty="0"/>
              <a:t>Creates a date input control, such as a pop-up calendar, for specifying a date (year, month, day). The initial value must be provided in ISO date format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&lt;</a:t>
            </a:r>
            <a:r>
              <a:rPr lang="en-US" dirty="0"/>
              <a:t>input type='date' name='</a:t>
            </a:r>
            <a:r>
              <a:rPr lang="en-US" dirty="0" err="1"/>
              <a:t>set_date</a:t>
            </a:r>
            <a:r>
              <a:rPr lang="en-US" dirty="0"/>
              <a:t>' value='2011-10-15' /&gt;</a:t>
            </a:r>
          </a:p>
          <a:p>
            <a:r>
              <a:rPr lang="en-US" b="1" dirty="0"/>
              <a:t>type='</a:t>
            </a:r>
            <a:r>
              <a:rPr lang="en-US" b="1" dirty="0" err="1"/>
              <a:t>datetime</a:t>
            </a:r>
            <a:r>
              <a:rPr lang="en-US" b="1" dirty="0"/>
              <a:t>'</a:t>
            </a:r>
            <a:r>
              <a:rPr lang="en-US" dirty="0"/>
              <a:t> - Creates a combined date/time input field. The value is an ISO formatted date and time that is defined and submitted as UTC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</a:t>
            </a:r>
            <a:r>
              <a:rPr lang="en-US" dirty="0"/>
              <a:t>input type='</a:t>
            </a:r>
            <a:r>
              <a:rPr lang="en-US" dirty="0" err="1"/>
              <a:t>datetime</a:t>
            </a:r>
            <a:r>
              <a:rPr lang="en-US" dirty="0"/>
              <a:t>' name='</a:t>
            </a:r>
            <a:r>
              <a:rPr lang="en-US" dirty="0" err="1"/>
              <a:t>dt</a:t>
            </a:r>
            <a:r>
              <a:rPr lang="en-US" dirty="0"/>
              <a:t>' value='2011-06-14T01:26:32:00Z' </a:t>
            </a:r>
            <a:r>
              <a:rPr lang="en-US" dirty="0" smtClean="0"/>
              <a:t>/&gt;</a:t>
            </a:r>
          </a:p>
          <a:p>
            <a:r>
              <a:rPr lang="en-US" b="1" dirty="0"/>
              <a:t>type='month'</a:t>
            </a:r>
            <a:r>
              <a:rPr lang="en-US" dirty="0"/>
              <a:t> - Creates a date input control (such as a pop-up calendar), for specifying a particular month in a year.&lt;input type='month' value='2012-09' name='</a:t>
            </a:r>
            <a:r>
              <a:rPr lang="en-US" dirty="0" err="1"/>
              <a:t>mnt</a:t>
            </a:r>
            <a:r>
              <a:rPr lang="en-US" dirty="0"/>
              <a:t>' /&gt;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48878" t="47009" r="36378" b="27350"/>
          <a:stretch>
            <a:fillRect/>
          </a:stretch>
        </p:blipFill>
        <p:spPr bwMode="auto">
          <a:xfrm>
            <a:off x="7143768" y="1500174"/>
            <a:ext cx="17335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359" t="50997" r="36538" b="23362"/>
          <a:stretch>
            <a:fillRect/>
          </a:stretch>
        </p:blipFill>
        <p:spPr bwMode="auto">
          <a:xfrm>
            <a:off x="7143768" y="3143248"/>
            <a:ext cx="17859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49199" t="57550" r="36218" b="17094"/>
          <a:stretch>
            <a:fillRect/>
          </a:stretch>
        </p:blipFill>
        <p:spPr bwMode="auto">
          <a:xfrm>
            <a:off x="7143768" y="5000636"/>
            <a:ext cx="17859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HTML5 Add on attributes to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  </a:t>
            </a:r>
            <a:r>
              <a:rPr lang="en-US" b="1" dirty="0" smtClean="0"/>
              <a:t>type='week'</a:t>
            </a:r>
            <a:r>
              <a:rPr lang="en-US" dirty="0" smtClean="0"/>
              <a:t> - Creates a date input control (such as a pop-up calendar), for specifying a particular week in a year. Values are provided in ISO week numbering format.</a:t>
            </a:r>
          </a:p>
          <a:p>
            <a:r>
              <a:rPr lang="en-US" dirty="0" smtClean="0"/>
              <a:t>&lt;input type='week' name='weeks' value='2011-W34' /&gt;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type='time'</a:t>
            </a:r>
            <a:r>
              <a:rPr lang="en-US" dirty="0" smtClean="0"/>
              <a:t> - Creates a date input control for specifying a time (hour, minute, seconds, </a:t>
            </a:r>
            <a:r>
              <a:rPr lang="en-US" dirty="0" err="1" smtClean="0"/>
              <a:t>fractional_seconds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&lt;input type='time' name='</a:t>
            </a:r>
            <a:r>
              <a:rPr lang="en-US" dirty="0" err="1" smtClean="0"/>
              <a:t>currenttime</a:t>
            </a:r>
            <a:r>
              <a:rPr lang="en-US" dirty="0" smtClean="0"/>
              <a:t>' value='18:12:00' /&gt;</a:t>
            </a:r>
          </a:p>
          <a:p>
            <a:r>
              <a:rPr lang="en-US" b="1" dirty="0"/>
              <a:t>type='</a:t>
            </a:r>
            <a:r>
              <a:rPr lang="en-US" b="1" dirty="0" err="1"/>
              <a:t>url</a:t>
            </a:r>
            <a:r>
              <a:rPr lang="en-US" b="1" dirty="0"/>
              <a:t>'</a:t>
            </a:r>
            <a:r>
              <a:rPr lang="en-US" dirty="0"/>
              <a:t> - is used for input fields that should contain a URL address. The value of the </a:t>
            </a:r>
            <a:r>
              <a:rPr lang="en-US" dirty="0" err="1"/>
              <a:t>url</a:t>
            </a:r>
            <a:r>
              <a:rPr lang="en-US" dirty="0"/>
              <a:t> field is automatically validated when the form is submitted (if it is not in proper URL format, return an error message).&lt;input type='</a:t>
            </a:r>
            <a:r>
              <a:rPr lang="en-US" dirty="0" err="1"/>
              <a:t>url</a:t>
            </a:r>
            <a:r>
              <a:rPr lang="en-US" dirty="0"/>
              <a:t>' name='site' size='25' value='https://coursesweb.net' /&gt;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47917" t="49573" r="34775" b="24216"/>
          <a:stretch>
            <a:fillRect/>
          </a:stretch>
        </p:blipFill>
        <p:spPr bwMode="auto">
          <a:xfrm>
            <a:off x="7429520" y="1500174"/>
            <a:ext cx="171448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51603" t="50427" r="39583" b="43020"/>
          <a:stretch>
            <a:fillRect/>
          </a:stretch>
        </p:blipFill>
        <p:spPr bwMode="auto">
          <a:xfrm>
            <a:off x="7643834" y="3786190"/>
            <a:ext cx="88106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45673" t="43590" r="33494" b="48718"/>
          <a:stretch>
            <a:fillRect/>
          </a:stretch>
        </p:blipFill>
        <p:spPr bwMode="auto">
          <a:xfrm>
            <a:off x="5072066" y="5357826"/>
            <a:ext cx="3571900" cy="104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Add on attributes to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85844"/>
            <a:ext cx="6643734" cy="5257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type</a:t>
            </a:r>
            <a:r>
              <a:rPr lang="en-US" sz="1800" b="1" dirty="0"/>
              <a:t>='number'</a:t>
            </a:r>
            <a:r>
              <a:rPr lang="en-US" sz="1800" dirty="0"/>
              <a:t> - is used to create input fields that should contain a numeric value. You can also set restrictions on what numbers are accepted, with the '</a:t>
            </a:r>
            <a:r>
              <a:rPr lang="en-US" sz="1800" b="1" dirty="0"/>
              <a:t>min</a:t>
            </a:r>
            <a:r>
              <a:rPr lang="en-US" sz="1800" dirty="0"/>
              <a:t>', '</a:t>
            </a:r>
            <a:r>
              <a:rPr lang="en-US" sz="1800" b="1" dirty="0"/>
              <a:t>max</a:t>
            </a:r>
            <a:r>
              <a:rPr lang="en-US" sz="1800" dirty="0"/>
              <a:t>' and '</a:t>
            </a:r>
            <a:r>
              <a:rPr lang="en-US" sz="1800" b="1" dirty="0"/>
              <a:t>step</a:t>
            </a:r>
            <a:r>
              <a:rPr lang="en-US" sz="1800" dirty="0"/>
              <a:t>' attributes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&lt;</a:t>
            </a:r>
            <a:r>
              <a:rPr lang="en-US" sz="1800" b="1" dirty="0"/>
              <a:t>input type='number' name='points' min='5' max='80' /&gt;</a:t>
            </a:r>
          </a:p>
          <a:p>
            <a:r>
              <a:rPr lang="en-US" sz="1800" b="1" dirty="0"/>
              <a:t>type='range'</a:t>
            </a:r>
            <a:r>
              <a:rPr lang="en-US" sz="1800" dirty="0"/>
              <a:t> - Creates a slider control that should contain a value from a range of numbers. The range starts at the value provided by the 'min' attribute (0 by default) and ends at the value provided by the 'max' attribute (100 by default</a:t>
            </a:r>
            <a:r>
              <a:rPr lang="en-US" sz="1800" dirty="0" smtClean="0"/>
              <a:t>).</a:t>
            </a:r>
          </a:p>
          <a:p>
            <a:r>
              <a:rPr lang="en-US" sz="1800" b="1" dirty="0"/>
              <a:t>&lt;input type='range' name='</a:t>
            </a:r>
            <a:r>
              <a:rPr lang="en-US" sz="1800" b="1" dirty="0" err="1"/>
              <a:t>val</a:t>
            </a:r>
            <a:r>
              <a:rPr lang="en-US" sz="1800" b="1" dirty="0"/>
              <a:t>' min='1' max='10' /&gt;</a:t>
            </a:r>
            <a:endParaRPr lang="en-US" sz="1800" b="1" dirty="0" smtClean="0"/>
          </a:p>
          <a:p>
            <a:r>
              <a:rPr lang="en-US" sz="1800" b="1" dirty="0"/>
              <a:t>type='email'</a:t>
            </a:r>
            <a:r>
              <a:rPr lang="en-US" sz="1800" dirty="0"/>
              <a:t> - is used for input fields that should contain an e-mail address. The value of the email field is automatically validated when the form is submitted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Email; &lt;input type='email' name='email' /&gt;</a:t>
            </a:r>
            <a:endParaRPr lang="en-US" sz="1800" b="1" dirty="0" smtClean="0"/>
          </a:p>
          <a:p>
            <a:r>
              <a:rPr lang="en-US" sz="1800" b="1" dirty="0"/>
              <a:t>type='search'</a:t>
            </a:r>
            <a:r>
              <a:rPr lang="en-US" sz="1800" dirty="0"/>
              <a:t> - Creates a one-line text input box for entering a search query, like a site search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Search</a:t>
            </a:r>
            <a:r>
              <a:rPr lang="en-US" sz="1800" b="1" dirty="0"/>
              <a:t>: &lt;input type='search' name='</a:t>
            </a:r>
            <a:r>
              <a:rPr lang="en-US" sz="1800" b="1" dirty="0" err="1"/>
              <a:t>srch</a:t>
            </a:r>
            <a:r>
              <a:rPr lang="en-US" sz="1800" b="1" dirty="0"/>
              <a:t>' size='25' value='Search term' /&gt;</a:t>
            </a:r>
          </a:p>
          <a:p>
            <a:r>
              <a:rPr lang="en-US" sz="1800" dirty="0"/>
              <a:t>  </a:t>
            </a:r>
            <a:r>
              <a:rPr lang="en-US" sz="1800" b="1" dirty="0"/>
              <a:t>type='color'</a:t>
            </a:r>
            <a:r>
              <a:rPr lang="en-US" sz="1800" dirty="0"/>
              <a:t> - Creates a color well control for selecting a color value.&lt;input type='color' name='</a:t>
            </a:r>
            <a:r>
              <a:rPr lang="en-US" sz="1800" dirty="0" err="1"/>
              <a:t>get_color</a:t>
            </a:r>
            <a:r>
              <a:rPr lang="en-US" sz="1800" dirty="0"/>
              <a:t>' /&gt;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46314" t="28205" r="34455" b="63248"/>
          <a:stretch>
            <a:fillRect/>
          </a:stretch>
        </p:blipFill>
        <p:spPr bwMode="auto">
          <a:xfrm>
            <a:off x="6858016" y="1714488"/>
            <a:ext cx="1785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46314" t="49003" r="27404" b="38176"/>
          <a:stretch>
            <a:fillRect/>
          </a:stretch>
        </p:blipFill>
        <p:spPr bwMode="auto">
          <a:xfrm>
            <a:off x="6715140" y="2714620"/>
            <a:ext cx="20621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/>
          <a:srcRect l="46314" t="76069" r="34455" b="14244"/>
          <a:stretch>
            <a:fillRect/>
          </a:stretch>
        </p:blipFill>
        <p:spPr bwMode="auto">
          <a:xfrm>
            <a:off x="6643702" y="3857628"/>
            <a:ext cx="20716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44071" t="30484" r="31730" b="60399"/>
          <a:stretch>
            <a:fillRect/>
          </a:stretch>
        </p:blipFill>
        <p:spPr bwMode="auto">
          <a:xfrm>
            <a:off x="6715140" y="4643446"/>
            <a:ext cx="21431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 l="47596" t="51567" r="32532" b="28490"/>
          <a:stretch>
            <a:fillRect/>
          </a:stretch>
        </p:blipFill>
        <p:spPr bwMode="auto">
          <a:xfrm>
            <a:off x="6715140" y="5286388"/>
            <a:ext cx="21812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Add on attributes to input type="</a:t>
            </a:r>
            <a:r>
              <a:rPr lang="en-US" dirty="0" err="1" smtClean="0"/>
              <a:t>tel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 special field for filling in phone numbers can be created using </a:t>
            </a:r>
            <a:r>
              <a:rPr lang="en-US" dirty="0" err="1"/>
              <a:t>tel</a:t>
            </a:r>
            <a:r>
              <a:rPr lang="en-US" dirty="0"/>
              <a:t> as the value of the </a:t>
            </a:r>
            <a:r>
              <a:rPr lang="en-US" u="sng" dirty="0">
                <a:hlinkClick r:id="rId2"/>
              </a:rPr>
              <a:t>type</a:t>
            </a:r>
            <a:r>
              <a:rPr lang="en-US" dirty="0"/>
              <a:t> attribute: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tel</a:t>
            </a:r>
            <a:r>
              <a:rPr lang="en-US" dirty="0" smtClean="0"/>
              <a:t>" id="</a:t>
            </a:r>
            <a:r>
              <a:rPr lang="en-US" dirty="0" err="1" smtClean="0"/>
              <a:t>tel</a:t>
            </a:r>
            <a:r>
              <a:rPr lang="en-US" dirty="0" smtClean="0"/>
              <a:t>" name="</a:t>
            </a:r>
            <a:r>
              <a:rPr lang="en-US" dirty="0" err="1" smtClean="0"/>
              <a:t>tel</a:t>
            </a:r>
            <a:r>
              <a:rPr lang="en-US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&lt;textarea&gt;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It allows the user to enter multiple lines of text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It has an opening and closing tag, unlike most form elements.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textarea has just a name, rows and cols (as in the number of rows of text, and the number of columns of characters in each row.)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You can also set wrap="virtual" if you don't want the text a user types to go outside the right side of the box.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762000" y="4648200"/>
            <a:ext cx="7762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rebuchet MS" pitchFamily="34" charset="0"/>
              </a:rPr>
              <a:t>A multi-line text field: </a:t>
            </a:r>
          </a:p>
          <a:p>
            <a:pPr algn="l"/>
            <a:r>
              <a:rPr lang="en-US" sz="2000">
                <a:solidFill>
                  <a:srgbClr val="0033CC"/>
                </a:solidFill>
                <a:latin typeface="Trebuchet MS" pitchFamily="34" charset="0"/>
              </a:rPr>
              <a:t>    &lt;textarea name="textarea" cols="24" rows="2"&gt;Hello&lt;/textarea&gt;</a:t>
            </a:r>
          </a:p>
        </p:txBody>
      </p:sp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334000"/>
            <a:ext cx="5257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Textarea - Attributes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NAME</a:t>
            </a:r>
            <a:r>
              <a:rPr lang="en-US" smtClean="0"/>
              <a:t>: name of this form field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COLS</a:t>
            </a:r>
            <a:r>
              <a:rPr lang="en-US" smtClean="0"/>
              <a:t>: how many characters wide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ROWS</a:t>
            </a:r>
            <a:r>
              <a:rPr lang="en-US" smtClean="0"/>
              <a:t>: how many rows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WRAP</a:t>
            </a:r>
            <a:r>
              <a:rPr lang="en-US" smtClean="0"/>
              <a:t>: how to wrap the text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READONLY</a:t>
            </a:r>
            <a:r>
              <a:rPr lang="en-US" smtClean="0"/>
              <a:t>: don't let the user change the contents of the field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DISABLED</a:t>
            </a:r>
            <a:r>
              <a:rPr lang="en-US" smtClean="0"/>
              <a:t>: don't let the user do anything with this field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textarea</a:t>
            </a:r>
          </a:p>
        </p:txBody>
      </p:sp>
      <p:sp>
        <p:nvSpPr>
          <p:cNvPr id="34822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228600" y="1524000"/>
            <a:ext cx="5867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&lt;head&gt;&lt;title&gt;html form example&lt;/title&gt;&lt;/head&gt;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&lt;h1&gt;HTML form tutorial example&lt;/h1&gt;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This is a multiline text field having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4 rows and 35 columns&lt;br&gt;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</a:t>
            </a:r>
            <a:r>
              <a:rPr lang="en-US" sz="1400" smtClean="0">
                <a:solidFill>
                  <a:srgbClr val="0033CC"/>
                </a:solidFill>
              </a:rPr>
              <a:t>textarea</a:t>
            </a:r>
            <a:r>
              <a:rPr lang="en-US" sz="1400" smtClean="0"/>
              <a:t> name="body" cols="35“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rows="4" wrap="virtual"&gt;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smtClean="0"/>
              <a:t>4 rows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smtClean="0"/>
              <a:t>35 columns</a:t>
            </a: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</a:t>
            </a:r>
            <a:r>
              <a:rPr lang="en-US" sz="1400" smtClean="0">
                <a:solidFill>
                  <a:srgbClr val="0033CC"/>
                </a:solidFill>
              </a:rPr>
              <a:t>/textarea</a:t>
            </a:r>
            <a:r>
              <a:rPr lang="en-US" sz="140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&lt;br&gt;This is a multiline text field having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10 rows and 20 columns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</a:t>
            </a:r>
            <a:r>
              <a:rPr lang="en-US" sz="1400" smtClean="0">
                <a:solidFill>
                  <a:srgbClr val="0033CC"/>
                </a:solidFill>
              </a:rPr>
              <a:t>textarea</a:t>
            </a:r>
            <a:r>
              <a:rPr lang="en-US" sz="1400" smtClean="0"/>
              <a:t> name="lot" cols=20 rows=10&gt;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smtClean="0"/>
              <a:t>10 rows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smtClean="0"/>
              <a:t>20 columns</a:t>
            </a: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</a:t>
            </a:r>
            <a:r>
              <a:rPr lang="en-US" sz="1400" smtClean="0">
                <a:solidFill>
                  <a:srgbClr val="0033CC"/>
                </a:solidFill>
              </a:rPr>
              <a:t>/textarea&gt;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&lt;/form&gt;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&lt;/html&gt;</a:t>
            </a:r>
          </a:p>
        </p:txBody>
      </p:sp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133600"/>
            <a:ext cx="4352925" cy="425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929718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Define keywords for search engines:</a:t>
            </a:r>
            <a:endParaRPr lang="en-US" dirty="0"/>
          </a:p>
          <a:p>
            <a:pPr>
              <a:buNone/>
            </a:pPr>
            <a:r>
              <a:rPr lang="en-US" dirty="0"/>
              <a:t>&lt;meta name="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" content="</a:t>
            </a:r>
            <a:r>
              <a:rPr lang="en-US" dirty="0">
                <a:solidFill>
                  <a:srgbClr val="FF0000"/>
                </a:solidFill>
              </a:rPr>
              <a:t>HTML, CSS, JavaScript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Define a description of your web page:</a:t>
            </a:r>
            <a:endParaRPr lang="en-US" dirty="0"/>
          </a:p>
          <a:p>
            <a:pPr>
              <a:buNone/>
            </a:pPr>
            <a:r>
              <a:rPr lang="en-US" dirty="0"/>
              <a:t>&lt;meta name="</a:t>
            </a:r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" content="</a:t>
            </a:r>
            <a:r>
              <a:rPr lang="en-US" dirty="0">
                <a:solidFill>
                  <a:srgbClr val="FF0000"/>
                </a:solidFill>
              </a:rPr>
              <a:t>Free Web tutorials for HTML and CSS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Define the author of a page:</a:t>
            </a:r>
            <a:endParaRPr lang="en-US" dirty="0"/>
          </a:p>
          <a:p>
            <a:pPr>
              <a:buNone/>
            </a:pPr>
            <a:r>
              <a:rPr lang="en-US" dirty="0"/>
              <a:t>&lt;meta name="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/>
              <a:t>" content="</a:t>
            </a:r>
            <a:r>
              <a:rPr lang="en-US" dirty="0">
                <a:solidFill>
                  <a:srgbClr val="FF0000"/>
                </a:solidFill>
              </a:rPr>
              <a:t>John Doe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Refresh document every 30 seconds:</a:t>
            </a:r>
            <a:endParaRPr lang="en-US" dirty="0"/>
          </a:p>
          <a:p>
            <a:pPr>
              <a:buNone/>
            </a:pPr>
            <a:r>
              <a:rPr lang="en-US" dirty="0"/>
              <a:t>&lt;meta </a:t>
            </a:r>
            <a:r>
              <a:rPr lang="en-US" dirty="0">
                <a:solidFill>
                  <a:srgbClr val="FF0000"/>
                </a:solidFill>
              </a:rPr>
              <a:t>http-equiv="refresh</a:t>
            </a:r>
            <a:r>
              <a:rPr lang="en-US" dirty="0"/>
              <a:t>" content="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Setting </a:t>
            </a:r>
            <a:r>
              <a:rPr lang="en-US" b="1" dirty="0"/>
              <a:t>the viewport to make your website look good on all devices:</a:t>
            </a:r>
            <a:endParaRPr lang="en-US" dirty="0"/>
          </a:p>
          <a:p>
            <a:pPr>
              <a:buNone/>
            </a:pPr>
            <a:r>
              <a:rPr lang="en-US" dirty="0"/>
              <a:t>&lt;meta name="</a:t>
            </a:r>
            <a:r>
              <a:rPr lang="en-US" dirty="0">
                <a:solidFill>
                  <a:srgbClr val="FF0000"/>
                </a:solidFill>
              </a:rPr>
              <a:t>viewport</a:t>
            </a:r>
            <a:r>
              <a:rPr lang="en-US" dirty="0"/>
              <a:t>" content</a:t>
            </a:r>
            <a:r>
              <a:rPr lang="en-US" dirty="0">
                <a:solidFill>
                  <a:srgbClr val="FF0000"/>
                </a:solidFill>
              </a:rPr>
              <a:t>="width=device-width, initial-scale=1.0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This gives the browser instructions on how to control the page's dimensions and scaling.</a:t>
            </a:r>
          </a:p>
          <a:p>
            <a:r>
              <a:rPr lang="en-US" dirty="0" smtClean="0"/>
              <a:t>The width=device-width part sets the width of the page to follow the screen-width of the device (which will vary depending on the device).</a:t>
            </a:r>
          </a:p>
          <a:p>
            <a:r>
              <a:rPr lang="en-US" dirty="0" smtClean="0"/>
              <a:t>The initial-scale=1.0 part sets the initial zoom level when the page is first loaded by the browser.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&lt;select&gt; and &lt;option&gt; Tag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&lt;select&gt;... &lt;/select&gt; </a:t>
            </a:r>
            <a:r>
              <a:rPr lang="en-US" smtClean="0"/>
              <a:t>shows a drop down box </a:t>
            </a:r>
          </a:p>
          <a:p>
            <a:pPr>
              <a:lnSpc>
                <a:spcPct val="90000"/>
              </a:lnSpc>
            </a:pPr>
            <a:r>
              <a:rPr lang="en-US" smtClean="0"/>
              <a:t>Choices for the drop down box are created by using </a:t>
            </a:r>
            <a:r>
              <a:rPr lang="en-US" smtClean="0">
                <a:solidFill>
                  <a:srgbClr val="0033CC"/>
                </a:solidFill>
              </a:rPr>
              <a:t>&lt;option&gt;</a:t>
            </a:r>
            <a:r>
              <a:rPr lang="en-US" smtClean="0"/>
              <a:t> tags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text which follows </a:t>
            </a:r>
            <a:r>
              <a:rPr lang="en-US" smtClean="0">
                <a:solidFill>
                  <a:srgbClr val="0033CC"/>
                </a:solidFill>
              </a:rPr>
              <a:t>&lt;option&gt;</a:t>
            </a:r>
            <a:r>
              <a:rPr lang="en-US" smtClean="0"/>
              <a:t> is displayed in the browser</a:t>
            </a:r>
          </a:p>
          <a:p>
            <a:pPr>
              <a:lnSpc>
                <a:spcPct val="90000"/>
              </a:lnSpc>
            </a:pPr>
            <a:r>
              <a:rPr lang="en-GB" smtClean="0"/>
              <a:t>Attributes of </a:t>
            </a:r>
            <a:r>
              <a:rPr lang="en-US" smtClean="0">
                <a:solidFill>
                  <a:srgbClr val="0033CC"/>
                </a:solidFill>
              </a:rPr>
              <a:t>&lt;option&gt;</a:t>
            </a:r>
            <a:r>
              <a:rPr lang="en-US" smtClean="0"/>
              <a:t> tag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VALUE: </a:t>
            </a:r>
            <a:r>
              <a:rPr lang="en-US" smtClean="0"/>
              <a:t>indicates the value to be sent to the server.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0033CC"/>
                </a:solidFill>
              </a:rPr>
              <a:t>SELECTED : </a:t>
            </a:r>
            <a:r>
              <a:rPr lang="en-US" smtClean="0"/>
              <a:t>indicates which option is selected by default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 - Attributes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763000" cy="4572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NAME</a:t>
            </a:r>
            <a:r>
              <a:rPr lang="en-US" smtClean="0"/>
              <a:t>: name of this form element </a:t>
            </a:r>
          </a:p>
          <a:p>
            <a:r>
              <a:rPr lang="en-US" smtClean="0">
                <a:solidFill>
                  <a:srgbClr val="0033CC"/>
                </a:solidFill>
              </a:rPr>
              <a:t>MULTIPLE</a:t>
            </a:r>
            <a:r>
              <a:rPr lang="en-US" smtClean="0"/>
              <a:t>: allow more than one choice. Can be done keeping the Control key pressed </a:t>
            </a:r>
          </a:p>
          <a:p>
            <a:r>
              <a:rPr lang="en-US" smtClean="0">
                <a:solidFill>
                  <a:srgbClr val="0033CC"/>
                </a:solidFill>
              </a:rPr>
              <a:t>SIZE</a:t>
            </a:r>
            <a:r>
              <a:rPr lang="en-US" smtClean="0"/>
              <a:t>: how many options to show. Default is 1</a:t>
            </a:r>
          </a:p>
          <a:p>
            <a:r>
              <a:rPr lang="en-US" smtClean="0">
                <a:solidFill>
                  <a:srgbClr val="0033CC"/>
                </a:solidFill>
              </a:rPr>
              <a:t>READONLY</a:t>
            </a:r>
            <a:r>
              <a:rPr lang="en-US" smtClean="0"/>
              <a:t>: don't let the user change the value of this field </a:t>
            </a:r>
          </a:p>
          <a:p>
            <a:r>
              <a:rPr lang="en-US" smtClean="0">
                <a:solidFill>
                  <a:srgbClr val="0033CC"/>
                </a:solidFill>
              </a:rPr>
              <a:t>DISABLED</a:t>
            </a:r>
            <a:r>
              <a:rPr lang="en-US" smtClean="0"/>
              <a:t>: don't let the user do anything with this field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 - Drop-down List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5029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&lt;HEAD&gt;&lt;TITLE&gt;HTML form tutorial example&lt;/TITLE&gt;&lt;/HEAD&gt;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&lt;H1&gt;HTML form tutorial example&lt;/H1&gt;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&lt;SELECT</a:t>
            </a:r>
            <a:r>
              <a:rPr lang="en-US" sz="1800" dirty="0" smtClean="0"/>
              <a:t> NAME="</a:t>
            </a:r>
            <a:r>
              <a:rPr lang="en-US" sz="1800" dirty="0" err="1" smtClean="0"/>
              <a:t>partnumber</a:t>
            </a:r>
            <a:r>
              <a:rPr lang="en-US" sz="1800" dirty="0" smtClean="0"/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&lt;OPTION</a:t>
            </a:r>
            <a:r>
              <a:rPr lang="en-US" sz="1800" dirty="0" smtClean="0"/>
              <a:t> VALUE="7382" &gt;steam turbine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&lt;OPTION</a:t>
            </a:r>
            <a:r>
              <a:rPr lang="en-US" sz="1800" dirty="0" smtClean="0"/>
              <a:t> VALUE="2928" &gt;resistor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&lt;OPTION</a:t>
            </a:r>
            <a:r>
              <a:rPr lang="en-US" sz="1800" dirty="0" smtClean="0"/>
              <a:t> VALUE="3993" SELECTED 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widget analyzer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&lt;OPTION</a:t>
            </a:r>
            <a:r>
              <a:rPr lang="en-US" sz="1800" dirty="0" smtClean="0"/>
              <a:t> VALUE="9398" &gt;fiber identifier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&lt;/SELECT&gt;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&lt;/form&gt;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&lt;/HTML&gt;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25" y="2133600"/>
            <a:ext cx="437515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  </a:t>
            </a:r>
            <a:r>
              <a:rPr lang="en-US" b="1" dirty="0"/>
              <a:t>pattern='</a:t>
            </a:r>
            <a:r>
              <a:rPr lang="en-US" b="1" dirty="0" err="1"/>
              <a:t>regexp</a:t>
            </a:r>
            <a:r>
              <a:rPr lang="en-US" b="1" dirty="0"/>
              <a:t>'</a:t>
            </a:r>
            <a:r>
              <a:rPr lang="en-US" dirty="0"/>
              <a:t> - specifies a pattern (a regular expression) used to validate an input field. The 'title' attribute can be used with pattern to provide a description of the expected format of the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It works with the following &lt;input&gt; types: </a:t>
            </a:r>
            <a:r>
              <a:rPr lang="en-US" i="1" dirty="0"/>
              <a:t>text, search, </a:t>
            </a:r>
            <a:r>
              <a:rPr lang="en-US" i="1" dirty="0" err="1"/>
              <a:t>url</a:t>
            </a:r>
            <a:r>
              <a:rPr lang="en-US" i="1" dirty="0"/>
              <a:t>, </a:t>
            </a:r>
            <a:r>
              <a:rPr lang="en-US" i="1" dirty="0" err="1"/>
              <a:t>tel</a:t>
            </a:r>
            <a:r>
              <a:rPr lang="en-US" i="1" dirty="0"/>
              <a:t>, email, </a:t>
            </a:r>
            <a:r>
              <a:rPr lang="en-US" i="1" dirty="0" smtClean="0"/>
              <a:t>password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code below shows a text field that can only contain five characters (letters and numbers only</a:t>
            </a:r>
            <a:r>
              <a:rPr lang="en-US" dirty="0" smtClean="0"/>
              <a:t>):</a:t>
            </a:r>
          </a:p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3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type='text' name='pass' pattern='[A-z0-9]{5}' title='Five characters: letters and numbers' </a:t>
            </a:r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 </a:t>
            </a:r>
            <a:r>
              <a:rPr lang="en-US" b="1" dirty="0"/>
              <a:t>P</a:t>
            </a:r>
            <a:r>
              <a:rPr lang="en-US" b="1" dirty="0" smtClean="0"/>
              <a:t>laceholder='text'</a:t>
            </a:r>
            <a:r>
              <a:rPr lang="en-US" dirty="0" smtClean="0"/>
              <a:t> - Provides a short hint or example to help the user enter the correct data. (</a:t>
            </a:r>
            <a:r>
              <a:rPr lang="en-US" i="1" dirty="0" smtClean="0"/>
              <a:t>for a longer description, use the 'title' attribute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The hint is displayed in the input field when it is empty, and disappears when the field gets focus.</a:t>
            </a:r>
            <a:br>
              <a:rPr lang="en-US" dirty="0" smtClean="0"/>
            </a:br>
            <a:r>
              <a:rPr lang="en-US" dirty="0" smtClean="0"/>
              <a:t>- It works with the following &lt;input&gt; types: </a:t>
            </a:r>
            <a:r>
              <a:rPr lang="en-US" i="1" dirty="0" smtClean="0"/>
              <a:t>text, search, </a:t>
            </a:r>
            <a:r>
              <a:rPr lang="en-US" i="1" dirty="0" err="1" smtClean="0"/>
              <a:t>url</a:t>
            </a:r>
            <a:r>
              <a:rPr lang="en-US" i="1" dirty="0" smtClean="0"/>
              <a:t>, </a:t>
            </a:r>
            <a:r>
              <a:rPr lang="en-US" i="1" dirty="0" err="1" smtClean="0"/>
              <a:t>tel</a:t>
            </a:r>
            <a:r>
              <a:rPr lang="en-US" i="1" dirty="0" smtClean="0"/>
              <a:t>, email, password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&lt;input type='search' name='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 placeholder='Search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CoursesWeb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 /&gt;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required</a:t>
            </a:r>
            <a:r>
              <a:rPr lang="en-US" dirty="0" smtClean="0"/>
              <a:t> - indicates that an input field must be filled out before submitting.</a:t>
            </a:r>
            <a:br>
              <a:rPr lang="en-US" dirty="0" smtClean="0"/>
            </a:br>
            <a:r>
              <a:rPr lang="en-US" dirty="0" smtClean="0"/>
              <a:t>- works with the following &lt;input&gt; types: </a:t>
            </a:r>
            <a:r>
              <a:rPr lang="en-US" i="1" dirty="0" smtClean="0"/>
              <a:t>text, search, </a:t>
            </a:r>
            <a:r>
              <a:rPr lang="en-US" i="1" dirty="0" err="1" smtClean="0"/>
              <a:t>url</a:t>
            </a:r>
            <a:r>
              <a:rPr lang="en-US" i="1" dirty="0" smtClean="0"/>
              <a:t>, </a:t>
            </a:r>
            <a:r>
              <a:rPr lang="en-US" i="1" dirty="0" err="1" smtClean="0"/>
              <a:t>tel</a:t>
            </a:r>
            <a:r>
              <a:rPr lang="en-US" i="1" dirty="0" smtClean="0"/>
              <a:t>, email, password, date-pickers, number, checkbox, radio, file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&lt;input type='text' name='name1' required='required' /&gt;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max='number'</a:t>
            </a:r>
            <a:r>
              <a:rPr lang="en-US" dirty="0" smtClean="0"/>
              <a:t> - specifies the maximum value allowed for the input field. The 'max' value must not be less than the 'min' value.</a:t>
            </a:r>
            <a:endParaRPr lang="en-US" dirty="0"/>
          </a:p>
          <a:p>
            <a:r>
              <a:rPr lang="en-US" b="1" dirty="0" smtClean="0"/>
              <a:t>min='number'</a:t>
            </a:r>
            <a:r>
              <a:rPr lang="en-US" dirty="0" smtClean="0"/>
              <a:t> - specifies the minimum value allowed for the input field.</a:t>
            </a:r>
            <a:endParaRPr lang="en-US" dirty="0"/>
          </a:p>
          <a:p>
            <a:r>
              <a:rPr lang="en-US" dirty="0" smtClean="0"/>
              <a:t> </a:t>
            </a:r>
            <a:r>
              <a:rPr lang="en-US" b="1" dirty="0" smtClean="0"/>
              <a:t>step='any/number'</a:t>
            </a:r>
            <a:r>
              <a:rPr lang="en-US" dirty="0" smtClean="0"/>
              <a:t> - specifies the number intervals for the input field (if step='3', legal numbers could be -3,0,3,6, etc).</a:t>
            </a:r>
          </a:p>
          <a:p>
            <a:r>
              <a:rPr lang="en-US" dirty="0" smtClean="0"/>
              <a:t> The 'min', 'max', and 'step' attributes works with the following &lt;input&gt; types: </a:t>
            </a:r>
            <a:r>
              <a:rPr lang="en-US" i="1" dirty="0" smtClean="0"/>
              <a:t>date-pickers, number, range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This code shows a field that accepts values between 1 and 10, with a step of 3 (legal numbers are 3, 6 and 9):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&lt;input type='number' name='num' min='1' max='10' step='3'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autofocus</a:t>
            </a:r>
            <a:r>
              <a:rPr lang="en-US" dirty="0" smtClean="0"/>
              <a:t> - specifies that a field should automatically get focus when a page is loaded. It </a:t>
            </a:r>
            <a:r>
              <a:rPr lang="en-US" dirty="0" err="1" smtClean="0"/>
              <a:t>workks</a:t>
            </a:r>
            <a:r>
              <a:rPr lang="en-US" dirty="0" smtClean="0"/>
              <a:t> in all &lt;input&gt; 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fields.Name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&lt;input type='text' name='name1' autofocus='autofocus' /&gt;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 smtClean="0"/>
              <a:t>&lt;output&gt; &lt;/output&gt; tag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3214710"/>
          </a:xfrm>
        </p:spPr>
        <p:txBody>
          <a:bodyPr>
            <a:normAutofit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the result of a calculation, most likely the output of a 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Total</a:t>
            </a:r>
            <a:r>
              <a:rPr lang="en-US" dirty="0"/>
              <a:t>: &lt;output name='total' </a:t>
            </a:r>
            <a:r>
              <a:rPr lang="en-US" dirty="0" err="1"/>
              <a:t>onformchange</a:t>
            </a:r>
            <a:r>
              <a:rPr lang="en-US" dirty="0"/>
              <a:t>='calc()'&gt;0&lt;/output&gt;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type="</a:t>
            </a:r>
            <a:r>
              <a:rPr lang="en-US" dirty="0" err="1" smtClean="0"/>
              <a:t>tel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field for filling in phone numbers can be created using </a:t>
            </a:r>
            <a:r>
              <a:rPr lang="en-US" dirty="0" err="1"/>
              <a:t>tel</a:t>
            </a:r>
            <a:r>
              <a:rPr lang="en-US" dirty="0"/>
              <a:t> as the value of the </a:t>
            </a:r>
            <a:r>
              <a:rPr lang="en-US" u="sng" dirty="0">
                <a:hlinkClick r:id="rId2"/>
              </a:rPr>
              <a:t>type</a:t>
            </a:r>
            <a:r>
              <a:rPr lang="en-US" dirty="0"/>
              <a:t> attribute: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tel</a:t>
            </a:r>
            <a:r>
              <a:rPr lang="en-US" dirty="0" smtClean="0"/>
              <a:t>" id="</a:t>
            </a:r>
            <a:r>
              <a:rPr lang="en-US" dirty="0" err="1" smtClean="0"/>
              <a:t>tel</a:t>
            </a:r>
            <a:r>
              <a:rPr lang="en-US" dirty="0" smtClean="0"/>
              <a:t>" name="</a:t>
            </a:r>
            <a:r>
              <a:rPr lang="en-US" dirty="0" err="1" smtClean="0"/>
              <a:t>tel</a:t>
            </a:r>
            <a:r>
              <a:rPr lang="en-US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&lt;meta </a:t>
            </a:r>
            <a:r>
              <a:rPr lang="en-US" b="1" dirty="0" err="1" smtClean="0"/>
              <a:t>charset</a:t>
            </a:r>
            <a:r>
              <a:rPr lang="en-US" b="1" dirty="0" smtClean="0"/>
              <a:t>="UTF-8"&gt;</a:t>
            </a:r>
          </a:p>
          <a:p>
            <a:pPr>
              <a:buNone/>
            </a:pPr>
            <a:r>
              <a:rPr lang="en-US" b="1" dirty="0" smtClean="0"/>
              <a:t>  &lt;meta name="description" content="Free Web tutorials"&gt;</a:t>
            </a:r>
          </a:p>
          <a:p>
            <a:pPr>
              <a:buNone/>
            </a:pPr>
            <a:r>
              <a:rPr lang="en-US" b="1" dirty="0" smtClean="0"/>
              <a:t>  &lt;meta name="keywords" content="</a:t>
            </a:r>
            <a:r>
              <a:rPr lang="en-US" b="1" dirty="0" err="1" smtClean="0"/>
              <a:t>HTML,CSS,XML,JavaScript</a:t>
            </a:r>
            <a:r>
              <a:rPr lang="en-US" b="1" dirty="0" smtClean="0"/>
              <a:t>"&gt;</a:t>
            </a:r>
          </a:p>
          <a:p>
            <a:pPr>
              <a:buNone/>
            </a:pPr>
            <a:r>
              <a:rPr lang="en-US" b="1" dirty="0" smtClean="0"/>
              <a:t>  &lt;meta name="author" content="John Doe"&gt;</a:t>
            </a:r>
          </a:p>
          <a:p>
            <a:pPr>
              <a:buNone/>
            </a:pPr>
            <a:r>
              <a:rPr lang="en-US" b="1" dirty="0" smtClean="0"/>
              <a:t>  &lt;meta name="viewport" content="width=device-width, initial-scale=1.0"&gt;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&lt;p&gt;All meta information goes in the head section...&lt;/p&gt;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reference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https://developer.mozilla.org/en-US/docs/Web/HTML/Element/input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25" y="0"/>
            <a:ext cx="528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codewill</a:t>
            </a:r>
            <a:r>
              <a:rPr lang="en-US" dirty="0" smtClean="0"/>
              <a:t> refresh the page in 5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&lt;head&gt;</a:t>
            </a:r>
          </a:p>
          <a:p>
            <a:pPr>
              <a:buNone/>
            </a:pPr>
            <a:r>
              <a:rPr lang="en-US" dirty="0"/>
              <a:t>      &lt;title&gt;Meta Tags Example&lt;/title&gt;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/>
              <a:t>meta http-equiv = "refresh" content = "5" /&gt;</a:t>
            </a:r>
          </a:p>
          <a:p>
            <a:pPr>
              <a:buNone/>
            </a:pPr>
            <a:r>
              <a:rPr lang="en-US" dirty="0"/>
              <a:t>   &lt;/head&gt;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  &lt;body&gt;</a:t>
            </a:r>
          </a:p>
          <a:p>
            <a:pPr>
              <a:buNone/>
            </a:pPr>
            <a:r>
              <a:rPr lang="en-US" dirty="0"/>
              <a:t>      &lt;p&gt;Hello HTML5!&lt;/p&gt;</a:t>
            </a:r>
          </a:p>
          <a:p>
            <a:pPr>
              <a:buNone/>
            </a:pPr>
            <a:r>
              <a:rPr lang="en-US" dirty="0"/>
              <a:t>   &lt;/body&gt;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code will redirect the page to the link mentioned in the </a:t>
            </a:r>
            <a:r>
              <a:rPr lang="en-US" dirty="0" err="1" smtClean="0"/>
              <a:t>url</a:t>
            </a:r>
            <a:r>
              <a:rPr lang="en-US" dirty="0" smtClean="0"/>
              <a:t> in 5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 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head&gt;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title&gt;Meta Tags Example&lt;/title&gt;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meta http-equiv = "refresh" content = "5;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http://www.tutorialspoint.com</a:t>
            </a:r>
            <a:r>
              <a:rPr lang="en-US" dirty="0"/>
              <a:t>" /&gt;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head&gt;	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body&gt;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p&gt;Hello HTML5!&lt;/p&gt;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&lt;/body&gt;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tables allow web developers to arrange data into rows and columns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 &lt;table&gt; </a:t>
            </a:r>
            <a:r>
              <a:rPr lang="en-US" dirty="0" smtClean="0"/>
              <a:t> --- defines </a:t>
            </a:r>
            <a:r>
              <a:rPr lang="en-US" dirty="0"/>
              <a:t>an HTML table.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--  table row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 -- table header (by default : bold and centered)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&lt;td&gt;  -- table data/cell (by default : regular and left-aligned)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&lt;table&gt; Tag Attributes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border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border="n" specifies thickness of border in </a:t>
            </a:r>
            <a:r>
              <a:rPr lang="en-US" b="1" dirty="0" smtClean="0"/>
              <a:t>n</a:t>
            </a:r>
            <a:r>
              <a:rPr lang="en-US" dirty="0" smtClean="0"/>
              <a:t> pixels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border="0" means no border for the table. This is the default setting for border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bordercolor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Specifies the </a:t>
            </a:r>
            <a:r>
              <a:rPr lang="en-US" dirty="0" err="1" smtClean="0"/>
              <a:t>colour</a:t>
            </a:r>
            <a:r>
              <a:rPr lang="en-US" dirty="0" smtClean="0"/>
              <a:t> of the table border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width and 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Specifies the width and height respectively of the table in pixels or as a percentage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2685</Words>
  <Application>Microsoft Office PowerPoint</Application>
  <PresentationFormat>On-screen Show (4:3)</PresentationFormat>
  <Paragraphs>450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Trebuchet MS</vt:lpstr>
      <vt:lpstr>Wingdings</vt:lpstr>
      <vt:lpstr>Office Theme</vt:lpstr>
      <vt:lpstr>Web Interface part 2</vt:lpstr>
      <vt:lpstr>topics</vt:lpstr>
      <vt:lpstr>Meta tags</vt:lpstr>
      <vt:lpstr>&lt;meta&gt; tag</vt:lpstr>
      <vt:lpstr>Example of &lt;Meta&gt; tag</vt:lpstr>
      <vt:lpstr>This codewill refresh the page in 5 seconds</vt:lpstr>
      <vt:lpstr>This code will redirect the page to the link mentioned in the url in 5 seconds</vt:lpstr>
      <vt:lpstr>Table</vt:lpstr>
      <vt:lpstr>&lt;table&gt; Tag Attributes</vt:lpstr>
      <vt:lpstr>Example – Table Attributes, Headings, Empty Cells</vt:lpstr>
      <vt:lpstr>Align Content in Table/Cells</vt:lpstr>
      <vt:lpstr>Example - &lt;col&gt; Tag</vt:lpstr>
      <vt:lpstr>Forms</vt:lpstr>
      <vt:lpstr>Form - Attributes</vt:lpstr>
      <vt:lpstr>Form Elements - &lt;input&gt; Tag</vt:lpstr>
      <vt:lpstr>Input – Other attributes</vt:lpstr>
      <vt:lpstr>Input – Other attributes</vt:lpstr>
      <vt:lpstr>Input Attribute – type="text" </vt:lpstr>
      <vt:lpstr>Input Attribute – type="submit"</vt:lpstr>
      <vt:lpstr>Example - type="text" and type="submit" </vt:lpstr>
      <vt:lpstr>Form and Its Posting</vt:lpstr>
      <vt:lpstr>Input Attribute – type="checkbox"</vt:lpstr>
      <vt:lpstr>Input Attribute – type="checkbox"</vt:lpstr>
      <vt:lpstr>Example - Checkbox</vt:lpstr>
      <vt:lpstr>Input Attribute – type="radio"</vt:lpstr>
      <vt:lpstr>Example – Radio buttons</vt:lpstr>
      <vt:lpstr>Input Attribute – type="password"</vt:lpstr>
      <vt:lpstr>Example - Password</vt:lpstr>
      <vt:lpstr>Input Attribute – type="hidden"</vt:lpstr>
      <vt:lpstr>Input Attribute – type="reset"</vt:lpstr>
      <vt:lpstr>Input Attribute –  type="button" and  type="file"</vt:lpstr>
      <vt:lpstr>Input Attribute – type="image"</vt:lpstr>
      <vt:lpstr>HTML5 Add on attributes to input type</vt:lpstr>
      <vt:lpstr>HTML5 Add on attributes to input type</vt:lpstr>
      <vt:lpstr>HTML5 Add on attributes to input type</vt:lpstr>
      <vt:lpstr>HTML5 Add on attributes to input type="tel"</vt:lpstr>
      <vt:lpstr>&lt;textarea&gt;</vt:lpstr>
      <vt:lpstr>Textarea - Attributes</vt:lpstr>
      <vt:lpstr>Example - textarea</vt:lpstr>
      <vt:lpstr>&lt;select&gt; and &lt;option&gt; Tag</vt:lpstr>
      <vt:lpstr>Select  - Attributes</vt:lpstr>
      <vt:lpstr>Example - Drop-down List</vt:lpstr>
      <vt:lpstr>New HTML5 attributes </vt:lpstr>
      <vt:lpstr>New HTML5 attributes </vt:lpstr>
      <vt:lpstr>New HTML5 attributes </vt:lpstr>
      <vt:lpstr>New HTML5 attributes </vt:lpstr>
      <vt:lpstr>New HTML5 attributes </vt:lpstr>
      <vt:lpstr>&lt;output&gt; &lt;/output&gt; tag</vt:lpstr>
      <vt:lpstr>type="tel"</vt:lpstr>
      <vt:lpstr>Important 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Interface part 2</dc:title>
  <dc:creator>admin</dc:creator>
  <cp:lastModifiedBy>admin</cp:lastModifiedBy>
  <cp:revision>21</cp:revision>
  <dcterms:created xsi:type="dcterms:W3CDTF">2021-04-07T04:02:00Z</dcterms:created>
  <dcterms:modified xsi:type="dcterms:W3CDTF">2024-02-28T06:50:36Z</dcterms:modified>
</cp:coreProperties>
</file>